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41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766E4-C25C-EA4D-9FCE-7581DDCC93A6}" type="datetimeFigureOut">
              <a:rPr lang="en-KR" smtClean="0"/>
              <a:t>01/30/2025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038E-7FC0-3D4F-8E7A-0E6672F302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845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87815-ABC6-FB5E-4838-B5BBA59B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FCF91D-DF85-8522-F3CA-0CC59A153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7132C-C0F0-E9FF-311E-E7365FF9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7E86E-602B-19EF-99F9-506C96EBC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2038E-7FC0-3D4F-8E7A-0E6672F302A9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680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BF044-5CC3-88FA-1856-0B97FD243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54327-CA00-2B1E-64F6-4A63E810E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E63BD-800C-E18F-A3B9-37E427B7F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F85A3-87F9-23C6-485B-1356E77E1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2038E-7FC0-3D4F-8E7A-0E6672F302A9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579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4A33F-ED8E-C73D-E6C5-020E0D96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4DDE7-C43F-4D30-508C-E43085A0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9D65C7-121C-039E-F7AB-30A313636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226C2-99C8-9A48-C2AD-229917B5C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2038E-7FC0-3D4F-8E7A-0E6672F302A9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0108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2038E-7FC0-3D4F-8E7A-0E6672F302A9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4142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E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674833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25680" y="3850837"/>
            <a:ext cx="15036638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9600" dirty="0"/>
              <a:t>웹 애플리케이션 배포 개념</a:t>
            </a:r>
            <a:r>
              <a:rPr lang="en-US" altLang="ko-KR" sz="9600" dirty="0"/>
              <a:t> </a:t>
            </a:r>
            <a:r>
              <a:rPr lang="ko-KR" altLang="en-US" sz="6600" dirty="0"/>
              <a:t>포트 </a:t>
            </a:r>
            <a:r>
              <a:rPr lang="en-US" altLang="ko-KR" sz="6600" dirty="0"/>
              <a:t>/ </a:t>
            </a:r>
            <a:r>
              <a:rPr lang="ko-KR" altLang="en-US" sz="6600" dirty="0" err="1"/>
              <a:t>포트포워딩</a:t>
            </a:r>
            <a:r>
              <a:rPr lang="en-US" altLang="ko-KR" sz="6600" dirty="0"/>
              <a:t> / </a:t>
            </a:r>
            <a:r>
              <a:rPr lang="ko-KR" altLang="en-US" sz="6600" dirty="0"/>
              <a:t>공인 </a:t>
            </a:r>
            <a:r>
              <a:rPr lang="en-US" altLang="ko-KR" sz="6600" dirty="0"/>
              <a:t>IP / </a:t>
            </a:r>
            <a:r>
              <a:rPr lang="ko-KR" altLang="en-US" sz="6600" dirty="0"/>
              <a:t>배포</a:t>
            </a:r>
            <a:endParaRPr lang="en-US" sz="9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3087B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"/>
    </mc:Choice>
    <mc:Fallback xmlns="">
      <p:transition spd="slow" advTm="26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00FF-7ACD-ADB8-3355-A7100157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0095BBD-CD39-349B-3612-2E8C7B5293A7}"/>
              </a:ext>
            </a:extLst>
          </p:cNvPr>
          <p:cNvGrpSpPr/>
          <p:nvPr/>
        </p:nvGrpSpPr>
        <p:grpSpPr>
          <a:xfrm>
            <a:off x="809825" y="674833"/>
            <a:ext cx="16668349" cy="8937333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A33194B-1C75-E209-E7FC-96CA733D41EB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2833641-F8E2-C3B2-4323-5539489745F1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id="{D3A55972-E3F0-8FC0-0EE5-BCD03E4B034D}"/>
              </a:ext>
            </a:extLst>
          </p:cNvPr>
          <p:cNvSpPr txBox="1"/>
          <p:nvPr/>
        </p:nvSpPr>
        <p:spPr>
          <a:xfrm>
            <a:off x="1060580" y="1113739"/>
            <a:ext cx="16122451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6600" dirty="0"/>
              <a:t>포트</a:t>
            </a:r>
            <a:r>
              <a:rPr lang="en-US" altLang="ko-KR" sz="6600" dirty="0"/>
              <a:t>(Port)</a:t>
            </a:r>
            <a:r>
              <a:rPr lang="ko-KR" altLang="en-US" sz="6600" dirty="0"/>
              <a:t>란</a:t>
            </a:r>
            <a:r>
              <a:rPr lang="en-US" altLang="ko-KR" sz="6600" dirty="0"/>
              <a:t>?</a:t>
            </a:r>
            <a:endParaRPr lang="ko-KR" altLang="en-US" sz="6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80153-0AB8-CE56-A713-4BC821178169}"/>
              </a:ext>
            </a:extLst>
          </p:cNvPr>
          <p:cNvSpPr txBox="1"/>
          <p:nvPr/>
        </p:nvSpPr>
        <p:spPr>
          <a:xfrm>
            <a:off x="1219199" y="2310228"/>
            <a:ext cx="15621000" cy="249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포트는 네트워크에서 데이터를 주고받는 가상의 문</a:t>
            </a:r>
            <a:r>
              <a:rPr lang="en-US" altLang="ko-KR" sz="3600" dirty="0"/>
              <a:t>(</a:t>
            </a:r>
            <a:r>
              <a:rPr lang="ko-KR" altLang="en-US" sz="3600" dirty="0"/>
              <a:t>게이트</a:t>
            </a:r>
            <a:r>
              <a:rPr lang="en-US" altLang="ko-KR" sz="36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하나의 </a:t>
            </a:r>
            <a:r>
              <a:rPr lang="en-US" altLang="ko-KR" sz="3600" dirty="0"/>
              <a:t>IP </a:t>
            </a:r>
            <a:r>
              <a:rPr lang="ko-KR" altLang="en-US" sz="3600" dirty="0"/>
              <a:t>주소는 여러 개의 포트</a:t>
            </a:r>
            <a:r>
              <a:rPr lang="en-US" altLang="ko-KR" sz="3600" dirty="0"/>
              <a:t>(0 ~ 65535)</a:t>
            </a:r>
            <a:r>
              <a:rPr lang="ko-KR" altLang="en-US" sz="3600" dirty="0"/>
              <a:t>를 가질 수 있음</a:t>
            </a:r>
            <a:r>
              <a:rPr lang="en-US" altLang="ko-KR" sz="36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웹</a:t>
            </a:r>
            <a:r>
              <a:rPr lang="en-US" altLang="ko-KR" sz="3600" dirty="0"/>
              <a:t>, </a:t>
            </a:r>
            <a:r>
              <a:rPr lang="ko-KR" altLang="en-US" sz="3600" dirty="0"/>
              <a:t>게임</a:t>
            </a:r>
            <a:r>
              <a:rPr lang="en-US" altLang="ko-KR" sz="3600" dirty="0"/>
              <a:t>, </a:t>
            </a:r>
            <a:r>
              <a:rPr lang="ko-KR" altLang="en-US" sz="3600" dirty="0"/>
              <a:t>이메일 등 다양한 서비스가 각각 다른 포트를 사용함</a:t>
            </a:r>
            <a:r>
              <a:rPr lang="en-US" altLang="ko-KR" sz="3600" dirty="0"/>
              <a:t>.</a:t>
            </a:r>
            <a:endParaRPr lang="ko-KR" altLang="en-US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0ECE98-CF4D-7A2B-3F1D-80CEB686A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836"/>
              </p:ext>
            </p:extLst>
          </p:nvPr>
        </p:nvGraphicFramePr>
        <p:xfrm>
          <a:off x="1241611" y="5170244"/>
          <a:ext cx="15941418" cy="416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0709">
                  <a:extLst>
                    <a:ext uri="{9D8B030D-6E8A-4147-A177-3AD203B41FA5}">
                      <a16:colId xmlns:a16="http://schemas.microsoft.com/office/drawing/2014/main" val="3399037031"/>
                    </a:ext>
                  </a:extLst>
                </a:gridCol>
                <a:gridCol w="7970709">
                  <a:extLst>
                    <a:ext uri="{9D8B030D-6E8A-4147-A177-3AD203B41FA5}">
                      <a16:colId xmlns:a16="http://schemas.microsoft.com/office/drawing/2014/main" val="2331079786"/>
                    </a:ext>
                  </a:extLst>
                </a:gridCol>
              </a:tblGrid>
              <a:tr h="594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포트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43933"/>
                  </a:ext>
                </a:extLst>
              </a:tr>
              <a:tr h="594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HTTP (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웹사이트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830"/>
                  </a:ext>
                </a:extLst>
              </a:tr>
              <a:tr h="594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HTTPS (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보안 웹사이트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443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163477"/>
                  </a:ext>
                </a:extLst>
              </a:tr>
              <a:tr h="594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SSH (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원격 접속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10049"/>
                  </a:ext>
                </a:extLst>
              </a:tr>
              <a:tr h="594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MySQL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3306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80337"/>
                  </a:ext>
                </a:extLst>
              </a:tr>
              <a:tr h="594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React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서버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5173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06583"/>
                  </a:ext>
                </a:extLst>
              </a:tr>
              <a:tr h="5948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Node.js Express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3000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49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AE73C-0E6A-0A2F-3CFC-2D9A073EB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DB6047-960B-E005-66E2-0CC6DF292F3A}"/>
              </a:ext>
            </a:extLst>
          </p:cNvPr>
          <p:cNvGrpSpPr/>
          <p:nvPr/>
        </p:nvGrpSpPr>
        <p:grpSpPr>
          <a:xfrm>
            <a:off x="809825" y="674833"/>
            <a:ext cx="16668349" cy="8937333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855A578-D296-76C8-F7EC-10E88A26FB9A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CB00BC4-42E7-9EAE-3EF3-68B7F88213FB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id="{B71CE6CC-C155-00E1-B465-8129E773747C}"/>
              </a:ext>
            </a:extLst>
          </p:cNvPr>
          <p:cNvSpPr txBox="1"/>
          <p:nvPr/>
        </p:nvSpPr>
        <p:spPr>
          <a:xfrm>
            <a:off x="1060580" y="1113739"/>
            <a:ext cx="16122451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6600" dirty="0" err="1"/>
              <a:t>포트포워딩이란</a:t>
            </a:r>
            <a:r>
              <a:rPr lang="en-US" altLang="ko-KR" sz="6600" dirty="0"/>
              <a:t>?</a:t>
            </a:r>
            <a:endParaRPr lang="ko-KR" altLang="en-US" sz="6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AE97A-A04D-5DDB-4041-773174A5CBF5}"/>
              </a:ext>
            </a:extLst>
          </p:cNvPr>
          <p:cNvSpPr txBox="1"/>
          <p:nvPr/>
        </p:nvSpPr>
        <p:spPr>
          <a:xfrm>
            <a:off x="1219199" y="2310228"/>
            <a:ext cx="15621000" cy="3325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 err="1"/>
              <a:t>포트포워딩은</a:t>
            </a:r>
            <a:r>
              <a:rPr lang="ko-KR" altLang="en-US" sz="3600" dirty="0"/>
              <a:t> 공유기가 외부 요청을 내부 서버로 전달하는 과정</a:t>
            </a:r>
            <a:r>
              <a:rPr lang="en-US" altLang="ko-KR" sz="36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외부 사용자가 특정 공인 </a:t>
            </a:r>
            <a:r>
              <a:rPr lang="en-US" altLang="ko-KR" sz="3600" dirty="0"/>
              <a:t>IP:</a:t>
            </a:r>
            <a:r>
              <a:rPr lang="ko-KR" altLang="en-US" sz="3600" dirty="0"/>
              <a:t>포트로 접속하면</a:t>
            </a:r>
            <a:r>
              <a:rPr lang="en-US" altLang="ko-KR" sz="3600" dirty="0"/>
              <a:t>, </a:t>
            </a:r>
            <a:r>
              <a:rPr lang="ko-KR" altLang="en-US" sz="3600" dirty="0"/>
              <a:t>공유기가 이를 내부 </a:t>
            </a:r>
            <a:r>
              <a:rPr lang="en-US" altLang="ko-KR" sz="3600" dirty="0"/>
              <a:t>IP</a:t>
            </a:r>
            <a:r>
              <a:rPr lang="ko-KR" altLang="en-US" sz="3600" dirty="0"/>
              <a:t>로 </a:t>
            </a:r>
            <a:r>
              <a:rPr lang="ko-KR" altLang="en-US" sz="3600" dirty="0" err="1"/>
              <a:t>포워딩함</a:t>
            </a:r>
            <a:r>
              <a:rPr lang="en-US" altLang="ko-KR" sz="36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공유기 설정을 통해 </a:t>
            </a:r>
            <a:r>
              <a:rPr lang="ko-KR" altLang="en-US" sz="3600" dirty="0" err="1"/>
              <a:t>포트포워딩을</a:t>
            </a:r>
            <a:r>
              <a:rPr lang="ko-KR" altLang="en-US" sz="3600" dirty="0"/>
              <a:t> 수동으로 추가해야 함</a:t>
            </a:r>
            <a:r>
              <a:rPr lang="en-US" altLang="ko-KR" sz="3600" dirty="0"/>
              <a:t>.</a:t>
            </a:r>
            <a:endParaRPr lang="ko-KR" altLang="en-US" sz="2400" dirty="0"/>
          </a:p>
        </p:txBody>
      </p:sp>
      <p:pic>
        <p:nvPicPr>
          <p:cNvPr id="8" name="그림 7" descr="스크린샷, 텍스트, 명함, 폰트이(가) 표시된 사진&#10;&#10;자동 생성된 설명">
            <a:extLst>
              <a:ext uri="{FF2B5EF4-FFF2-40B4-BE49-F238E27FC236}">
                <a16:creationId xmlns:a16="http://schemas.microsoft.com/office/drawing/2014/main" id="{8B0A171E-CD44-53FF-01DF-3D86602F8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" t="26745"/>
          <a:stretch/>
        </p:blipFill>
        <p:spPr>
          <a:xfrm>
            <a:off x="1981200" y="6515100"/>
            <a:ext cx="14674026" cy="149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7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BE353-F6C5-D2ED-1B2C-F5DF55ED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CAB794-C409-45FB-0FE2-4A6DA6B071CF}"/>
              </a:ext>
            </a:extLst>
          </p:cNvPr>
          <p:cNvGrpSpPr/>
          <p:nvPr/>
        </p:nvGrpSpPr>
        <p:grpSpPr>
          <a:xfrm>
            <a:off x="809825" y="674833"/>
            <a:ext cx="16668349" cy="8937333"/>
            <a:chOff x="0" y="0"/>
            <a:chExt cx="4390018" cy="235386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110509E-D9CC-C210-77B6-50CCBD867919}"/>
                </a:ext>
              </a:extLst>
            </p:cNvPr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A81EAF9-6CEF-45D1-B5DB-F5E6DC638D94}"/>
                </a:ext>
              </a:extLst>
            </p:cNvPr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>
            <a:extLst>
              <a:ext uri="{FF2B5EF4-FFF2-40B4-BE49-F238E27FC236}">
                <a16:creationId xmlns:a16="http://schemas.microsoft.com/office/drawing/2014/main" id="{35391A3E-65B1-A7A4-2D6F-026F2164DF4A}"/>
              </a:ext>
            </a:extLst>
          </p:cNvPr>
          <p:cNvSpPr txBox="1"/>
          <p:nvPr/>
        </p:nvSpPr>
        <p:spPr>
          <a:xfrm>
            <a:off x="1060580" y="1113739"/>
            <a:ext cx="16122451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6600" dirty="0"/>
              <a:t>공인 </a:t>
            </a:r>
            <a:r>
              <a:rPr lang="en-US" altLang="ko-KR" sz="6600" dirty="0"/>
              <a:t>IP</a:t>
            </a:r>
            <a:r>
              <a:rPr lang="ko-KR" altLang="en-US" sz="6600" dirty="0"/>
              <a:t>란</a:t>
            </a:r>
            <a:r>
              <a:rPr lang="en-US" altLang="ko-KR" sz="6600" dirty="0"/>
              <a:t>?</a:t>
            </a:r>
            <a:endParaRPr lang="ko-KR" altLang="en-US" sz="6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1D940-C3E9-7202-78DD-9138017BDE42}"/>
              </a:ext>
            </a:extLst>
          </p:cNvPr>
          <p:cNvSpPr txBox="1"/>
          <p:nvPr/>
        </p:nvSpPr>
        <p:spPr>
          <a:xfrm>
            <a:off x="1219200" y="2363936"/>
            <a:ext cx="15849600" cy="296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공인 </a:t>
            </a:r>
            <a:r>
              <a:rPr lang="en-US" altLang="ko-KR" sz="3200" dirty="0"/>
              <a:t>IP</a:t>
            </a:r>
            <a:r>
              <a:rPr lang="ko-KR" altLang="en-US" sz="3200" dirty="0"/>
              <a:t>는 전 세계에서 고유한 인터넷 주소로 할당됨</a:t>
            </a:r>
            <a:r>
              <a:rPr lang="en-US" altLang="ko-KR" sz="32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공유기 내부에서는 사설 </a:t>
            </a:r>
            <a:r>
              <a:rPr lang="en-US" altLang="ko-KR" sz="3200" dirty="0"/>
              <a:t>IP(Private IP)</a:t>
            </a:r>
            <a:r>
              <a:rPr lang="ko-KR" altLang="en-US" sz="3200" dirty="0"/>
              <a:t>를 사용하지만</a:t>
            </a:r>
            <a:r>
              <a:rPr lang="en-US" altLang="ko-KR" sz="3200" dirty="0"/>
              <a:t>, </a:t>
            </a:r>
            <a:r>
              <a:rPr lang="ko-KR" altLang="en-US" sz="3200" dirty="0"/>
              <a:t>인터넷에서 접속하려면 공인 </a:t>
            </a:r>
            <a:r>
              <a:rPr lang="en-US" altLang="ko-KR" sz="3200" dirty="0"/>
              <a:t>IP</a:t>
            </a:r>
            <a:r>
              <a:rPr lang="ko-KR" altLang="en-US" sz="3200" dirty="0"/>
              <a:t>가 필요함</a:t>
            </a:r>
            <a:r>
              <a:rPr lang="en-US" altLang="ko-KR" sz="32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/>
              <a:t>DDNS(Dynamic DNS)</a:t>
            </a:r>
            <a:r>
              <a:rPr lang="ko-KR" altLang="en-US" sz="3200" dirty="0"/>
              <a:t>를 사용하면 공인 </a:t>
            </a:r>
            <a:r>
              <a:rPr lang="en-US" altLang="ko-KR" sz="3200" dirty="0"/>
              <a:t>IP</a:t>
            </a:r>
            <a:r>
              <a:rPr lang="ko-KR" altLang="en-US" sz="3200" dirty="0"/>
              <a:t>가 변해도 접속 가능</a:t>
            </a:r>
            <a:r>
              <a:rPr lang="en-US" altLang="ko-KR" sz="3200" dirty="0"/>
              <a:t>.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59B78-5A29-90E0-20C3-16E7A32D3757}"/>
              </a:ext>
            </a:extLst>
          </p:cNvPr>
          <p:cNvSpPr txBox="1"/>
          <p:nvPr/>
        </p:nvSpPr>
        <p:spPr>
          <a:xfrm>
            <a:off x="1060580" y="5855577"/>
            <a:ext cx="154282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>
                <a:latin typeface="+mn-ea"/>
              </a:rPr>
              <a:t>공인 </a:t>
            </a:r>
            <a:r>
              <a:rPr lang="en-US" altLang="ko-KR" sz="3600" b="1" dirty="0">
                <a:latin typeface="+mn-ea"/>
              </a:rPr>
              <a:t>IP</a:t>
            </a:r>
            <a:r>
              <a:rPr lang="ko-KR" altLang="en-US" sz="3600" b="1" dirty="0">
                <a:latin typeface="+mn-ea"/>
              </a:rPr>
              <a:t>는 누가 발급하는가</a:t>
            </a:r>
            <a:r>
              <a:rPr lang="en-US" altLang="ko-KR" sz="3600" b="1" dirty="0">
                <a:latin typeface="+mn-ea"/>
              </a:rPr>
              <a:t>?</a:t>
            </a:r>
          </a:p>
          <a:p>
            <a:br>
              <a:rPr lang="ko-KR" altLang="en-US" sz="2400" dirty="0"/>
            </a:br>
            <a:r>
              <a:rPr lang="ko-KR" altLang="en-US" sz="2400" dirty="0"/>
              <a:t>여러분이 집에서 인터넷을 사용할 때</a:t>
            </a:r>
            <a:r>
              <a:rPr lang="en-US" altLang="ko-KR" sz="2400" dirty="0"/>
              <a:t>, </a:t>
            </a:r>
            <a:r>
              <a:rPr lang="ko-KR" altLang="en-US" sz="2400" dirty="0"/>
              <a:t>통신사</a:t>
            </a:r>
            <a:r>
              <a:rPr lang="en-US" altLang="ko-KR" sz="2400" dirty="0"/>
              <a:t>(KT, SKT, LG U+, NTT, SoftBank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와 </a:t>
            </a:r>
            <a:r>
              <a:rPr lang="ko-KR" altLang="en-US" sz="2400" b="1" dirty="0"/>
              <a:t>인터넷 요금을 내고 서비스를 가입</a:t>
            </a:r>
            <a:r>
              <a:rPr lang="en-US" altLang="ko-KR" sz="2400" b="1" dirty="0"/>
              <a:t> </a:t>
            </a:r>
          </a:p>
          <a:p>
            <a:r>
              <a:rPr lang="ko-KR" altLang="en-US" sz="2400" dirty="0"/>
              <a:t>이때 통신사는 </a:t>
            </a:r>
            <a:r>
              <a:rPr lang="ko-KR" altLang="en-US" sz="2400" b="1" dirty="0"/>
              <a:t>공인 </a:t>
            </a:r>
            <a:r>
              <a:rPr lang="en-US" altLang="ko-KR" sz="2400" b="1" dirty="0"/>
              <a:t>IP</a:t>
            </a:r>
            <a:r>
              <a:rPr lang="ko-KR" altLang="en-US" sz="2400" b="1" dirty="0"/>
              <a:t>를 할당</a:t>
            </a:r>
            <a:r>
              <a:rPr lang="ko-KR" altLang="en-US" sz="2400" dirty="0"/>
              <a:t>해줌</a:t>
            </a:r>
            <a:r>
              <a:rPr lang="en-US" altLang="ko-KR" sz="2400" dirty="0"/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D3B092B-E75F-91BA-6CA2-58C907F4F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20352"/>
              </p:ext>
            </p:extLst>
          </p:nvPr>
        </p:nvGraphicFramePr>
        <p:xfrm>
          <a:off x="1219200" y="7790729"/>
          <a:ext cx="1542825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753">
                  <a:extLst>
                    <a:ext uri="{9D8B030D-6E8A-4147-A177-3AD203B41FA5}">
                      <a16:colId xmlns:a16="http://schemas.microsoft.com/office/drawing/2014/main" val="983630079"/>
                    </a:ext>
                  </a:extLst>
                </a:gridCol>
                <a:gridCol w="5142753">
                  <a:extLst>
                    <a:ext uri="{9D8B030D-6E8A-4147-A177-3AD203B41FA5}">
                      <a16:colId xmlns:a16="http://schemas.microsoft.com/office/drawing/2014/main" val="3820850162"/>
                    </a:ext>
                  </a:extLst>
                </a:gridCol>
                <a:gridCol w="5142753">
                  <a:extLst>
                    <a:ext uri="{9D8B030D-6E8A-4147-A177-3AD203B41FA5}">
                      <a16:colId xmlns:a16="http://schemas.microsoft.com/office/drawing/2014/main" val="116409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공인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IP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203.0.113.45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인터넷에서 직접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사설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IP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192.168.1.10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내부 네트워크에서만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2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1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674833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60580" y="1113739"/>
            <a:ext cx="16122451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6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배포하기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A996B-4D3F-8942-2900-453BDBFDAF78}"/>
              </a:ext>
            </a:extLst>
          </p:cNvPr>
          <p:cNvSpPr txBox="1"/>
          <p:nvPr/>
        </p:nvSpPr>
        <p:spPr>
          <a:xfrm>
            <a:off x="1273205" y="2294540"/>
            <a:ext cx="15697200" cy="148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배포는 개발한 웹 애플리케이션을 실제 서비스로 운영하는 과정</a:t>
            </a:r>
            <a:r>
              <a:rPr lang="en-US" altLang="ko-KR" sz="32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로컬에서 테스트한 후</a:t>
            </a:r>
            <a:r>
              <a:rPr lang="en-US" altLang="ko-KR" sz="3200" dirty="0"/>
              <a:t>, </a:t>
            </a:r>
            <a:r>
              <a:rPr lang="ko-KR" altLang="en-US" sz="3200" dirty="0"/>
              <a:t>클라우드 서버</a:t>
            </a:r>
            <a:r>
              <a:rPr lang="en-US" altLang="ko-KR" sz="3200" dirty="0"/>
              <a:t>(AWS, GCP, </a:t>
            </a:r>
            <a:r>
              <a:rPr lang="en-US" altLang="ko-KR" sz="3200" dirty="0" err="1"/>
              <a:t>Vercel</a:t>
            </a:r>
            <a:r>
              <a:rPr lang="en-US" altLang="ko-KR" sz="3200" dirty="0"/>
              <a:t>, Netlify </a:t>
            </a:r>
            <a:r>
              <a:rPr lang="ko-KR" altLang="en-US" sz="3200" dirty="0"/>
              <a:t>등</a:t>
            </a:r>
            <a:r>
              <a:rPr lang="en-US" altLang="ko-KR" sz="3200" dirty="0"/>
              <a:t>)</a:t>
            </a:r>
            <a:r>
              <a:rPr lang="ko-KR" altLang="en-US" sz="3200" dirty="0"/>
              <a:t>에 업로드</a:t>
            </a:r>
            <a:r>
              <a:rPr lang="en-US" altLang="ko-KR" sz="3200" dirty="0"/>
              <a:t>.</a:t>
            </a:r>
            <a:endParaRPr lang="ko-KR" altLang="en-US" sz="20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99F7FE-6875-0997-41C5-AE91E8A6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12305"/>
              </p:ext>
            </p:extLst>
          </p:nvPr>
        </p:nvGraphicFramePr>
        <p:xfrm>
          <a:off x="1273204" y="3919798"/>
          <a:ext cx="15697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2400">
                  <a:extLst>
                    <a:ext uri="{9D8B030D-6E8A-4147-A177-3AD203B41FA5}">
                      <a16:colId xmlns:a16="http://schemas.microsoft.com/office/drawing/2014/main" val="1058104942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936189922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3169389736"/>
                    </a:ext>
                  </a:extLst>
                </a:gridCol>
              </a:tblGrid>
              <a:tr h="439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173026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로컬 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내 컴퓨터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24</a:t>
                      </a:r>
                      <a:r>
                        <a:rPr lang="ko-KR" altLang="en-US" sz="2400" dirty="0"/>
                        <a:t>시간 </a:t>
                      </a:r>
                      <a:r>
                        <a:rPr lang="ko-KR" altLang="en-US" sz="2400" dirty="0" err="1"/>
                        <a:t>켜놔야</a:t>
                      </a:r>
                      <a:r>
                        <a:rPr lang="ko-KR" altLang="en-US" sz="2400" dirty="0"/>
                        <a:t> 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21607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클라우드 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AWS, GCP </a:t>
                      </a:r>
                      <a:r>
                        <a:rPr lang="ko-KR" altLang="en-US" sz="24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안정적 </a:t>
                      </a:r>
                      <a:r>
                        <a:rPr lang="en-US" altLang="ko-KR" sz="2400" dirty="0"/>
                        <a:t>&amp; </a:t>
                      </a:r>
                      <a:r>
                        <a:rPr lang="ko-KR" altLang="en-US" sz="2400" dirty="0"/>
                        <a:t>공인 </a:t>
                      </a:r>
                      <a:r>
                        <a:rPr lang="en-US" altLang="ko-KR" sz="2400" dirty="0"/>
                        <a:t>IP </a:t>
                      </a:r>
                      <a:r>
                        <a:rPr lang="ko-KR" altLang="en-US" sz="2400" dirty="0"/>
                        <a:t>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4441"/>
                  </a:ext>
                </a:extLst>
              </a:tr>
              <a:tr h="439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/>
                        <a:t>Vercel</a:t>
                      </a:r>
                      <a:r>
                        <a:rPr lang="en-US" altLang="ko-KR" sz="2400" dirty="0"/>
                        <a:t> / Netlify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React </a:t>
                      </a:r>
                      <a:r>
                        <a:rPr lang="ko-KR" altLang="en-US" sz="2400" dirty="0"/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빠르고 쉬운 배포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19970"/>
                  </a:ext>
                </a:extLst>
              </a:tr>
            </a:tbl>
          </a:graphicData>
        </a:graphic>
      </p:graphicFrame>
      <p:pic>
        <p:nvPicPr>
          <p:cNvPr id="11" name="그림 10" descr="텍스트, 스크린샷, 명함, 폰트이(가) 표시된 사진&#10;&#10;자동 생성된 설명">
            <a:extLst>
              <a:ext uri="{FF2B5EF4-FFF2-40B4-BE49-F238E27FC236}">
                <a16:creationId xmlns:a16="http://schemas.microsoft.com/office/drawing/2014/main" id="{38BB8BA5-7A98-79BA-0032-68ADE3A5E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7" b="60370"/>
          <a:stretch/>
        </p:blipFill>
        <p:spPr>
          <a:xfrm>
            <a:off x="1060580" y="6368614"/>
            <a:ext cx="16521415" cy="342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287</Words>
  <Application>Microsoft Office PowerPoint</Application>
  <PresentationFormat>사용자 지정</PresentationFormat>
  <Paragraphs>58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BM DoHyeon OTF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흰색 심플한 비즈니스 마케팅 프로젝트 프레젠테이션</dc:title>
  <dc:creator>Administrator</dc:creator>
  <cp:lastModifiedBy>Jun Sung Kang</cp:lastModifiedBy>
  <cp:revision>44</cp:revision>
  <dcterms:created xsi:type="dcterms:W3CDTF">2006-08-16T00:00:00Z</dcterms:created>
  <dcterms:modified xsi:type="dcterms:W3CDTF">2025-01-30T03:22:56Z</dcterms:modified>
  <dc:identifier>DAGZMoOSfec</dc:identifier>
</cp:coreProperties>
</file>