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5" r:id="rId1"/>
  </p:sldMasterIdLst>
  <p:notesMasterIdLst>
    <p:notesMasterId r:id="rId17"/>
  </p:notesMasterIdLst>
  <p:sldIdLst>
    <p:sldId id="264" r:id="rId2"/>
    <p:sldId id="265" r:id="rId3"/>
    <p:sldId id="263" r:id="rId4"/>
    <p:sldId id="293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94" r:id="rId13"/>
    <p:sldId id="274" r:id="rId14"/>
    <p:sldId id="276" r:id="rId15"/>
    <p:sldId id="296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, 목차" id="{410CF006-F965-4442-8C07-A12BD1CBE82F}">
          <p14:sldIdLst>
            <p14:sldId id="264"/>
            <p14:sldId id="265"/>
            <p14:sldId id="263"/>
          </p14:sldIdLst>
        </p14:section>
        <p14:section name="본문" id="{D2BC49F9-63DB-4A19-848F-3FBD8A9EDBEE}">
          <p14:sldIdLst>
            <p14:sldId id="293"/>
            <p14:sldId id="266"/>
            <p14:sldId id="268"/>
            <p14:sldId id="269"/>
            <p14:sldId id="270"/>
            <p14:sldId id="271"/>
            <p14:sldId id="272"/>
            <p14:sldId id="273"/>
            <p14:sldId id="294"/>
            <p14:sldId id="274"/>
            <p14:sldId id="27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A9D18E"/>
    <a:srgbClr val="B4C7E7"/>
    <a:srgbClr val="FF7C80"/>
    <a:srgbClr val="CC0000"/>
    <a:srgbClr val="1B162C"/>
    <a:srgbClr val="A03FFF"/>
    <a:srgbClr val="6FBBFF"/>
    <a:srgbClr val="BFFA8E"/>
    <a:srgbClr val="FEF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>
      <p:cViewPr varScale="1">
        <p:scale>
          <a:sx n="114" d="100"/>
          <a:sy n="114" d="100"/>
        </p:scale>
        <p:origin x="720" y="91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C9F1A-E8E0-4E14-8EB8-F77A9B2117B0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3987F-4245-494A-B2AF-ED4C2D176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5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1B1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42A5E8D-6CFB-41C7-A183-03AAC34047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15290" y="1635646"/>
            <a:ext cx="2313420" cy="1615254"/>
          </a:xfrm>
          <a:noFill/>
          <a:ln>
            <a:noFill/>
          </a:ln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320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</a:defRPr>
            </a:lvl1pPr>
          </a:lstStyle>
          <a:p>
            <a:r>
              <a:rPr lang="en-US" altLang="ko-KR" dirty="0"/>
              <a:t>COLOR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85B9452-D6B1-4CB1-8D90-553B67540A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15290" y="2744788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dist"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marL="171450" lvl="0" indent="-171450" algn="ctr">
              <a:spcBef>
                <a:spcPct val="0"/>
              </a:spcBef>
            </a:pPr>
            <a:r>
              <a:rPr lang="en-US" dirty="0"/>
              <a:t>ADSTORE TEMPLATE</a:t>
            </a:r>
          </a:p>
        </p:txBody>
      </p:sp>
      <p:sp>
        <p:nvSpPr>
          <p:cNvPr id="15" name="도넛 6">
            <a:extLst>
              <a:ext uri="{FF2B5EF4-FFF2-40B4-BE49-F238E27FC236}">
                <a16:creationId xmlns:a16="http://schemas.microsoft.com/office/drawing/2014/main" id="{4B2AA940-2052-45EF-BBD1-2459486E4C10}"/>
              </a:ext>
            </a:extLst>
          </p:cNvPr>
          <p:cNvSpPr/>
          <p:nvPr userDrawn="1"/>
        </p:nvSpPr>
        <p:spPr>
          <a:xfrm>
            <a:off x="2926080" y="925830"/>
            <a:ext cx="3291840" cy="3291840"/>
          </a:xfrm>
          <a:prstGeom prst="donut">
            <a:avLst>
              <a:gd name="adj" fmla="val 3733"/>
            </a:avLst>
          </a:pr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91">
            <a:extLst>
              <a:ext uri="{FF2B5EF4-FFF2-40B4-BE49-F238E27FC236}">
                <a16:creationId xmlns:a16="http://schemas.microsoft.com/office/drawing/2014/main" id="{4CEA3DCF-1307-45AD-92DB-63C4E0FB65D6}"/>
              </a:ext>
            </a:extLst>
          </p:cNvPr>
          <p:cNvSpPr/>
          <p:nvPr userDrawn="1"/>
        </p:nvSpPr>
        <p:spPr>
          <a:xfrm>
            <a:off x="2980113" y="979863"/>
            <a:ext cx="3183774" cy="3183774"/>
          </a:xfrm>
          <a:custGeom>
            <a:avLst/>
            <a:gdLst>
              <a:gd name="connsiteX0" fmla="*/ 983554 w 3217026"/>
              <a:gd name="connsiteY0" fmla="*/ 99753 h 3217026"/>
              <a:gd name="connsiteX1" fmla="*/ 99753 w 3217026"/>
              <a:gd name="connsiteY1" fmla="*/ 983554 h 3217026"/>
              <a:gd name="connsiteX2" fmla="*/ 99753 w 3217026"/>
              <a:gd name="connsiteY2" fmla="*/ 2233472 h 3217026"/>
              <a:gd name="connsiteX3" fmla="*/ 983554 w 3217026"/>
              <a:gd name="connsiteY3" fmla="*/ 3117273 h 3217026"/>
              <a:gd name="connsiteX4" fmla="*/ 2233472 w 3217026"/>
              <a:gd name="connsiteY4" fmla="*/ 3117273 h 3217026"/>
              <a:gd name="connsiteX5" fmla="*/ 3117273 w 3217026"/>
              <a:gd name="connsiteY5" fmla="*/ 2233472 h 3217026"/>
              <a:gd name="connsiteX6" fmla="*/ 3117273 w 3217026"/>
              <a:gd name="connsiteY6" fmla="*/ 983554 h 3217026"/>
              <a:gd name="connsiteX7" fmla="*/ 2233472 w 3217026"/>
              <a:gd name="connsiteY7" fmla="*/ 99753 h 3217026"/>
              <a:gd name="connsiteX8" fmla="*/ 942235 w 3217026"/>
              <a:gd name="connsiteY8" fmla="*/ 0 h 3217026"/>
              <a:gd name="connsiteX9" fmla="*/ 2274791 w 3217026"/>
              <a:gd name="connsiteY9" fmla="*/ 0 h 3217026"/>
              <a:gd name="connsiteX10" fmla="*/ 3217026 w 3217026"/>
              <a:gd name="connsiteY10" fmla="*/ 942235 h 3217026"/>
              <a:gd name="connsiteX11" fmla="*/ 3217026 w 3217026"/>
              <a:gd name="connsiteY11" fmla="*/ 2274791 h 3217026"/>
              <a:gd name="connsiteX12" fmla="*/ 2274791 w 3217026"/>
              <a:gd name="connsiteY12" fmla="*/ 3217026 h 3217026"/>
              <a:gd name="connsiteX13" fmla="*/ 942235 w 3217026"/>
              <a:gd name="connsiteY13" fmla="*/ 3217026 h 3217026"/>
              <a:gd name="connsiteX14" fmla="*/ 0 w 3217026"/>
              <a:gd name="connsiteY14" fmla="*/ 2274791 h 3217026"/>
              <a:gd name="connsiteX15" fmla="*/ 0 w 3217026"/>
              <a:gd name="connsiteY15" fmla="*/ 942235 h 321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17026" h="3217026">
                <a:moveTo>
                  <a:pt x="983554" y="99753"/>
                </a:moveTo>
                <a:lnTo>
                  <a:pt x="99753" y="983554"/>
                </a:lnTo>
                <a:lnTo>
                  <a:pt x="99753" y="2233472"/>
                </a:lnTo>
                <a:lnTo>
                  <a:pt x="983554" y="3117273"/>
                </a:lnTo>
                <a:lnTo>
                  <a:pt x="2233472" y="3117273"/>
                </a:lnTo>
                <a:lnTo>
                  <a:pt x="3117273" y="2233472"/>
                </a:lnTo>
                <a:lnTo>
                  <a:pt x="3117273" y="983554"/>
                </a:lnTo>
                <a:lnTo>
                  <a:pt x="2233472" y="99753"/>
                </a:lnTo>
                <a:close/>
                <a:moveTo>
                  <a:pt x="942235" y="0"/>
                </a:moveTo>
                <a:lnTo>
                  <a:pt x="2274791" y="0"/>
                </a:lnTo>
                <a:lnTo>
                  <a:pt x="3217026" y="942235"/>
                </a:lnTo>
                <a:lnTo>
                  <a:pt x="3217026" y="2274791"/>
                </a:lnTo>
                <a:lnTo>
                  <a:pt x="2274791" y="3217026"/>
                </a:lnTo>
                <a:lnTo>
                  <a:pt x="942235" y="3217026"/>
                </a:lnTo>
                <a:lnTo>
                  <a:pt x="0" y="2274791"/>
                </a:lnTo>
                <a:lnTo>
                  <a:pt x="0" y="942235"/>
                </a:lnTo>
                <a:close/>
              </a:path>
            </a:pathLst>
          </a:custGeom>
          <a:solidFill>
            <a:srgbClr val="1B162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도넛 5">
            <a:extLst>
              <a:ext uri="{FF2B5EF4-FFF2-40B4-BE49-F238E27FC236}">
                <a16:creationId xmlns:a16="http://schemas.microsoft.com/office/drawing/2014/main" id="{CA8ED1EC-38B7-4194-8B34-8E7F6DFEF0FD}"/>
              </a:ext>
            </a:extLst>
          </p:cNvPr>
          <p:cNvSpPr/>
          <p:nvPr userDrawn="1"/>
        </p:nvSpPr>
        <p:spPr>
          <a:xfrm>
            <a:off x="2984500" y="98425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도넛 9">
            <a:extLst>
              <a:ext uri="{FF2B5EF4-FFF2-40B4-BE49-F238E27FC236}">
                <a16:creationId xmlns:a16="http://schemas.microsoft.com/office/drawing/2014/main" id="{F944C733-D668-420B-99AD-95F971E56CA7}"/>
              </a:ext>
            </a:extLst>
          </p:cNvPr>
          <p:cNvSpPr/>
          <p:nvPr userDrawn="1"/>
        </p:nvSpPr>
        <p:spPr>
          <a:xfrm rot="1087958">
            <a:off x="2984500" y="98425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도넛 12">
            <a:extLst>
              <a:ext uri="{FF2B5EF4-FFF2-40B4-BE49-F238E27FC236}">
                <a16:creationId xmlns:a16="http://schemas.microsoft.com/office/drawing/2014/main" id="{83A41B1C-B034-46F6-B874-F710C79DF091}"/>
              </a:ext>
            </a:extLst>
          </p:cNvPr>
          <p:cNvSpPr/>
          <p:nvPr userDrawn="1"/>
        </p:nvSpPr>
        <p:spPr>
          <a:xfrm rot="11700000">
            <a:off x="2984500" y="98425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indefinite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de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3" dur="5000" fill="hold"/>
                                        <p:tgtEl>
                                          <p:spTgt spid="1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0" dur="5000" fill="hold"/>
                                        <p:tgtEl>
                                          <p:spTgt spid="1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2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7" dur="5000" fill="hold"/>
                                        <p:tgtEl>
                                          <p:spTgt spid="1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">
    <p:bg>
      <p:bgPr>
        <a:gradFill flip="none" rotWithShape="1">
          <a:gsLst>
            <a:gs pos="0">
              <a:srgbClr val="FF8256"/>
            </a:gs>
            <a:gs pos="65000">
              <a:srgbClr val="BFFA8E"/>
            </a:gs>
            <a:gs pos="40000">
              <a:srgbClr val="FEF6A1"/>
            </a:gs>
            <a:gs pos="20000">
              <a:srgbClr val="FF79D2"/>
            </a:gs>
            <a:gs pos="80000">
              <a:srgbClr val="6FBBFF"/>
            </a:gs>
            <a:gs pos="100000">
              <a:srgbClr val="A03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179175-341A-4C60-BF11-16AA9E5D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15290" y="1563638"/>
            <a:ext cx="2313420" cy="1615254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</a:defRPr>
            </a:lvl1pPr>
          </a:lstStyle>
          <a:p>
            <a:pPr lvl="0" algn="dist"/>
            <a:r>
              <a:rPr lang="en-US" altLang="ko-KR" dirty="0"/>
              <a:t>COLOR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AE24D5-662B-46FB-850D-665E255AC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15290" y="2715766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ADSTORE TEMPLATE</a:t>
            </a:r>
            <a:endParaRPr lang="en-US" dirty="0"/>
          </a:p>
        </p:txBody>
      </p:sp>
      <p:sp>
        <p:nvSpPr>
          <p:cNvPr id="8" name="자유형 96">
            <a:extLst>
              <a:ext uri="{FF2B5EF4-FFF2-40B4-BE49-F238E27FC236}">
                <a16:creationId xmlns:a16="http://schemas.microsoft.com/office/drawing/2014/main" id="{890B87DF-4A37-4583-AE3E-D91875132B58}"/>
              </a:ext>
            </a:extLst>
          </p:cNvPr>
          <p:cNvSpPr/>
          <p:nvPr userDrawn="1"/>
        </p:nvSpPr>
        <p:spPr>
          <a:xfrm>
            <a:off x="2926080" y="925830"/>
            <a:ext cx="3291840" cy="329184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949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EX">
    <p:bg>
      <p:bgPr>
        <a:blipFill dpi="0" rotWithShape="1">
          <a:blip r:embed="rId2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6272" y="0"/>
            <a:ext cx="4572000" cy="5143500"/>
          </a:xfrm>
          <a:prstGeom prst="rect">
            <a:avLst/>
          </a:prstGeom>
          <a:solidFill>
            <a:srgbClr val="1B162C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2018" y="2711339"/>
            <a:ext cx="2395234" cy="260517"/>
          </a:xfrm>
        </p:spPr>
        <p:txBody>
          <a:bodyPr lIns="36000" rIns="36000"/>
          <a:lstStyle>
            <a:lvl1pPr algn="dist">
              <a:defRPr sz="638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/>
              <a:t>Super  Auction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572000" y="0"/>
            <a:ext cx="0" cy="51435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 userDrawn="1"/>
        </p:nvSpPr>
        <p:spPr>
          <a:xfrm>
            <a:off x="656352" y="926550"/>
            <a:ext cx="3291840" cy="329040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1115617" y="1977694"/>
            <a:ext cx="2373312" cy="994172"/>
          </a:xfrm>
        </p:spPr>
        <p:txBody>
          <a:bodyPr>
            <a:normAutofit/>
          </a:bodyPr>
          <a:lstStyle>
            <a:lvl1pPr>
              <a:defRPr lang="ko-KR" altLang="en-US" sz="2400" kern="1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marL="0" lvl="0" indent="0" algn="dist" defTabSz="685749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48264" y="1345417"/>
            <a:ext cx="3384550" cy="2414588"/>
          </a:xfrm>
        </p:spPr>
        <p:txBody>
          <a:bodyPr>
            <a:normAutofit/>
          </a:bodyPr>
          <a:lstStyle>
            <a:lvl1pPr marL="228600" indent="-228600" algn="ctr">
              <a:lnSpc>
                <a:spcPct val="150000"/>
              </a:lnSpc>
              <a:buFont typeface="+mj-lt"/>
              <a:buAutoNum type="arabicPeriod"/>
              <a:defRPr sz="1200">
                <a:solidFill>
                  <a:srgbClr val="1B162C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INDEX1</a:t>
            </a:r>
          </a:p>
          <a:p>
            <a:pPr lvl="0"/>
            <a:r>
              <a:rPr lang="en-US" altLang="ko-KR" dirty="0"/>
              <a:t>INDEX2</a:t>
            </a:r>
          </a:p>
          <a:p>
            <a:pPr lvl="0"/>
            <a:r>
              <a:rPr lang="en-US" altLang="ko-KR" dirty="0"/>
              <a:t>INDEX3</a:t>
            </a:r>
          </a:p>
          <a:p>
            <a:pPr lvl="0"/>
            <a:r>
              <a:rPr lang="en-US" altLang="ko-KR" dirty="0"/>
              <a:t>INDEX4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91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 Auction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62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48" y="972334"/>
            <a:ext cx="7589922" cy="3996472"/>
          </a:xfrm>
        </p:spPr>
        <p:txBody>
          <a:bodyPr>
            <a:normAutofit/>
          </a:bodyPr>
          <a:lstStyle>
            <a:lvl1pPr algn="ctr">
              <a:defRPr sz="135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74057" y="0"/>
            <a:ext cx="0" cy="51435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5436101" y="582889"/>
            <a:ext cx="3511959" cy="189986"/>
          </a:xfrm>
          <a:prstGeom prst="roundRect">
            <a:avLst>
              <a:gd name="adj" fmla="val 50000"/>
            </a:avLst>
          </a:prstGeom>
          <a:solidFill>
            <a:srgbClr val="1B162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ko-KR" altLang="en-US" sz="1050" dirty="0" smtClean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D24AF46-7B0E-410B-8876-29283A6316D8}"/>
              </a:ext>
            </a:extLst>
          </p:cNvPr>
          <p:cNvSpPr/>
          <p:nvPr userDrawn="1"/>
        </p:nvSpPr>
        <p:spPr>
          <a:xfrm>
            <a:off x="105563" y="138277"/>
            <a:ext cx="868471" cy="867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자유형 6">
            <a:extLst>
              <a:ext uri="{FF2B5EF4-FFF2-40B4-BE49-F238E27FC236}">
                <a16:creationId xmlns:a16="http://schemas.microsoft.com/office/drawing/2014/main" id="{75A5F565-82D5-4E49-9E19-8877DF1C5413}"/>
              </a:ext>
            </a:extLst>
          </p:cNvPr>
          <p:cNvSpPr/>
          <p:nvPr userDrawn="1"/>
        </p:nvSpPr>
        <p:spPr>
          <a:xfrm>
            <a:off x="140278" y="163816"/>
            <a:ext cx="800252" cy="79920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7F8AA6A7-7DC2-4830-9F36-5AC30F2207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398" y="339502"/>
            <a:ext cx="561496" cy="47225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D73020-B074-4358-BF3B-DBE8CC4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786" y="318299"/>
            <a:ext cx="4017786" cy="64939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1A36D62B-DB78-4656-90B5-61033EC5DC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8526" y="3867016"/>
            <a:ext cx="663442" cy="576063"/>
          </a:xfrm>
        </p:spPr>
        <p:txBody>
          <a:bodyPr/>
          <a:lstStyle>
            <a:lvl1pPr algn="dist">
              <a:defRPr sz="1000"/>
            </a:lvl1pPr>
          </a:lstStyle>
          <a:p>
            <a:r>
              <a:rPr lang="en-US" altLang="ko-KR" dirty="0"/>
              <a:t>Super</a:t>
            </a:r>
          </a:p>
          <a:p>
            <a:endParaRPr lang="en-US" altLang="ko-KR" sz="1050" dirty="0"/>
          </a:p>
          <a:p>
            <a:r>
              <a:rPr lang="en-US" altLang="ko-KR" sz="1050" dirty="0"/>
              <a:t> Auction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E0334297-6A28-44EB-987E-A5F033A015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290398" y="4515966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030FDF3-B27B-451D-A696-DD13E4F22D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479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786" y="1146830"/>
            <a:ext cx="3775932" cy="3837136"/>
          </a:xfrm>
        </p:spPr>
        <p:txBody>
          <a:bodyPr>
            <a:normAutofit/>
          </a:bodyPr>
          <a:lstStyle>
            <a:lvl1pPr algn="ctr">
              <a:defRPr sz="135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74057" y="0"/>
            <a:ext cx="0" cy="51435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5436101" y="582889"/>
            <a:ext cx="3511959" cy="189986"/>
          </a:xfrm>
          <a:prstGeom prst="roundRect">
            <a:avLst>
              <a:gd name="adj" fmla="val 50000"/>
            </a:avLst>
          </a:prstGeom>
          <a:solidFill>
            <a:srgbClr val="1B162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ko-KR" altLang="en-US" sz="1050" dirty="0" smtClean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D24AF46-7B0E-410B-8876-29283A6316D8}"/>
              </a:ext>
            </a:extLst>
          </p:cNvPr>
          <p:cNvSpPr/>
          <p:nvPr userDrawn="1"/>
        </p:nvSpPr>
        <p:spPr>
          <a:xfrm>
            <a:off x="105563" y="138277"/>
            <a:ext cx="868471" cy="867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자유형 6">
            <a:extLst>
              <a:ext uri="{FF2B5EF4-FFF2-40B4-BE49-F238E27FC236}">
                <a16:creationId xmlns:a16="http://schemas.microsoft.com/office/drawing/2014/main" id="{75A5F565-82D5-4E49-9E19-8877DF1C5413}"/>
              </a:ext>
            </a:extLst>
          </p:cNvPr>
          <p:cNvSpPr/>
          <p:nvPr userDrawn="1"/>
        </p:nvSpPr>
        <p:spPr>
          <a:xfrm>
            <a:off x="140278" y="163816"/>
            <a:ext cx="800252" cy="79920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7F8AA6A7-7DC2-4830-9F36-5AC30F2207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398" y="339502"/>
            <a:ext cx="561496" cy="47225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D73020-B074-4358-BF3B-DBE8CC4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786" y="318299"/>
            <a:ext cx="4017786" cy="64939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1A36D62B-DB78-4656-90B5-61033EC5DC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8526" y="3867016"/>
            <a:ext cx="663442" cy="576063"/>
          </a:xfrm>
        </p:spPr>
        <p:txBody>
          <a:bodyPr/>
          <a:lstStyle>
            <a:lvl1pPr algn="dist">
              <a:defRPr sz="1000"/>
            </a:lvl1pPr>
          </a:lstStyle>
          <a:p>
            <a:r>
              <a:rPr lang="en-US" altLang="ko-KR" dirty="0"/>
              <a:t>Super</a:t>
            </a:r>
          </a:p>
          <a:p>
            <a:endParaRPr lang="en-US" altLang="ko-KR" sz="1050" dirty="0"/>
          </a:p>
          <a:p>
            <a:r>
              <a:rPr lang="en-US" altLang="ko-KR" sz="1050" dirty="0"/>
              <a:t> Auction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E0334297-6A28-44EB-987E-A5F033A015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290398" y="4515966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030FDF3-B27B-451D-A696-DD13E4F22D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048650-FECF-445A-BCD2-105D3881F48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169542" y="1146830"/>
            <a:ext cx="3775932" cy="3837136"/>
          </a:xfrm>
        </p:spPr>
        <p:txBody>
          <a:bodyPr>
            <a:normAutofit/>
          </a:bodyPr>
          <a:lstStyle>
            <a:lvl1pPr algn="ctr">
              <a:defRPr sz="135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67759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48" y="1188358"/>
            <a:ext cx="4016418" cy="1815440"/>
          </a:xfrm>
        </p:spPr>
        <p:txBody>
          <a:bodyPr>
            <a:normAutofit/>
          </a:bodyPr>
          <a:lstStyle>
            <a:lvl1pPr algn="ctr">
              <a:defRPr sz="135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74057" y="0"/>
            <a:ext cx="0" cy="51435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5436101" y="582889"/>
            <a:ext cx="3511959" cy="189986"/>
          </a:xfrm>
          <a:prstGeom prst="roundRect">
            <a:avLst>
              <a:gd name="adj" fmla="val 50000"/>
            </a:avLst>
          </a:prstGeom>
          <a:solidFill>
            <a:srgbClr val="1B162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ko-KR" altLang="en-US" sz="1050" dirty="0" smtClean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D24AF46-7B0E-410B-8876-29283A6316D8}"/>
              </a:ext>
            </a:extLst>
          </p:cNvPr>
          <p:cNvSpPr/>
          <p:nvPr userDrawn="1"/>
        </p:nvSpPr>
        <p:spPr>
          <a:xfrm>
            <a:off x="105563" y="138277"/>
            <a:ext cx="868471" cy="867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자유형 6">
            <a:extLst>
              <a:ext uri="{FF2B5EF4-FFF2-40B4-BE49-F238E27FC236}">
                <a16:creationId xmlns:a16="http://schemas.microsoft.com/office/drawing/2014/main" id="{75A5F565-82D5-4E49-9E19-8877DF1C5413}"/>
              </a:ext>
            </a:extLst>
          </p:cNvPr>
          <p:cNvSpPr/>
          <p:nvPr userDrawn="1"/>
        </p:nvSpPr>
        <p:spPr>
          <a:xfrm>
            <a:off x="140278" y="163816"/>
            <a:ext cx="800252" cy="79920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7F8AA6A7-7DC2-4830-9F36-5AC30F2207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398" y="339502"/>
            <a:ext cx="561496" cy="47225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D73020-B074-4358-BF3B-DBE8CC4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786" y="318299"/>
            <a:ext cx="4017786" cy="64939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1A36D62B-DB78-4656-90B5-61033EC5DC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8526" y="3867016"/>
            <a:ext cx="663442" cy="576063"/>
          </a:xfrm>
        </p:spPr>
        <p:txBody>
          <a:bodyPr/>
          <a:lstStyle>
            <a:lvl1pPr algn="dist">
              <a:defRPr sz="1000"/>
            </a:lvl1pPr>
          </a:lstStyle>
          <a:p>
            <a:r>
              <a:rPr lang="en-US" altLang="ko-KR" dirty="0"/>
              <a:t>Super</a:t>
            </a:r>
          </a:p>
          <a:p>
            <a:endParaRPr lang="en-US" altLang="ko-KR" sz="1050" dirty="0"/>
          </a:p>
          <a:p>
            <a:r>
              <a:rPr lang="en-US" altLang="ko-KR" sz="1050" dirty="0"/>
              <a:t> Auction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E0334297-6A28-44EB-987E-A5F033A015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290398" y="4515966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030FDF3-B27B-451D-A696-DD13E4F22D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2C890-675B-434F-8E4A-A7DD4289780F}"/>
              </a:ext>
            </a:extLst>
          </p:cNvPr>
          <p:cNvSpPr txBox="1"/>
          <p:nvPr userDrawn="1"/>
        </p:nvSpPr>
        <p:spPr>
          <a:xfrm>
            <a:off x="5364088" y="1194306"/>
            <a:ext cx="358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내용이 들어갈 곳</a:t>
            </a:r>
            <a:endParaRPr lang="en-US" altLang="ko-KR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5C257CF-C197-4219-BE3C-B7DEC6129A8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1284786" y="3160091"/>
            <a:ext cx="4016418" cy="1815440"/>
          </a:xfrm>
        </p:spPr>
        <p:txBody>
          <a:bodyPr>
            <a:normAutofit/>
          </a:bodyPr>
          <a:lstStyle>
            <a:lvl1pPr algn="ctr">
              <a:defRPr sz="135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1891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Super  Auction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FDF3-B27B-451D-A696-DD13E4F22D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7" r:id="rId3"/>
    <p:sldLayoutId id="2147483666" r:id="rId4"/>
    <p:sldLayoutId id="2147483681" r:id="rId5"/>
    <p:sldLayoutId id="2147483678" r:id="rId6"/>
    <p:sldLayoutId id="2147483682" r:id="rId7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1.gif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A914E-1D78-486F-8ACC-BD354237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290" y="1448612"/>
            <a:ext cx="2313420" cy="1615254"/>
          </a:xfrm>
        </p:spPr>
        <p:txBody>
          <a:bodyPr/>
          <a:lstStyle/>
          <a:p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560F4-105A-4FCA-B7F0-373D24CE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5290" y="2629762"/>
            <a:ext cx="2313420" cy="4030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Super Auction</a:t>
            </a:r>
          </a:p>
          <a:p>
            <a:pPr marL="0" indent="0">
              <a:buNone/>
            </a:pPr>
            <a:r>
              <a:rPr lang="en-US" altLang="ko-KR" dirty="0"/>
              <a:t>-Team HOT6-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70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77A469C-8BD6-45F4-80AB-A9CEF101C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1" t="2143" r="3011" b="2323"/>
          <a:stretch/>
        </p:blipFill>
        <p:spPr>
          <a:xfrm>
            <a:off x="2283623" y="967696"/>
            <a:ext cx="5600745" cy="4016269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34A01-08E6-4676-9F06-143C11505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Database Modeling (Physical)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E2C4D-9EFC-4CE4-A67A-8C3ECA7263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F6C7926-6596-4932-A9F7-C1EED984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 </a:t>
            </a: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7A1E2-D21B-4B7A-A038-BCA0627A4EF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7E8D7-7DF2-4F16-8F5A-26A8D70A6B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02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1CF5EF3-5972-4E87-9222-7FF98A26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2" t="2202" r="2899" b="3594"/>
          <a:stretch/>
        </p:blipFill>
        <p:spPr>
          <a:xfrm>
            <a:off x="2267744" y="972645"/>
            <a:ext cx="5676276" cy="4011321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4B55D-ECAA-4927-984D-9C19CEFED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Database Modeling (Logical)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94566-1564-4F19-AD33-DBFF4DD12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2B8526D-D8DA-45AD-8752-98110B21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 </a:t>
            </a:r>
            <a:r>
              <a:rPr lang="en-US" altLang="ko-KR" dirty="0"/>
              <a:t>(</a:t>
            </a:r>
            <a:r>
              <a:rPr lang="ko-KR" altLang="en-US" dirty="0"/>
              <a:t>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323A4-00C7-4447-9D78-C6706926A47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B624C-C74F-419D-BB57-DC7602475C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99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001DC6D-E2F8-404F-99B4-BA6D5A553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776" y="1262582"/>
            <a:ext cx="4945232" cy="3328392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B7AD4-47ED-455F-A382-91DB00D3C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Exhibition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19A68-0A54-4953-8901-B17FAB92E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3E85922-2050-4B79-857D-5664A929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70056-70FD-4CD0-A4B5-4FE2A025EE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BEAA0-5704-49BB-84B8-D60706D47D3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27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BB13D-A1A3-4EFA-B0F1-2B0E78FD0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Development Epilogue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9CCB0-A106-47B1-B133-041C9C79CA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3EC05C-512E-446D-A16D-AD61EC83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후기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3850-2534-4DC3-BC45-3BBAE2679B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9425C-DDB9-4789-BA05-B66886280D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F240EEA-8FD8-4396-9D8F-B9869326B7F6}"/>
              </a:ext>
            </a:extLst>
          </p:cNvPr>
          <p:cNvGrpSpPr/>
          <p:nvPr/>
        </p:nvGrpSpPr>
        <p:grpSpPr>
          <a:xfrm>
            <a:off x="1433636" y="1031920"/>
            <a:ext cx="7472422" cy="966885"/>
            <a:chOff x="1403648" y="1031920"/>
            <a:chExt cx="7472422" cy="9668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28A38-1BAF-456B-A4A2-BC2C6967A40C}"/>
                </a:ext>
              </a:extLst>
            </p:cNvPr>
            <p:cNvSpPr txBox="1"/>
            <p:nvPr/>
          </p:nvSpPr>
          <p:spPr>
            <a:xfrm>
              <a:off x="2274816" y="1352474"/>
              <a:ext cx="6601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두번째 프로젝트를 진행하면서 </a:t>
              </a:r>
              <a:r>
                <a:rPr lang="ko-KR" altLang="en-US" sz="1200" b="1" dirty="0" err="1"/>
                <a:t>여러면에서</a:t>
              </a:r>
              <a:r>
                <a:rPr lang="ko-KR" altLang="en-US" sz="1200" b="1" dirty="0"/>
                <a:t> 아쉬운 면은 있었습니다만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세미 프로젝트 보다 조원들과 원활한 소통이 되는 프로젝트가 되었습니다</a:t>
              </a:r>
              <a:r>
                <a:rPr lang="en-US" altLang="ko-KR" sz="1200" b="1" dirty="0"/>
                <a:t>. </a:t>
              </a:r>
              <a:r>
                <a:rPr lang="ko-KR" altLang="en-US" sz="1200" b="1" dirty="0"/>
                <a:t>결제 </a:t>
              </a:r>
              <a:r>
                <a:rPr lang="en-US" altLang="ko-KR" sz="1200" b="1" dirty="0"/>
                <a:t>API</a:t>
              </a:r>
              <a:r>
                <a:rPr lang="ko-KR" altLang="en-US" sz="1200" b="1" dirty="0"/>
                <a:t>로 매일 골머리를 썩는 일이 많았지만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그 덕에 배운 점이 많은 좋은 기회였습니다</a:t>
              </a:r>
              <a:r>
                <a:rPr lang="en-US" altLang="ko-KR" sz="1200" b="1" dirty="0"/>
                <a:t>.</a:t>
              </a:r>
              <a:endParaRPr lang="ko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69EE7A-7DD6-42AC-A65E-1B63C99F185B}"/>
                </a:ext>
              </a:extLst>
            </p:cNvPr>
            <p:cNvSpPr txBox="1"/>
            <p:nvPr/>
          </p:nvSpPr>
          <p:spPr>
            <a:xfrm>
              <a:off x="2249076" y="1031920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팀장 </a:t>
              </a:r>
              <a:r>
                <a:rPr lang="en-US" altLang="ko-KR" sz="1600" dirty="0"/>
                <a:t>: </a:t>
              </a:r>
              <a:r>
                <a:rPr lang="ko-KR" altLang="en-US" sz="1600" dirty="0"/>
                <a:t>김상협</a:t>
              </a:r>
            </a:p>
          </p:txBody>
        </p:sp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93E4FFC6-7A6E-40F3-A4B8-E6FB29A2069C}"/>
                </a:ext>
              </a:extLst>
            </p:cNvPr>
            <p:cNvSpPr/>
            <p:nvPr/>
          </p:nvSpPr>
          <p:spPr>
            <a:xfrm>
              <a:off x="2280936" y="1334473"/>
              <a:ext cx="1314812" cy="45719"/>
            </a:xfrm>
            <a:prstGeom prst="snip1Rect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EFF29C1-77D0-4A27-A1DB-FE047BC46760}"/>
                </a:ext>
              </a:extLst>
            </p:cNvPr>
            <p:cNvSpPr/>
            <p:nvPr/>
          </p:nvSpPr>
          <p:spPr>
            <a:xfrm>
              <a:off x="1403648" y="1059582"/>
              <a:ext cx="914400" cy="914400"/>
            </a:xfrm>
            <a:prstGeom prst="ellipse">
              <a:avLst/>
            </a:prstGeom>
            <a:blipFill dpi="0" rotWithShape="1">
              <a:blip r:embed="rId2">
                <a:alphaModFix amt="54000"/>
              </a:blip>
              <a:srcRect/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95ACC4-0C8F-4197-A703-86A3993CF6CD}"/>
              </a:ext>
            </a:extLst>
          </p:cNvPr>
          <p:cNvGrpSpPr/>
          <p:nvPr/>
        </p:nvGrpSpPr>
        <p:grpSpPr>
          <a:xfrm flipH="1">
            <a:off x="1433636" y="2347705"/>
            <a:ext cx="7472422" cy="966885"/>
            <a:chOff x="1403648" y="1031920"/>
            <a:chExt cx="7472422" cy="966885"/>
          </a:xfrm>
        </p:grpSpPr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0C8116F2-B568-48DA-B037-4BF5295C4E38}"/>
                </a:ext>
              </a:extLst>
            </p:cNvPr>
            <p:cNvSpPr/>
            <p:nvPr/>
          </p:nvSpPr>
          <p:spPr>
            <a:xfrm>
              <a:off x="2249076" y="1334473"/>
              <a:ext cx="800219" cy="45719"/>
            </a:xfrm>
            <a:prstGeom prst="snip1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B5FCABF-EC0D-49F5-8DFC-4973842E09BA}"/>
                </a:ext>
              </a:extLst>
            </p:cNvPr>
            <p:cNvSpPr/>
            <p:nvPr/>
          </p:nvSpPr>
          <p:spPr>
            <a:xfrm>
              <a:off x="1403648" y="1059582"/>
              <a:ext cx="914400" cy="914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D0F39F-80C7-4A99-A9AC-8AF1F92EC4A3}"/>
                </a:ext>
              </a:extLst>
            </p:cNvPr>
            <p:cNvSpPr txBox="1"/>
            <p:nvPr/>
          </p:nvSpPr>
          <p:spPr>
            <a:xfrm>
              <a:off x="2249076" y="103192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이규호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F2AF89-32E6-4B46-A04C-9C1EB551520E}"/>
                </a:ext>
              </a:extLst>
            </p:cNvPr>
            <p:cNvSpPr txBox="1"/>
            <p:nvPr/>
          </p:nvSpPr>
          <p:spPr>
            <a:xfrm>
              <a:off x="2274816" y="1352474"/>
              <a:ext cx="6601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세미 때 와는 다르게 </a:t>
              </a:r>
              <a:r>
                <a:rPr lang="en-US" altLang="ko-KR" sz="1200" b="1" dirty="0"/>
                <a:t>View</a:t>
              </a:r>
              <a:r>
                <a:rPr lang="ko-KR" altLang="en-US" sz="1200" b="1" dirty="0"/>
                <a:t>단을 먼저 찾아 기술구현만 집중할 수 있어서 편했습니다</a:t>
              </a:r>
              <a:r>
                <a:rPr lang="en-US" altLang="ko-KR" sz="1200" b="1" dirty="0"/>
                <a:t>. </a:t>
              </a:r>
              <a:r>
                <a:rPr lang="ko-KR" altLang="en-US" sz="1200" b="1" dirty="0"/>
                <a:t>특히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테이블의 경우 </a:t>
              </a:r>
              <a:r>
                <a:rPr lang="ko-KR" altLang="en-US" sz="1200" b="1" dirty="0" err="1"/>
                <a:t>페이징처리와</a:t>
              </a:r>
              <a:r>
                <a:rPr lang="ko-KR" altLang="en-US" sz="1200" b="1" dirty="0"/>
                <a:t> 검색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정렬 기능이 있는 테이블을 찾을 수 </a:t>
              </a:r>
              <a:r>
                <a:rPr lang="ko-KR" altLang="en-US" sz="1200" b="1" dirty="0" err="1"/>
                <a:t>있었어서</a:t>
              </a:r>
              <a:r>
                <a:rPr lang="ko-KR" altLang="en-US" sz="1200" b="1" dirty="0"/>
                <a:t> 더욱 편했습니다</a:t>
              </a:r>
              <a:r>
                <a:rPr lang="en-US" altLang="ko-KR" sz="1200" b="1" dirty="0"/>
                <a:t>. </a:t>
              </a:r>
              <a:r>
                <a:rPr lang="ko-KR" altLang="en-US" sz="1200" b="1" dirty="0"/>
                <a:t>또한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체계적인 업무분담으로 빠른 일처리를 할 수 있었습니다</a:t>
              </a:r>
              <a:r>
                <a:rPr lang="en-US" altLang="ko-KR" sz="1200" b="1" dirty="0"/>
                <a:t>.</a:t>
              </a:r>
              <a:endParaRPr lang="ko-KR" altLang="en-US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7702D28-3E4E-43FF-8D8D-5CFA6C8FE978}"/>
              </a:ext>
            </a:extLst>
          </p:cNvPr>
          <p:cNvGrpSpPr/>
          <p:nvPr/>
        </p:nvGrpSpPr>
        <p:grpSpPr>
          <a:xfrm>
            <a:off x="1433636" y="3663490"/>
            <a:ext cx="7472422" cy="942062"/>
            <a:chOff x="1403648" y="1031920"/>
            <a:chExt cx="7472422" cy="942062"/>
          </a:xfrm>
        </p:grpSpPr>
        <p:sp>
          <p:nvSpPr>
            <p:cNvPr id="30" name="사각형: 잘린 한쪽 모서리 29">
              <a:extLst>
                <a:ext uri="{FF2B5EF4-FFF2-40B4-BE49-F238E27FC236}">
                  <a16:creationId xmlns:a16="http://schemas.microsoft.com/office/drawing/2014/main" id="{6D8694D1-BD8D-4011-BDE4-372EDEBE72E2}"/>
                </a:ext>
              </a:extLst>
            </p:cNvPr>
            <p:cNvSpPr/>
            <p:nvPr/>
          </p:nvSpPr>
          <p:spPr>
            <a:xfrm>
              <a:off x="2249076" y="1334473"/>
              <a:ext cx="828000" cy="45719"/>
            </a:xfrm>
            <a:prstGeom prst="snip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AAF90A9-4CA1-481B-9F70-CEDF13407245}"/>
                </a:ext>
              </a:extLst>
            </p:cNvPr>
            <p:cNvSpPr/>
            <p:nvPr/>
          </p:nvSpPr>
          <p:spPr>
            <a:xfrm>
              <a:off x="1403648" y="105958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5561B4-5334-43B8-9F9D-1C2B736A4B94}"/>
                </a:ext>
              </a:extLst>
            </p:cNvPr>
            <p:cNvSpPr txBox="1"/>
            <p:nvPr/>
          </p:nvSpPr>
          <p:spPr>
            <a:xfrm>
              <a:off x="2249076" y="103192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김규전</a:t>
              </a:r>
              <a:endParaRPr lang="ko-KR" altLang="en-US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590535-5BF4-48A9-9F1F-82E32E9EED24}"/>
                </a:ext>
              </a:extLst>
            </p:cNvPr>
            <p:cNvSpPr txBox="1"/>
            <p:nvPr/>
          </p:nvSpPr>
          <p:spPr>
            <a:xfrm>
              <a:off x="2274816" y="1352474"/>
              <a:ext cx="660125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팀원들이 열심히 기능을 구현해 준 덕분에 제 기능을 구현할 수 있었고 막히는 것이 있을 때 </a:t>
              </a:r>
            </a:p>
            <a:p>
              <a:r>
                <a:rPr lang="ko-KR" altLang="en-US" sz="1100" b="1" dirty="0"/>
                <a:t>서로 도와주어서 해결할 수 있었습니다</a:t>
              </a:r>
              <a:r>
                <a:rPr lang="en-US" altLang="ko-KR" sz="1100" b="1" dirty="0"/>
                <a:t>. </a:t>
              </a:r>
              <a:r>
                <a:rPr lang="ko-KR" altLang="en-US" sz="1100" b="1" dirty="0"/>
                <a:t>팀원들에게 감사드립니다</a:t>
              </a:r>
              <a:r>
                <a:rPr lang="en-US" altLang="ko-KR" sz="1100" b="1" dirty="0"/>
                <a:t>. </a:t>
              </a:r>
              <a:r>
                <a:rPr lang="ko-KR" altLang="en-US" sz="1100" b="1" dirty="0"/>
                <a:t>또한 깃 허브를 사용해서 구현된 기능을 프로젝트에 바로 적용할 수 있어서 편했습니다</a:t>
              </a:r>
              <a:r>
                <a:rPr lang="en-US" altLang="ko-KR" sz="1100" b="1" dirty="0"/>
                <a:t>.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72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BB13D-A1A3-4EFA-B0F1-2B0E78FD0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Development Epilogue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9CCB0-A106-47B1-B133-041C9C79CA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3EC05C-512E-446D-A16D-AD61EC83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후기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3850-2534-4DC3-BC45-3BBAE2679B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9425C-DDB9-4789-BA05-B66886280D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F240EEA-8FD8-4396-9D8F-B9869326B7F6}"/>
              </a:ext>
            </a:extLst>
          </p:cNvPr>
          <p:cNvGrpSpPr/>
          <p:nvPr/>
        </p:nvGrpSpPr>
        <p:grpSpPr>
          <a:xfrm>
            <a:off x="1433636" y="1031920"/>
            <a:ext cx="7472422" cy="966885"/>
            <a:chOff x="1403648" y="1031920"/>
            <a:chExt cx="7472422" cy="966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69EE7A-7DD6-42AC-A65E-1B63C99F185B}"/>
                </a:ext>
              </a:extLst>
            </p:cNvPr>
            <p:cNvSpPr txBox="1"/>
            <p:nvPr/>
          </p:nvSpPr>
          <p:spPr>
            <a:xfrm>
              <a:off x="2249076" y="103192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김남철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28A38-1BAF-456B-A4A2-BC2C6967A40C}"/>
                </a:ext>
              </a:extLst>
            </p:cNvPr>
            <p:cNvSpPr txBox="1"/>
            <p:nvPr/>
          </p:nvSpPr>
          <p:spPr>
            <a:xfrm>
              <a:off x="2274816" y="1352474"/>
              <a:ext cx="6601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프로젝트를 시작했을 때 프런트를 어떻게 만들어야 할까 고민했습니다</a:t>
              </a:r>
              <a:r>
                <a:rPr lang="en-US" altLang="ko-KR" sz="1200" b="1" dirty="0"/>
                <a:t>. </a:t>
              </a:r>
              <a:r>
                <a:rPr lang="ko-KR" altLang="en-US" sz="1200" b="1" dirty="0"/>
                <a:t>하지만 적용하기에 알맞은 부트스트랩을 찾았기 때문에 기술에 집중할 수 있었습니다</a:t>
              </a:r>
              <a:r>
                <a:rPr lang="en-US" altLang="ko-KR" sz="1200" b="1" dirty="0"/>
                <a:t>. </a:t>
              </a:r>
              <a:r>
                <a:rPr lang="ko-KR" altLang="en-US" sz="1200" b="1" dirty="0"/>
                <a:t>그리고 세미 프로젝트와는 다르게 각자 맞은 업무 분담과 </a:t>
              </a:r>
              <a:r>
                <a:rPr lang="en-US" altLang="ko-KR" sz="1200" b="1" dirty="0"/>
                <a:t>GitHub</a:t>
              </a:r>
              <a:r>
                <a:rPr lang="ko-KR" altLang="en-US" sz="1200" b="1" dirty="0"/>
                <a:t>의 사용으로 훨씬 수월하게 진행할 수 있었습니다</a:t>
              </a:r>
              <a:r>
                <a:rPr lang="en-US" altLang="ko-KR" sz="1200" b="1" dirty="0"/>
                <a:t>.</a:t>
              </a:r>
              <a:endParaRPr lang="ko-KR" altLang="en-US" sz="1200" dirty="0"/>
            </a:p>
          </p:txBody>
        </p:sp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93E4FFC6-7A6E-40F3-A4B8-E6FB29A2069C}"/>
                </a:ext>
              </a:extLst>
            </p:cNvPr>
            <p:cNvSpPr/>
            <p:nvPr/>
          </p:nvSpPr>
          <p:spPr>
            <a:xfrm>
              <a:off x="2290203" y="1334473"/>
              <a:ext cx="800219" cy="45719"/>
            </a:xfrm>
            <a:prstGeom prst="snip1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EFF29C1-77D0-4A27-A1DB-FE047BC46760}"/>
                </a:ext>
              </a:extLst>
            </p:cNvPr>
            <p:cNvSpPr/>
            <p:nvPr/>
          </p:nvSpPr>
          <p:spPr>
            <a:xfrm>
              <a:off x="1403648" y="1059582"/>
              <a:ext cx="914400" cy="914400"/>
            </a:xfrm>
            <a:prstGeom prst="ellipse">
              <a:avLst/>
            </a:prstGeom>
            <a:blipFill>
              <a:blip r:embed="rId2">
                <a:alphaModFix amt="75000"/>
              </a:blip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95ACC4-0C8F-4197-A703-86A3993CF6CD}"/>
              </a:ext>
            </a:extLst>
          </p:cNvPr>
          <p:cNvGrpSpPr/>
          <p:nvPr/>
        </p:nvGrpSpPr>
        <p:grpSpPr>
          <a:xfrm flipH="1">
            <a:off x="1433636" y="2347705"/>
            <a:ext cx="7472422" cy="942062"/>
            <a:chOff x="1403648" y="1031920"/>
            <a:chExt cx="7472422" cy="9420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D0F39F-80C7-4A99-A9AC-8AF1F92EC4A3}"/>
                </a:ext>
              </a:extLst>
            </p:cNvPr>
            <p:cNvSpPr txBox="1"/>
            <p:nvPr/>
          </p:nvSpPr>
          <p:spPr>
            <a:xfrm>
              <a:off x="2249076" y="103192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김종성</a:t>
              </a:r>
            </a:p>
          </p:txBody>
        </p:sp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0C8116F2-B568-48DA-B037-4BF5295C4E38}"/>
                </a:ext>
              </a:extLst>
            </p:cNvPr>
            <p:cNvSpPr/>
            <p:nvPr/>
          </p:nvSpPr>
          <p:spPr>
            <a:xfrm>
              <a:off x="2279556" y="1334473"/>
              <a:ext cx="800219" cy="45719"/>
            </a:xfrm>
            <a:prstGeom prst="snip1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B5FCABF-EC0D-49F5-8DFC-4973842E09BA}"/>
                </a:ext>
              </a:extLst>
            </p:cNvPr>
            <p:cNvSpPr/>
            <p:nvPr/>
          </p:nvSpPr>
          <p:spPr>
            <a:xfrm>
              <a:off x="1403648" y="1059582"/>
              <a:ext cx="914400" cy="914400"/>
            </a:xfrm>
            <a:prstGeom prst="ellipse">
              <a:avLst/>
            </a:prstGeom>
            <a:blipFill dpi="0" rotWithShape="0">
              <a:blip r:embed="rId3">
                <a:alphaModFix amt="75000"/>
              </a:blip>
              <a:srcRect/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F2AF89-32E6-4B46-A04C-9C1EB551520E}"/>
                </a:ext>
              </a:extLst>
            </p:cNvPr>
            <p:cNvSpPr txBox="1"/>
            <p:nvPr/>
          </p:nvSpPr>
          <p:spPr>
            <a:xfrm>
              <a:off x="2274816" y="1352474"/>
              <a:ext cx="660125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파이널 프로젝트를 진행하면서 세미프로젝트때와는 다른 것을 많이 느꼈습니다</a:t>
              </a:r>
              <a:r>
                <a:rPr lang="en-US" altLang="ko-KR" sz="1100" b="1" dirty="0"/>
                <a:t>. </a:t>
              </a:r>
              <a:r>
                <a:rPr lang="ko-KR" altLang="en-US" sz="1100" b="1" dirty="0"/>
                <a:t>우선 시간적 여유의 차이가 많이 있었지만</a:t>
              </a:r>
              <a:r>
                <a:rPr lang="en-US" altLang="ko-KR" sz="1100" b="1" dirty="0"/>
                <a:t>, </a:t>
              </a:r>
              <a:r>
                <a:rPr lang="ko-KR" altLang="en-US" sz="1100" b="1" dirty="0"/>
                <a:t>그것과는 별개로 </a:t>
              </a:r>
              <a:r>
                <a:rPr lang="ko-KR" altLang="en-US" sz="1100" b="1" dirty="0" err="1"/>
                <a:t>팀원들간의</a:t>
              </a:r>
              <a:r>
                <a:rPr lang="ko-KR" altLang="en-US" sz="1100" b="1" dirty="0"/>
                <a:t> 소통이 세미프로젝트와 다르게 원활하게 이루어 졌고</a:t>
              </a:r>
              <a:r>
                <a:rPr lang="en-US" altLang="ko-KR" sz="1100" b="1" dirty="0"/>
                <a:t>, </a:t>
              </a:r>
              <a:r>
                <a:rPr lang="ko-KR" altLang="en-US" sz="1100" b="1" dirty="0"/>
                <a:t>기능상의 문제가 있어도 서로 도우면서 해결해 나갔기 때문에 큰 어려움은 없었습니다</a:t>
              </a:r>
              <a:r>
                <a:rPr lang="en-US" altLang="ko-KR" sz="1100" b="1" dirty="0"/>
                <a:t>.</a:t>
              </a:r>
              <a:endParaRPr lang="ko-KR" altLang="en-US" sz="11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7702D28-3E4E-43FF-8D8D-5CFA6C8FE978}"/>
              </a:ext>
            </a:extLst>
          </p:cNvPr>
          <p:cNvGrpSpPr/>
          <p:nvPr/>
        </p:nvGrpSpPr>
        <p:grpSpPr>
          <a:xfrm>
            <a:off x="1433636" y="3663490"/>
            <a:ext cx="7472422" cy="966885"/>
            <a:chOff x="1403648" y="1031920"/>
            <a:chExt cx="7472422" cy="9668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590535-5BF4-48A9-9F1F-82E32E9EED24}"/>
                </a:ext>
              </a:extLst>
            </p:cNvPr>
            <p:cNvSpPr txBox="1"/>
            <p:nvPr/>
          </p:nvSpPr>
          <p:spPr>
            <a:xfrm>
              <a:off x="2274816" y="1352474"/>
              <a:ext cx="6601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세미땐</a:t>
              </a:r>
              <a:r>
                <a:rPr lang="ko-KR" altLang="en-US" sz="1200" b="1" dirty="0"/>
                <a:t> 사용자가 이용하는 단을 만졌었는데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파이널에서 </a:t>
              </a:r>
              <a:r>
                <a:rPr lang="ko-KR" altLang="en-US" sz="1200" b="1" dirty="0" err="1"/>
                <a:t>어드민</a:t>
              </a:r>
              <a:r>
                <a:rPr lang="ko-KR" altLang="en-US" sz="1200" b="1" dirty="0"/>
                <a:t> 페이지를 만들면서</a:t>
              </a:r>
            </a:p>
            <a:p>
              <a:r>
                <a:rPr lang="ko-KR" altLang="en-US" sz="1200" b="1" dirty="0"/>
                <a:t>많은 시간을 투자하면서 어떻게 구현되는 것인지 보람찼던 것 같습니다</a:t>
              </a:r>
              <a:r>
                <a:rPr lang="en-US" altLang="ko-KR" sz="1200" b="1" dirty="0"/>
                <a:t>.</a:t>
              </a:r>
            </a:p>
            <a:p>
              <a:r>
                <a:rPr lang="ko-KR" altLang="en-US" sz="1200" b="1" dirty="0"/>
                <a:t>각자 맞은 업무 분담과 </a:t>
              </a:r>
              <a:r>
                <a:rPr lang="en-US" altLang="ko-KR" sz="1200" b="1" dirty="0"/>
                <a:t>GitHub</a:t>
              </a:r>
              <a:r>
                <a:rPr lang="ko-KR" altLang="en-US" sz="1200" b="1" dirty="0"/>
                <a:t>의 사용으로 훨씬 수월하게 진행할 수 있었습니다</a:t>
              </a:r>
              <a:r>
                <a:rPr lang="en-US" altLang="ko-KR" sz="1200" b="1" dirty="0"/>
                <a:t>.</a:t>
              </a:r>
              <a:endParaRPr lang="ko-KR" alt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5561B4-5334-43B8-9F9D-1C2B736A4B94}"/>
                </a:ext>
              </a:extLst>
            </p:cNvPr>
            <p:cNvSpPr txBox="1"/>
            <p:nvPr/>
          </p:nvSpPr>
          <p:spPr>
            <a:xfrm>
              <a:off x="2249076" y="103192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정서영</a:t>
              </a:r>
            </a:p>
          </p:txBody>
        </p:sp>
        <p:sp>
          <p:nvSpPr>
            <p:cNvPr id="30" name="사각형: 잘린 한쪽 모서리 29">
              <a:extLst>
                <a:ext uri="{FF2B5EF4-FFF2-40B4-BE49-F238E27FC236}">
                  <a16:creationId xmlns:a16="http://schemas.microsoft.com/office/drawing/2014/main" id="{6D8694D1-BD8D-4011-BDE4-372EDEBE72E2}"/>
                </a:ext>
              </a:extLst>
            </p:cNvPr>
            <p:cNvSpPr/>
            <p:nvPr/>
          </p:nvSpPr>
          <p:spPr>
            <a:xfrm>
              <a:off x="2277662" y="1334473"/>
              <a:ext cx="828000" cy="45719"/>
            </a:xfrm>
            <a:prstGeom prst="snip1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AAF90A9-4CA1-481B-9F70-CEDF13407245}"/>
                </a:ext>
              </a:extLst>
            </p:cNvPr>
            <p:cNvSpPr/>
            <p:nvPr/>
          </p:nvSpPr>
          <p:spPr>
            <a:xfrm>
              <a:off x="1403648" y="1059582"/>
              <a:ext cx="914400" cy="914400"/>
            </a:xfrm>
            <a:prstGeom prst="ellipse">
              <a:avLst/>
            </a:prstGeom>
            <a:blipFill dpi="0" rotWithShape="1">
              <a:blip r:embed="rId4">
                <a:alphaModFix amt="75000"/>
              </a:blip>
              <a:srcRect/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5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A914E-1D78-486F-8ACC-BD3542375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Das Ende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560F4-105A-4FCA-B7F0-373D24CE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5290" y="2798580"/>
            <a:ext cx="2313420" cy="4030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Thank You…</a:t>
            </a:r>
          </a:p>
          <a:p>
            <a:pPr marL="0" indent="0" algn="ctr">
              <a:buNone/>
            </a:pPr>
            <a:r>
              <a:rPr lang="en-US" altLang="ko-KR" dirty="0"/>
              <a:t>Q &amp;A?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61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02932-CD6D-427F-BFBA-0CA7C07A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290" y="1460552"/>
            <a:ext cx="2313420" cy="1615254"/>
          </a:xfrm>
        </p:spPr>
        <p:txBody>
          <a:bodyPr/>
          <a:lstStyle/>
          <a:p>
            <a:pPr algn="dist"/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56D1B-02FD-42BA-9432-8A2FB711F073}"/>
              </a:ext>
            </a:extLst>
          </p:cNvPr>
          <p:cNvSpPr txBox="1"/>
          <p:nvPr/>
        </p:nvSpPr>
        <p:spPr>
          <a:xfrm>
            <a:off x="7092280" y="4083918"/>
            <a:ext cx="1870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김상협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이규호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김규전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김남철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김종성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정서영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D57EB15-0FEF-4DCA-870B-26F8F0722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5290" y="2672780"/>
            <a:ext cx="2313420" cy="403026"/>
          </a:xfrm>
        </p:spPr>
        <p:txBody>
          <a:bodyPr/>
          <a:lstStyle/>
          <a:p>
            <a:pPr marL="0" indent="0" algn="dist">
              <a:buNone/>
            </a:pPr>
            <a:r>
              <a:rPr lang="en-US" altLang="ko-KR" dirty="0"/>
              <a:t>Super Auction</a:t>
            </a:r>
          </a:p>
          <a:p>
            <a:pPr marL="0" indent="0" algn="dist">
              <a:buNone/>
            </a:pPr>
            <a:r>
              <a:rPr lang="en-US" altLang="ko-KR" dirty="0"/>
              <a:t>-Team HOT6-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62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 Auction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en-US" altLang="ko-KR"/>
              <a:t>INDEX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5796710" y="1256567"/>
            <a:ext cx="2087658" cy="2630366"/>
          </a:xfrm>
        </p:spPr>
        <p:txBody>
          <a:bodyPr>
            <a:normAutofit fontScale="92500" lnSpcReduction="20000"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벤치마킹 홈페이지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일정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지시서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다이어그램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개발후기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3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CB31E-2810-4201-ADB9-4AE57DA0F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About This Project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3FD5F-2929-4325-8261-B77805EC33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46C10DF-2CCF-406E-BE42-D8AA3F9A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E1A282-4482-424D-BD9B-8696F04CB46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C8E9F-2863-4FB0-9B45-6741D09F31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C7F73-A954-40E2-936C-B0472EAE0C60}"/>
              </a:ext>
            </a:extLst>
          </p:cNvPr>
          <p:cNvSpPr txBox="1"/>
          <p:nvPr/>
        </p:nvSpPr>
        <p:spPr>
          <a:xfrm>
            <a:off x="3275856" y="406063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신뢰할 수 없는 거래자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신뢰할 수 없는 판매자 들</a:t>
            </a:r>
            <a:r>
              <a:rPr lang="en-US" altLang="ko-KR" dirty="0"/>
              <a:t>….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D297DE9-9728-48D9-BF84-9F1B497D6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059582"/>
            <a:ext cx="1641950" cy="291446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07A745-C982-4AE9-BA0D-070C6872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81" y="1059582"/>
            <a:ext cx="1926393" cy="29053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C1D5C8-BAEE-40A2-ABCB-BF181840E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357" y="2782739"/>
            <a:ext cx="2117873" cy="11913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45B081-3F4A-405D-9695-F8FFF7F42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356" y="1060727"/>
            <a:ext cx="2117873" cy="16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CB31E-2810-4201-ADB9-4AE57DA0F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About This Project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3FD5F-2929-4325-8261-B77805EC33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46C10DF-2CCF-406E-BE42-D8AA3F9A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E1A282-4482-424D-BD9B-8696F04CB46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C8E9F-2863-4FB0-9B45-6741D09F31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C7F73-A954-40E2-936C-B0472EAE0C60}"/>
              </a:ext>
            </a:extLst>
          </p:cNvPr>
          <p:cNvSpPr txBox="1"/>
          <p:nvPr/>
        </p:nvSpPr>
        <p:spPr>
          <a:xfrm>
            <a:off x="1187624" y="406063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거래에 중요한 신뢰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신뢰할 만한 판매자와 신뢰할 수 있는 구매자의 거래하는 </a:t>
            </a:r>
            <a:endParaRPr lang="en-US" altLang="ko-KR" dirty="0"/>
          </a:p>
          <a:p>
            <a:pPr algn="ctr"/>
            <a:r>
              <a:rPr lang="ko-KR" altLang="en-US" dirty="0"/>
              <a:t>공간을 만들고 싶었습니다</a:t>
            </a:r>
            <a:r>
              <a:rPr lang="en-US" altLang="ko-KR" dirty="0"/>
              <a:t>…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17CE732D-5684-4206-9AD6-A8BA34CFF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050" y="971745"/>
            <a:ext cx="4261940" cy="2898119"/>
          </a:xfrm>
        </p:spPr>
      </p:pic>
    </p:spTree>
    <p:extLst>
      <p:ext uri="{BB962C8B-B14F-4D97-AF65-F5344CB8AC3E}">
        <p14:creationId xmlns:p14="http://schemas.microsoft.com/office/powerpoint/2010/main" val="346349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FD13BA-9241-46DB-BDE8-D18E3F8D1856}"/>
              </a:ext>
            </a:extLst>
          </p:cNvPr>
          <p:cNvSpPr/>
          <p:nvPr/>
        </p:nvSpPr>
        <p:spPr>
          <a:xfrm>
            <a:off x="5095686" y="2974685"/>
            <a:ext cx="3849779" cy="1998759"/>
          </a:xfrm>
          <a:prstGeom prst="rect">
            <a:avLst/>
          </a:prstGeom>
          <a:solidFill>
            <a:srgbClr val="FFE6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DA9BFC-D62A-4EF6-AD1F-F33866966BE7}"/>
              </a:ext>
            </a:extLst>
          </p:cNvPr>
          <p:cNvSpPr/>
          <p:nvPr/>
        </p:nvSpPr>
        <p:spPr>
          <a:xfrm>
            <a:off x="5100734" y="915573"/>
            <a:ext cx="3847325" cy="2040362"/>
          </a:xfrm>
          <a:prstGeom prst="rect">
            <a:avLst/>
          </a:prstGeom>
          <a:solidFill>
            <a:srgbClr val="A9D18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FB9D24-8E1E-4245-9D88-B6FE36CBB06D}"/>
              </a:ext>
            </a:extLst>
          </p:cNvPr>
          <p:cNvSpPr/>
          <p:nvPr/>
        </p:nvSpPr>
        <p:spPr>
          <a:xfrm>
            <a:off x="1405721" y="915573"/>
            <a:ext cx="3675478" cy="2040362"/>
          </a:xfrm>
          <a:prstGeom prst="rect">
            <a:avLst/>
          </a:prstGeom>
          <a:solidFill>
            <a:srgbClr val="B4C7E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CA1C80-7B32-4D1F-AFDA-68B390674AC0}"/>
              </a:ext>
            </a:extLst>
          </p:cNvPr>
          <p:cNvSpPr/>
          <p:nvPr/>
        </p:nvSpPr>
        <p:spPr>
          <a:xfrm>
            <a:off x="1403648" y="2966462"/>
            <a:ext cx="3675478" cy="1998759"/>
          </a:xfrm>
          <a:prstGeom prst="rect">
            <a:avLst/>
          </a:prstGeom>
          <a:solidFill>
            <a:srgbClr val="FF7C8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3098992A-787B-4888-B792-2C7B09F6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27" b="88172" l="6464" r="96198">
                        <a14:foregroundMark x1="11407" y1="18280" x2="29658" y2="43011"/>
                        <a14:foregroundMark x1="12167" y1="26882" x2="18631" y2="55914"/>
                        <a14:foregroundMark x1="9506" y1="31183" x2="13308" y2="75269"/>
                        <a14:foregroundMark x1="7985" y1="36559" x2="6844" y2="60215"/>
                        <a14:foregroundMark x1="11027" y1="75269" x2="18251" y2="75269"/>
                        <a14:foregroundMark x1="14449" y1="86022" x2="24335" y2="78495"/>
                        <a14:foregroundMark x1="15209" y1="86022" x2="25475" y2="72043"/>
                        <a14:foregroundMark x1="13308" y1="87097" x2="22814" y2="83871"/>
                        <a14:foregroundMark x1="13688" y1="89247" x2="22814" y2="87097"/>
                        <a14:foregroundMark x1="47529" y1="35484" x2="42205" y2="37634"/>
                        <a14:foregroundMark x1="51331" y1="38710" x2="51331" y2="38710"/>
                        <a14:foregroundMark x1="52091" y1="38710" x2="52471" y2="38710"/>
                        <a14:foregroundMark x1="52471" y1="53763" x2="53232" y2="67742"/>
                        <a14:foregroundMark x1="44487" y1="37634" x2="47529" y2="37634"/>
                        <a14:foregroundMark x1="59316" y1="46237" x2="59316" y2="62366"/>
                        <a14:foregroundMark x1="65779" y1="46237" x2="66920" y2="61290"/>
                        <a14:foregroundMark x1="84791" y1="58065" x2="84791" y2="58065"/>
                        <a14:foregroundMark x1="88973" y1="47312" x2="88973" y2="47312"/>
                        <a14:foregroundMark x1="96198" y1="56989" x2="96198" y2="569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6216" y="1457928"/>
            <a:ext cx="1868291" cy="66064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69DED-403C-429D-9CEB-92898A8C3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FE5E6-CD12-4A4B-ADCB-88AD1057A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B410A42-285C-4B0B-8BBC-43B1AA1B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E9B03-6A24-42E7-B58A-E343C5B5AF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BDDB8-A734-47B0-9811-40D0062C29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7AF4A3-AC05-4D96-9A8B-A969E6F39EA3}"/>
              </a:ext>
            </a:extLst>
          </p:cNvPr>
          <p:cNvGrpSpPr/>
          <p:nvPr/>
        </p:nvGrpSpPr>
        <p:grpSpPr>
          <a:xfrm>
            <a:off x="4631109" y="2520570"/>
            <a:ext cx="900000" cy="900000"/>
            <a:chOff x="4464053" y="2283718"/>
            <a:chExt cx="900000" cy="900000"/>
          </a:xfrm>
        </p:grpSpPr>
        <p:sp>
          <p:nvSpPr>
            <p:cNvPr id="11" name="부분 원형 10">
              <a:extLst>
                <a:ext uri="{FF2B5EF4-FFF2-40B4-BE49-F238E27FC236}">
                  <a16:creationId xmlns:a16="http://schemas.microsoft.com/office/drawing/2014/main" id="{D352134D-019B-4C18-A822-A2E82D7D6DDB}"/>
                </a:ext>
              </a:extLst>
            </p:cNvPr>
            <p:cNvSpPr/>
            <p:nvPr/>
          </p:nvSpPr>
          <p:spPr>
            <a:xfrm>
              <a:off x="4464053" y="2283718"/>
              <a:ext cx="900000" cy="900000"/>
            </a:xfrm>
            <a:prstGeom prst="pie">
              <a:avLst>
                <a:gd name="adj1" fmla="val 10801277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부분 원형 20">
              <a:extLst>
                <a:ext uri="{FF2B5EF4-FFF2-40B4-BE49-F238E27FC236}">
                  <a16:creationId xmlns:a16="http://schemas.microsoft.com/office/drawing/2014/main" id="{1C56D57F-ECA9-4CD3-9ED7-D8508D642679}"/>
                </a:ext>
              </a:extLst>
            </p:cNvPr>
            <p:cNvSpPr/>
            <p:nvPr/>
          </p:nvSpPr>
          <p:spPr>
            <a:xfrm rot="16200000">
              <a:off x="4464053" y="2283718"/>
              <a:ext cx="900000" cy="900000"/>
            </a:xfrm>
            <a:prstGeom prst="pie">
              <a:avLst>
                <a:gd name="adj1" fmla="val 10801277"/>
                <a:gd name="adj2" fmla="val 16200000"/>
              </a:avLst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부분 원형 21">
              <a:extLst>
                <a:ext uri="{FF2B5EF4-FFF2-40B4-BE49-F238E27FC236}">
                  <a16:creationId xmlns:a16="http://schemas.microsoft.com/office/drawing/2014/main" id="{D87A03EF-FF2B-4CAE-AF40-C619B34E0578}"/>
                </a:ext>
              </a:extLst>
            </p:cNvPr>
            <p:cNvSpPr/>
            <p:nvPr/>
          </p:nvSpPr>
          <p:spPr>
            <a:xfrm rot="10800000">
              <a:off x="4464053" y="2283718"/>
              <a:ext cx="900000" cy="900000"/>
            </a:xfrm>
            <a:prstGeom prst="pie">
              <a:avLst>
                <a:gd name="adj1" fmla="val 1080127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부분 원형 22">
              <a:extLst>
                <a:ext uri="{FF2B5EF4-FFF2-40B4-BE49-F238E27FC236}">
                  <a16:creationId xmlns:a16="http://schemas.microsoft.com/office/drawing/2014/main" id="{B165AD58-FFB9-45CE-BF40-985E60BAA916}"/>
                </a:ext>
              </a:extLst>
            </p:cNvPr>
            <p:cNvSpPr/>
            <p:nvPr/>
          </p:nvSpPr>
          <p:spPr>
            <a:xfrm rot="5400000">
              <a:off x="4464053" y="2283718"/>
              <a:ext cx="900000" cy="900000"/>
            </a:xfrm>
            <a:prstGeom prst="pie">
              <a:avLst>
                <a:gd name="adj1" fmla="val 10801277"/>
                <a:gd name="adj2" fmla="val 162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CBBAC0-B0BE-42E5-BEEE-A2D0202A9DBE}"/>
              </a:ext>
            </a:extLst>
          </p:cNvPr>
          <p:cNvCxnSpPr>
            <a:cxnSpLocks/>
          </p:cNvCxnSpPr>
          <p:nvPr/>
        </p:nvCxnSpPr>
        <p:spPr>
          <a:xfrm>
            <a:off x="5081109" y="915573"/>
            <a:ext cx="0" cy="4068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C26D8B2-82B0-4F3A-8D47-C25CF859EB24}"/>
              </a:ext>
            </a:extLst>
          </p:cNvPr>
          <p:cNvCxnSpPr>
            <a:cxnSpLocks/>
          </p:cNvCxnSpPr>
          <p:nvPr/>
        </p:nvCxnSpPr>
        <p:spPr>
          <a:xfrm>
            <a:off x="1403648" y="2966462"/>
            <a:ext cx="75444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F3CA7F-A523-44DC-8ECC-C5C5C3BFE16F}"/>
              </a:ext>
            </a:extLst>
          </p:cNvPr>
          <p:cNvSpPr txBox="1"/>
          <p:nvPr/>
        </p:nvSpPr>
        <p:spPr>
          <a:xfrm>
            <a:off x="5095687" y="293179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D83E82-1641-49C2-BBD4-3C886EC9F884}"/>
              </a:ext>
            </a:extLst>
          </p:cNvPr>
          <p:cNvSpPr txBox="1"/>
          <p:nvPr/>
        </p:nvSpPr>
        <p:spPr>
          <a:xfrm>
            <a:off x="4708421" y="253657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556449-1370-4A25-AB32-02F9C03EB2EB}"/>
              </a:ext>
            </a:extLst>
          </p:cNvPr>
          <p:cNvSpPr txBox="1"/>
          <p:nvPr/>
        </p:nvSpPr>
        <p:spPr>
          <a:xfrm>
            <a:off x="4710936" y="293687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</a:t>
            </a:r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B9C97B-9A91-44FF-8F7E-84C73B961D59}"/>
              </a:ext>
            </a:extLst>
          </p:cNvPr>
          <p:cNvSpPr txBox="1"/>
          <p:nvPr/>
        </p:nvSpPr>
        <p:spPr>
          <a:xfrm>
            <a:off x="5095687" y="253657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96254D-8C22-4673-B7E7-70B1977765C1}"/>
              </a:ext>
            </a:extLst>
          </p:cNvPr>
          <p:cNvSpPr txBox="1"/>
          <p:nvPr/>
        </p:nvSpPr>
        <p:spPr>
          <a:xfrm>
            <a:off x="1403653" y="811753"/>
            <a:ext cx="354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P</a:t>
            </a:r>
            <a:r>
              <a:rPr lang="en-US" altLang="ko-KR" sz="2000" dirty="0">
                <a:latin typeface="Cooper Black" panose="0208090404030B020404" pitchFamily="18" charset="0"/>
              </a:rPr>
              <a:t>rogramming Language</a:t>
            </a:r>
            <a:endParaRPr lang="ko-KR" altLang="en-US" sz="2000" dirty="0">
              <a:latin typeface="Cooper Black" panose="0208090404030B0204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29860-C6D2-482F-9F32-54FCEB1D9C32}"/>
              </a:ext>
            </a:extLst>
          </p:cNvPr>
          <p:cNvSpPr txBox="1"/>
          <p:nvPr/>
        </p:nvSpPr>
        <p:spPr>
          <a:xfrm>
            <a:off x="5455727" y="811753"/>
            <a:ext cx="354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oper Black" panose="0208090404030B020404" pitchFamily="18" charset="0"/>
              </a:rPr>
              <a:t>Development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rPr>
              <a:t>T</a:t>
            </a:r>
            <a:r>
              <a:rPr lang="en-US" altLang="ko-KR" sz="2000" dirty="0">
                <a:latin typeface="Cooper Black" panose="0208090404030B020404" pitchFamily="18" charset="0"/>
              </a:rPr>
              <a:t>ools</a:t>
            </a:r>
            <a:endParaRPr lang="ko-KR" altLang="en-US" sz="2000" dirty="0">
              <a:latin typeface="Cooper Black" panose="0208090404030B0204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4BB9A-C043-45B6-A9DB-B734C51941D3}"/>
              </a:ext>
            </a:extLst>
          </p:cNvPr>
          <p:cNvSpPr txBox="1"/>
          <p:nvPr/>
        </p:nvSpPr>
        <p:spPr>
          <a:xfrm>
            <a:off x="1403653" y="4337635"/>
            <a:ext cx="354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oper Black" panose="0208090404030B020404" pitchFamily="18" charset="0"/>
              </a:rPr>
              <a:t>Web Application </a:t>
            </a:r>
            <a:r>
              <a:rPr lang="en-US" altLang="ko-KR" sz="3600" dirty="0">
                <a:solidFill>
                  <a:srgbClr val="CC0000"/>
                </a:solidFill>
                <a:latin typeface="Cooper Black" panose="0208090404030B020404" pitchFamily="18" charset="0"/>
              </a:rPr>
              <a:t>S</a:t>
            </a:r>
            <a:r>
              <a:rPr lang="en-US" altLang="ko-KR" sz="2000" dirty="0">
                <a:latin typeface="Cooper Black" panose="0208090404030B020404" pitchFamily="18" charset="0"/>
              </a:rPr>
              <a:t>ever</a:t>
            </a:r>
            <a:endParaRPr lang="ko-KR" altLang="en-US" sz="2000" dirty="0">
              <a:latin typeface="Cooper Black" panose="0208090404030B0204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951BE0-03FD-4C06-BDE4-42112F956F2F}"/>
              </a:ext>
            </a:extLst>
          </p:cNvPr>
          <p:cNvSpPr txBox="1"/>
          <p:nvPr/>
        </p:nvSpPr>
        <p:spPr>
          <a:xfrm>
            <a:off x="5455726" y="4337635"/>
            <a:ext cx="354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sz="2000" dirty="0">
                <a:latin typeface="Cooper Black" panose="0208090404030B020404" pitchFamily="18" charset="0"/>
              </a:rPr>
              <a:t>atabase</a:t>
            </a:r>
            <a:endParaRPr lang="ko-KR" altLang="en-US" sz="2000" dirty="0">
              <a:latin typeface="Cooper Black" panose="0208090404030B020404" pitchFamily="18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28AA18B-44EC-4DA4-BFED-1ACB803B33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27" t="7143" r="25124" b="6850"/>
          <a:stretch/>
        </p:blipFill>
        <p:spPr>
          <a:xfrm>
            <a:off x="1728518" y="1432708"/>
            <a:ext cx="358750" cy="634986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6D1B96B-87CC-4BB0-BF97-F0698298E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902" y="1406452"/>
            <a:ext cx="1374306" cy="80525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F0C5C11-7B3A-4FB7-A2C2-6B7458C4A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080" y="1463188"/>
            <a:ext cx="704108" cy="70410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3945A336-7309-4432-A44F-9E67518A4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4099" y="2211927"/>
            <a:ext cx="598618" cy="59861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DD33399-8503-4270-8D1C-1E8BD948E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4789" y="2267924"/>
            <a:ext cx="764040" cy="531339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C1F9D17-4DFB-4BF2-ADDB-30342CE077B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6737" b="23374"/>
          <a:stretch/>
        </p:blipFill>
        <p:spPr>
          <a:xfrm>
            <a:off x="2101869" y="2210635"/>
            <a:ext cx="1064556" cy="63755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B9304DE-2009-43C5-BF97-CDD4D413B8D9}"/>
              </a:ext>
            </a:extLst>
          </p:cNvPr>
          <p:cNvSpPr txBox="1"/>
          <p:nvPr/>
        </p:nvSpPr>
        <p:spPr>
          <a:xfrm>
            <a:off x="1514166" y="2004410"/>
            <a:ext cx="82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JDK 1.8 SE</a:t>
            </a:r>
            <a:endParaRPr lang="ko-KR" altLang="en-US" sz="12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43C1234C-0318-4EA5-A883-73535B20DC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064" y="1374325"/>
            <a:ext cx="1583815" cy="83150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AD8577F-AC92-4EF5-A226-ED2BF7BF5A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4873" y="2205828"/>
            <a:ext cx="1938602" cy="35864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3863BA3-5746-4A41-820D-2180B4D0EA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664" y="3233450"/>
            <a:ext cx="1080398" cy="108039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B24AFFF-4287-45A2-99E8-8BD36E44FEDA}"/>
              </a:ext>
            </a:extLst>
          </p:cNvPr>
          <p:cNvSpPr txBox="1"/>
          <p:nvPr/>
        </p:nvSpPr>
        <p:spPr>
          <a:xfrm>
            <a:off x="2649439" y="4161874"/>
            <a:ext cx="84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 8.0</a:t>
            </a:r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F37D392-05C8-4C3A-9647-D84D20F19EC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6827" b="28726"/>
          <a:stretch/>
        </p:blipFill>
        <p:spPr>
          <a:xfrm>
            <a:off x="6087739" y="3272391"/>
            <a:ext cx="2208682" cy="981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C1229-3812-4C2D-8726-537E7DF37AFB}"/>
              </a:ext>
            </a:extLst>
          </p:cNvPr>
          <p:cNvSpPr txBox="1"/>
          <p:nvPr/>
        </p:nvSpPr>
        <p:spPr>
          <a:xfrm>
            <a:off x="6012160" y="4114104"/>
            <a:ext cx="228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11g Standard Express Edition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A8A14-E091-47E8-9336-20383D8ABC5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193" t="66125" r="82776" b="16668"/>
          <a:stretch/>
        </p:blipFill>
        <p:spPr>
          <a:xfrm>
            <a:off x="7625855" y="2094289"/>
            <a:ext cx="1283021" cy="561718"/>
          </a:xfrm>
          <a:prstGeom prst="rect">
            <a:avLst/>
          </a:prstGeom>
          <a:effectLst>
            <a:outerShdw blurRad="254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454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503379D-BD60-4E03-9990-9B1052241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563638"/>
            <a:ext cx="4419966" cy="2823670"/>
          </a:xfrm>
          <a:ln w="28575">
            <a:solidFill>
              <a:schemeClr val="tx1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8D924-1BF7-4934-853C-C9396F5E0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Benchmark </a:t>
            </a:r>
            <a:r>
              <a:rPr lang="en-US" altLang="ko-KR" dirty="0" err="1"/>
              <a:t>Hompage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00DBDC-2332-4C28-94CD-3D657C8780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EE708AB-BCDB-4C4E-AB54-EA063313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홈페이지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7C9EA-0710-434C-9635-71B4316AA3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BC82C-CE77-421E-AFBB-F31278AE86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F9037-CDA3-428A-8325-1C2D6BF5B85B}"/>
              </a:ext>
            </a:extLst>
          </p:cNvPr>
          <p:cNvSpPr txBox="1"/>
          <p:nvPr/>
        </p:nvSpPr>
        <p:spPr>
          <a:xfrm>
            <a:off x="6365174" y="323259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옥션 중고장터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 fontAlgn="ctr"/>
            <a:r>
              <a:rPr lang="en-US" altLang="ko-KR" dirty="0"/>
              <a:t>(used.auction.co.kr)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45D346-05D0-4D9E-9A92-1E1FB6B8E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1" t="21650" r="12201" b="24799"/>
          <a:stretch/>
        </p:blipFill>
        <p:spPr>
          <a:xfrm>
            <a:off x="6365174" y="1864444"/>
            <a:ext cx="230425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07882E1-E3CA-4915-8CA0-ECCF3CFA9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22"/>
          <a:stretch/>
        </p:blipFill>
        <p:spPr>
          <a:xfrm>
            <a:off x="1285875" y="967696"/>
            <a:ext cx="7589838" cy="3948341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D428B-B6FC-4B43-928F-446709D3D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Project Schedule &amp; Directions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87F14-2F72-4108-879D-D6701D5A6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A8A62D8-33C3-4D0C-9E3B-71C6D0EF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 </a:t>
            </a:r>
            <a:r>
              <a:rPr lang="en-US" altLang="ko-KR" dirty="0"/>
              <a:t>&amp; </a:t>
            </a:r>
            <a:r>
              <a:rPr lang="ko-KR" altLang="en-US" dirty="0"/>
              <a:t>지시서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745AE-5B66-4C4B-AA68-238B9BAFE8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B3EF6-5717-4F27-8B23-A297CF266E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7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FBA6C-7F5F-4C89-9185-3A06CCFB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975" y="971550"/>
            <a:ext cx="6643637" cy="3997325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C06A5-A805-446C-A5B2-E1F097CF1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620F5-2A2A-4DCE-BFE5-CA4452E536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20C03D0-A3B7-41E7-A4A8-F9ABB086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A5A60-BC3F-4F06-B266-B810B21651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/>
              <a:t>Super</a:t>
            </a:r>
          </a:p>
          <a:p>
            <a:endParaRPr lang="en-US" altLang="ko-KR" sz="1050"/>
          </a:p>
          <a:p>
            <a:r>
              <a:rPr lang="en-US" altLang="ko-KR" sz="1050"/>
              <a:t> Auction</a:t>
            </a:r>
            <a:endParaRPr lang="ko-KR" altLang="en-US" sz="10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7C744-1481-442E-8357-69288E7420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030FDF3-B27B-451D-A696-DD13E4F22D5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07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square" rtlCol="0" anchor="t" anchorCtr="0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2286</TotalTime>
  <Words>448</Words>
  <Application>Microsoft Office PowerPoint</Application>
  <PresentationFormat>화면 슬라이드 쇼(16:9)</PresentationFormat>
  <Paragraphs>135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Gobold High Thin</vt:lpstr>
      <vt:lpstr>HY견고딕</vt:lpstr>
      <vt:lpstr>맑은 고딕</vt:lpstr>
      <vt:lpstr>Arial</vt:lpstr>
      <vt:lpstr>Calibri</vt:lpstr>
      <vt:lpstr>Calibri Light</vt:lpstr>
      <vt:lpstr>Cooper Black</vt:lpstr>
      <vt:lpstr>Office 테마</vt:lpstr>
      <vt:lpstr>Final Project</vt:lpstr>
      <vt:lpstr>Final Project</vt:lpstr>
      <vt:lpstr>INDEX</vt:lpstr>
      <vt:lpstr>프로젝트 소개</vt:lpstr>
      <vt:lpstr>프로젝트 소개</vt:lpstr>
      <vt:lpstr>개발환경</vt:lpstr>
      <vt:lpstr>벤치마킹 홈페이지</vt:lpstr>
      <vt:lpstr>프로젝트 일정 &amp; 지시서</vt:lpstr>
      <vt:lpstr>유스케이스 다이어그램</vt:lpstr>
      <vt:lpstr>데이터베이스 설계 (물리)</vt:lpstr>
      <vt:lpstr>데이터베이스 설계 (논리)</vt:lpstr>
      <vt:lpstr>시연</vt:lpstr>
      <vt:lpstr>개발 후기</vt:lpstr>
      <vt:lpstr>개발 후기</vt:lpstr>
      <vt:lpstr>Das 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김상협</cp:lastModifiedBy>
  <cp:revision>125</cp:revision>
  <dcterms:created xsi:type="dcterms:W3CDTF">2015-06-17T23:58:04Z</dcterms:created>
  <dcterms:modified xsi:type="dcterms:W3CDTF">2018-07-31T02:30:50Z</dcterms:modified>
</cp:coreProperties>
</file>