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1392D-10E5-4781-83E7-E4B49A8A8112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53735-47C5-467A-A985-A4FCF2950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9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anoyous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/>
              <a:t>Bitcoin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269828-FA4C-40DF-81DF-2D4446B38F7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24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9B51A32-8A1A-462F-894C-0C08A658E3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5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anoyous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Bitcoin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269828-FA4C-40DF-81DF-2D4446B38F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19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0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3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56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5B6A3-9BA8-48B6-B508-A29E1E9CD15F}" type="datetime1">
              <a:rPr lang="zh-CN" altLang="en-US"/>
              <a:pPr>
                <a:defRPr/>
              </a:pPr>
              <a:t>2017/4/5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1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2F83F7-113A-4BFA-A14E-28952AE790BB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776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2744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994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2097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09261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87168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4355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96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870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8646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5021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3294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4113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911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47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2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1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5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50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99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53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2A2AC-E306-40D8-BF89-C0A346380702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8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6"/>
          <p:cNvSpPr>
            <a:spLocks noChangeArrowheads="1"/>
          </p:cNvSpPr>
          <p:nvPr/>
        </p:nvSpPr>
        <p:spPr bwMode="auto">
          <a:xfrm>
            <a:off x="0" y="6338888"/>
            <a:ext cx="574675" cy="519112"/>
          </a:xfrm>
          <a:prstGeom prst="rect">
            <a:avLst/>
          </a:prstGeom>
          <a:solidFill>
            <a:srgbClr val="FF9300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7" name="矩形 9"/>
          <p:cNvSpPr>
            <a:spLocks noChangeArrowheads="1"/>
          </p:cNvSpPr>
          <p:nvPr/>
        </p:nvSpPr>
        <p:spPr bwMode="auto">
          <a:xfrm>
            <a:off x="574675" y="6338888"/>
            <a:ext cx="11617325" cy="519112"/>
          </a:xfrm>
          <a:prstGeom prst="rect">
            <a:avLst/>
          </a:prstGeom>
          <a:solidFill>
            <a:srgbClr val="595959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8" name="燕尾形 10"/>
          <p:cNvSpPr>
            <a:spLocks noChangeArrowheads="1"/>
          </p:cNvSpPr>
          <p:nvPr/>
        </p:nvSpPr>
        <p:spPr bwMode="auto">
          <a:xfrm>
            <a:off x="193675" y="6475413"/>
            <a:ext cx="187325" cy="246062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9" name="椭圆 11"/>
          <p:cNvSpPr>
            <a:spLocks noChangeArrowheads="1"/>
          </p:cNvSpPr>
          <p:nvPr/>
        </p:nvSpPr>
        <p:spPr bwMode="auto">
          <a:xfrm>
            <a:off x="11356975" y="6438900"/>
            <a:ext cx="360363" cy="360363"/>
          </a:xfrm>
          <a:prstGeom prst="ellipse">
            <a:avLst/>
          </a:prstGeom>
          <a:solidFill>
            <a:srgbClr val="FFFFFF">
              <a:alpha val="34117"/>
            </a:srgbClr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 b="1" i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30" name="TextBox 15"/>
          <p:cNvSpPr>
            <a:spLocks noChangeArrowheads="1"/>
          </p:cNvSpPr>
          <p:nvPr/>
        </p:nvSpPr>
        <p:spPr bwMode="auto">
          <a:xfrm>
            <a:off x="11210925" y="6450013"/>
            <a:ext cx="650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2012348A-2DA9-4BE2-8720-ED74B1045AF2}" type="slidenum">
              <a:rPr lang="zh-CN" altLang="en-US" sz="160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pPr algn="ctr" eaLnBrk="1" hangingPunct="1"/>
              <a:t>‹#›</a:t>
            </a:fld>
            <a:r>
              <a:rPr lang="zh-CN" altLang="en-US" sz="160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 </a:t>
            </a:r>
          </a:p>
        </p:txBody>
      </p:sp>
      <p:sp>
        <p:nvSpPr>
          <p:cNvPr id="1031" name="任意多边形 7"/>
          <p:cNvSpPr>
            <a:spLocks noChangeArrowheads="1"/>
          </p:cNvSpPr>
          <p:nvPr/>
        </p:nvSpPr>
        <p:spPr bwMode="auto">
          <a:xfrm>
            <a:off x="574675" y="201613"/>
            <a:ext cx="863600" cy="863600"/>
          </a:xfrm>
          <a:custGeom>
            <a:avLst/>
            <a:gdLst>
              <a:gd name="T0" fmla="*/ 0 w 864000"/>
              <a:gd name="T1" fmla="*/ 0 h 864000"/>
              <a:gd name="T2" fmla="*/ 863600 w 864000"/>
              <a:gd name="T3" fmla="*/ 0 h 864000"/>
              <a:gd name="T4" fmla="*/ 863600 w 864000"/>
              <a:gd name="T5" fmla="*/ 261616 h 864000"/>
              <a:gd name="T6" fmla="*/ 750659 w 864000"/>
              <a:gd name="T7" fmla="*/ 261616 h 864000"/>
              <a:gd name="T8" fmla="*/ 750659 w 864000"/>
              <a:gd name="T9" fmla="*/ 112941 h 864000"/>
              <a:gd name="T10" fmla="*/ 112941 w 864000"/>
              <a:gd name="T11" fmla="*/ 112941 h 864000"/>
              <a:gd name="T12" fmla="*/ 112941 w 864000"/>
              <a:gd name="T13" fmla="*/ 750659 h 864000"/>
              <a:gd name="T14" fmla="*/ 246567 w 864000"/>
              <a:gd name="T15" fmla="*/ 750659 h 864000"/>
              <a:gd name="T16" fmla="*/ 246567 w 864000"/>
              <a:gd name="T17" fmla="*/ 863600 h 864000"/>
              <a:gd name="T18" fmla="*/ 0 w 864000"/>
              <a:gd name="T19" fmla="*/ 863600 h 864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64000"/>
              <a:gd name="T31" fmla="*/ 0 h 864000"/>
              <a:gd name="T32" fmla="*/ 864000 w 864000"/>
              <a:gd name="T33" fmla="*/ 864000 h 8640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6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37344" y="2427824"/>
            <a:ext cx="1152683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 Recognition</a:t>
            </a:r>
            <a:endParaRPr lang="zh-CN" altLang="en-US" sz="88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11"/>
          <p:cNvSpPr>
            <a:spLocks noChangeArrowheads="1"/>
          </p:cNvSpPr>
          <p:nvPr/>
        </p:nvSpPr>
        <p:spPr bwMode="auto">
          <a:xfrm>
            <a:off x="4763" y="6500893"/>
            <a:ext cx="12192000" cy="357187"/>
          </a:xfrm>
          <a:custGeom>
            <a:avLst/>
            <a:gdLst>
              <a:gd name="T0" fmla="*/ 0 w 9144000"/>
              <a:gd name="T1" fmla="*/ 0 h 756293"/>
              <a:gd name="T2" fmla="*/ 16255998 w 9144000"/>
              <a:gd name="T3" fmla="*/ 0 h 756293"/>
              <a:gd name="T4" fmla="*/ 16255998 w 9144000"/>
              <a:gd name="T5" fmla="*/ 168695 h 756293"/>
              <a:gd name="T6" fmla="*/ 14415850 w 9144000"/>
              <a:gd name="T7" fmla="*/ 168695 h 756293"/>
              <a:gd name="T8" fmla="*/ 14415850 w 9144000"/>
              <a:gd name="T9" fmla="*/ 168695 h 756293"/>
              <a:gd name="T10" fmla="*/ 0 w 9144000"/>
              <a:gd name="T11" fmla="*/ 168695 h 756293"/>
              <a:gd name="T12" fmla="*/ 0 w 9144000"/>
              <a:gd name="T13" fmla="*/ 0 h 7562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44000"/>
              <a:gd name="T22" fmla="*/ 0 h 756293"/>
              <a:gd name="T23" fmla="*/ 9144000 w 9144000"/>
              <a:gd name="T24" fmla="*/ 756293 h 7562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平行四边形 13"/>
          <p:cNvSpPr>
            <a:spLocks noChangeArrowheads="1"/>
          </p:cNvSpPr>
          <p:nvPr/>
        </p:nvSpPr>
        <p:spPr bwMode="auto">
          <a:xfrm>
            <a:off x="5616577" y="6500893"/>
            <a:ext cx="1108075" cy="357187"/>
          </a:xfrm>
          <a:prstGeom prst="parallelogram">
            <a:avLst>
              <a:gd name="adj" fmla="val 24976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Parallelogram 33"/>
          <p:cNvSpPr>
            <a:spLocks noChangeArrowheads="1"/>
          </p:cNvSpPr>
          <p:nvPr/>
        </p:nvSpPr>
        <p:spPr bwMode="auto">
          <a:xfrm>
            <a:off x="431800" y="80"/>
            <a:ext cx="863600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sp>
        <p:nvSpPr>
          <p:cNvPr id="13" name="文本框 28"/>
          <p:cNvSpPr>
            <a:spLocks noChangeArrowheads="1"/>
          </p:cNvSpPr>
          <p:nvPr/>
        </p:nvSpPr>
        <p:spPr bwMode="auto">
          <a:xfrm>
            <a:off x="1313383" y="23740"/>
            <a:ext cx="6719269" cy="135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8" tIns="60955" rIns="121908" bIns="6095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PCA</a:t>
            </a:r>
            <a:endParaRPr lang="zh-CN" altLang="en-US" sz="8000" dirty="0">
              <a:solidFill>
                <a:schemeClr val="accent2">
                  <a:lumMod val="75000"/>
                </a:schemeClr>
              </a:solidFill>
              <a:latin typeface="Berlin Sans FB Demi" panose="020E0802020502020306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215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 autoUpdateAnimBg="0"/>
      <p:bldP spid="13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7746"/>
            <a:ext cx="11351623" cy="16155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78586"/>
            <a:ext cx="11351623" cy="16314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03" y="4618350"/>
            <a:ext cx="11782697" cy="14185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8" name="TextBox 8"/>
          <p:cNvSpPr>
            <a:spLocks noChangeArrowheads="1"/>
          </p:cNvSpPr>
          <p:nvPr/>
        </p:nvSpPr>
        <p:spPr bwMode="auto">
          <a:xfrm>
            <a:off x="753402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129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28689" y="356208"/>
            <a:ext cx="7695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of the components.</a:t>
            </a:r>
            <a:endParaRPr lang="zh-CN" altLang="en-US" sz="4000" dirty="0">
              <a:solidFill>
                <a:schemeClr val="accent6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0" y="1266628"/>
            <a:ext cx="6944694" cy="49155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70" y="1218996"/>
            <a:ext cx="6735115" cy="501084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09" y="1195378"/>
            <a:ext cx="6201640" cy="482032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95" y="1147746"/>
            <a:ext cx="6430272" cy="48870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0" y="1199943"/>
            <a:ext cx="6306430" cy="490606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0" y="1114206"/>
            <a:ext cx="6182588" cy="499179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" y="1176326"/>
            <a:ext cx="6220693" cy="482032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0" y="1066575"/>
            <a:ext cx="6401693" cy="502037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22" y="1176326"/>
            <a:ext cx="6277851" cy="486795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0" y="1095154"/>
            <a:ext cx="6468378" cy="5010849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95" y="1147746"/>
            <a:ext cx="6420746" cy="4925112"/>
          </a:xfrm>
          <a:prstGeom prst="rect">
            <a:avLst/>
          </a:prstGeom>
        </p:spPr>
      </p:pic>
      <p:sp>
        <p:nvSpPr>
          <p:cNvPr id="16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8" name="TextBox 8"/>
          <p:cNvSpPr>
            <a:spLocks noChangeArrowheads="1"/>
          </p:cNvSpPr>
          <p:nvPr/>
        </p:nvSpPr>
        <p:spPr bwMode="auto">
          <a:xfrm>
            <a:off x="753402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0091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09" y="1147746"/>
            <a:ext cx="9010650" cy="48316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396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224802" y="2427824"/>
            <a:ext cx="1152683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8800" b="1" dirty="0">
                <a:solidFill>
                  <a:srgbClr val="2276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800" b="1" dirty="0">
              <a:solidFill>
                <a:srgbClr val="2276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11"/>
          <p:cNvSpPr>
            <a:spLocks noChangeArrowheads="1"/>
          </p:cNvSpPr>
          <p:nvPr/>
        </p:nvSpPr>
        <p:spPr bwMode="auto">
          <a:xfrm>
            <a:off x="4763" y="6500893"/>
            <a:ext cx="12192000" cy="357187"/>
          </a:xfrm>
          <a:custGeom>
            <a:avLst/>
            <a:gdLst>
              <a:gd name="T0" fmla="*/ 0 w 9144000"/>
              <a:gd name="T1" fmla="*/ 0 h 756293"/>
              <a:gd name="T2" fmla="*/ 16255998 w 9144000"/>
              <a:gd name="T3" fmla="*/ 0 h 756293"/>
              <a:gd name="T4" fmla="*/ 16255998 w 9144000"/>
              <a:gd name="T5" fmla="*/ 168695 h 756293"/>
              <a:gd name="T6" fmla="*/ 14415850 w 9144000"/>
              <a:gd name="T7" fmla="*/ 168695 h 756293"/>
              <a:gd name="T8" fmla="*/ 14415850 w 9144000"/>
              <a:gd name="T9" fmla="*/ 168695 h 756293"/>
              <a:gd name="T10" fmla="*/ 0 w 9144000"/>
              <a:gd name="T11" fmla="*/ 168695 h 756293"/>
              <a:gd name="T12" fmla="*/ 0 w 9144000"/>
              <a:gd name="T13" fmla="*/ 0 h 7562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44000"/>
              <a:gd name="T22" fmla="*/ 0 h 756293"/>
              <a:gd name="T23" fmla="*/ 9144000 w 9144000"/>
              <a:gd name="T24" fmla="*/ 756293 h 7562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平行四边形 13"/>
          <p:cNvSpPr>
            <a:spLocks noChangeArrowheads="1"/>
          </p:cNvSpPr>
          <p:nvPr/>
        </p:nvSpPr>
        <p:spPr bwMode="auto">
          <a:xfrm>
            <a:off x="5616577" y="6500893"/>
            <a:ext cx="1108075" cy="357187"/>
          </a:xfrm>
          <a:prstGeom prst="parallelogram">
            <a:avLst>
              <a:gd name="adj" fmla="val 24976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2" name="Parallelogram 33"/>
          <p:cNvSpPr>
            <a:spLocks noChangeArrowheads="1"/>
          </p:cNvSpPr>
          <p:nvPr/>
        </p:nvSpPr>
        <p:spPr bwMode="auto">
          <a:xfrm>
            <a:off x="431800" y="80"/>
            <a:ext cx="863600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兰亭黑_GBK" charset="-122"/>
              <a:ea typeface="方正兰亭黑_GBK" charset="-122"/>
              <a:cs typeface="+mn-cs"/>
              <a:sym typeface="方正兰亭黑_GBK" charset="-122"/>
            </a:endParaRPr>
          </a:p>
        </p:txBody>
      </p:sp>
      <p:sp>
        <p:nvSpPr>
          <p:cNvPr id="13" name="文本框 28"/>
          <p:cNvSpPr>
            <a:spLocks noChangeArrowheads="1"/>
          </p:cNvSpPr>
          <p:nvPr/>
        </p:nvSpPr>
        <p:spPr bwMode="auto">
          <a:xfrm>
            <a:off x="1313383" y="23740"/>
            <a:ext cx="6719269" cy="135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8" tIns="60955" rIns="121908" bIns="6095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Berlin Sans FB Demi" panose="020E0802020502020306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Berlin Sans FB Demi" panose="020E0802020502020306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8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 autoUpdateAnimBg="0"/>
      <p:bldP spid="13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124" name="矩形 18"/>
          <p:cNvSpPr>
            <a:spLocks noChangeArrowheads="1"/>
          </p:cNvSpPr>
          <p:nvPr/>
        </p:nvSpPr>
        <p:spPr bwMode="auto">
          <a:xfrm>
            <a:off x="711199" y="3212899"/>
            <a:ext cx="10780712" cy="2141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kumimoji="0" lang="en-US" altLang="zh-CN" sz="240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Each picture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is expressed as a 320×243 matrix of intensity values.</a:t>
            </a:r>
            <a:endParaRPr kumimoji="0" lang="en-US" altLang="zh-CN" sz="240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Each value in the matrix is quantized to 8-bit grayscale (0–255,with 0 as black and 255 as white).</a:t>
            </a: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Each picture is translated into a stacked vector of length 77,760.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7" name="TextBox 1"/>
          <p:cNvSpPr>
            <a:spLocks noChangeArrowheads="1"/>
          </p:cNvSpPr>
          <p:nvPr/>
        </p:nvSpPr>
        <p:spPr bwMode="auto">
          <a:xfrm>
            <a:off x="579436" y="1695940"/>
            <a:ext cx="1104423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kumimoji="0" lang="en-US" altLang="zh-CN" sz="280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 this example, we apply PCA to a single face photographed under n=11 illuminations.</a:t>
            </a:r>
            <a:endParaRPr kumimoji="0" lang="zh-CN" altLang="en-US" sz="280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8" name="组合 29"/>
          <p:cNvGrpSpPr>
            <a:grpSpLocks/>
          </p:cNvGrpSpPr>
          <p:nvPr/>
        </p:nvGrpSpPr>
        <p:grpSpPr bwMode="auto">
          <a:xfrm>
            <a:off x="855882" y="2892838"/>
            <a:ext cx="3627437" cy="71438"/>
            <a:chOff x="0" y="0"/>
            <a:chExt cx="3627679" cy="72000"/>
          </a:xfrm>
        </p:grpSpPr>
        <p:sp>
          <p:nvSpPr>
            <p:cNvPr id="5129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5904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53402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23" y="4235985"/>
            <a:ext cx="11695277" cy="1408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文本框 7"/>
          <p:cNvSpPr txBox="1"/>
          <p:nvPr/>
        </p:nvSpPr>
        <p:spPr>
          <a:xfrm>
            <a:off x="496723" y="1527059"/>
            <a:ext cx="10964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Firstly, we need to read load the data in our workspace.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 the following code to  set the path.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Reading the data requires special technique.</a:t>
            </a:r>
            <a:endParaRPr lang="zh-CN" altLang="en-US" sz="28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29"/>
          <p:cNvGrpSpPr>
            <a:grpSpLocks/>
          </p:cNvGrpSpPr>
          <p:nvPr/>
        </p:nvGrpSpPr>
        <p:grpSpPr bwMode="auto">
          <a:xfrm>
            <a:off x="496723" y="3916636"/>
            <a:ext cx="3627437" cy="71438"/>
            <a:chOff x="0" y="0"/>
            <a:chExt cx="3627679" cy="72000"/>
          </a:xfrm>
        </p:grpSpPr>
        <p:sp>
          <p:nvSpPr>
            <p:cNvPr id="11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861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0450" y="1375510"/>
            <a:ext cx="114745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In order to read the data, we need a package bmp, which is design for reading picture data.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3200" dirty="0">
                <a:solidFill>
                  <a:srgbClr val="595959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Every picture consist of a matrix with dimension 243*320*3.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3200" dirty="0">
                <a:solidFill>
                  <a:srgbClr val="595959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We read 11 pictures and we only use one layer of every picture. And we unstack the into one matrix with dimension 11*77760.</a:t>
            </a: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479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1443" y="1287679"/>
            <a:ext cx="96520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the data and see the dimension of the data.</a:t>
            </a: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77" y="1809967"/>
            <a:ext cx="10887075" cy="44688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8" name="TextBox 8"/>
          <p:cNvSpPr>
            <a:spLocks noChangeArrowheads="1"/>
          </p:cNvSpPr>
          <p:nvPr/>
        </p:nvSpPr>
        <p:spPr bwMode="auto">
          <a:xfrm>
            <a:off x="753402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477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8812" y="1835981"/>
            <a:ext cx="1169025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face recognition, the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800" dirty="0" err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average”face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important.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average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 is the columns means of the matrix.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show the average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  picture in the next.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show translate the matrix into a picture require the another R package, 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pixmap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”.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8017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8" y="2276768"/>
            <a:ext cx="10985500" cy="34226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125415" y="1477108"/>
            <a:ext cx="678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 the Following code: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" name="TextBox 8"/>
          <p:cNvSpPr>
            <a:spLocks noChangeArrowheads="1"/>
          </p:cNvSpPr>
          <p:nvPr/>
        </p:nvSpPr>
        <p:spPr bwMode="auto">
          <a:xfrm>
            <a:off x="753402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0387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13674" y="1646238"/>
            <a:ext cx="4591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“ghostly” face.</a:t>
            </a:r>
            <a:endParaRPr lang="zh-CN" altLang="en-US" sz="40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73" y="1294955"/>
            <a:ext cx="6628242" cy="4881328"/>
          </a:xfrm>
          <a:prstGeom prst="rect">
            <a:avLst/>
          </a:prstGeom>
        </p:spPr>
      </p:pic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" name="TextBox 8"/>
          <p:cNvSpPr>
            <a:spLocks noChangeArrowheads="1"/>
          </p:cNvSpPr>
          <p:nvPr/>
        </p:nvSpPr>
        <p:spPr bwMode="auto">
          <a:xfrm>
            <a:off x="753402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15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1126" y="1663872"/>
            <a:ext cx="10687050" cy="37548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we deal with the matrix 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Firstly, we center the matrix by columns 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Secondly, we calculate the correlation matrix, whose dimension is 11*11.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Thirdly, we calculate the eigenvalues and eigenvectors.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9176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312</Words>
  <Application>Microsoft Office PowerPoint</Application>
  <PresentationFormat>宽屏</PresentationFormat>
  <Paragraphs>54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 Unicode MS</vt:lpstr>
      <vt:lpstr>Microsoft JhengHei UI Light</vt:lpstr>
      <vt:lpstr>等线</vt:lpstr>
      <vt:lpstr>等线 Light</vt:lpstr>
      <vt:lpstr>方正兰亭黑_GBK</vt:lpstr>
      <vt:lpstr>宋体</vt:lpstr>
      <vt:lpstr>微软雅黑</vt:lpstr>
      <vt:lpstr>Arial</vt:lpstr>
      <vt:lpstr>Arial Rounded MT Bold</vt:lpstr>
      <vt:lpstr>Berlin Sans FB Demi</vt:lpstr>
      <vt:lpstr>Calibri</vt:lpstr>
      <vt:lpstr>Calibri Light</vt:lpstr>
      <vt:lpstr>Wingdings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jsysley Harlem</dc:creator>
  <cp:lastModifiedBy>jsysley Harlem</cp:lastModifiedBy>
  <cp:revision>8</cp:revision>
  <dcterms:created xsi:type="dcterms:W3CDTF">2017-04-04T15:00:18Z</dcterms:created>
  <dcterms:modified xsi:type="dcterms:W3CDTF">2017-04-04T16:27:45Z</dcterms:modified>
</cp:coreProperties>
</file>