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62" r:id="rId4"/>
    <p:sldId id="277" r:id="rId5"/>
    <p:sldId id="260" r:id="rId6"/>
    <p:sldId id="261" r:id="rId7"/>
    <p:sldId id="273" r:id="rId8"/>
    <p:sldId id="274" r:id="rId9"/>
    <p:sldId id="275" r:id="rId10"/>
    <p:sldId id="278" r:id="rId11"/>
    <p:sldId id="279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WDBC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LDA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9" y="1133088"/>
            <a:ext cx="7489579" cy="5058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7" y="211098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359" y="1133088"/>
            <a:ext cx="1112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special process.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took natural logarithms of each variable before analyzing for convenience.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values of zero were replaced by the value 0.001 prior to transforming.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25" y="4549408"/>
            <a:ext cx="8690653" cy="11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090377"/>
            <a:ext cx="10333973" cy="5175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50" y="5744944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6" y="534225"/>
            <a:ext cx="4925112" cy="704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3645969" y="1471306"/>
            <a:ext cx="5213150" cy="45719"/>
            <a:chOff x="0" y="0"/>
            <a:chExt cx="3627679" cy="72000"/>
          </a:xfrm>
        </p:grpSpPr>
        <p:sp>
          <p:nvSpPr>
            <p:cNvPr id="7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1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60" y="4424520"/>
            <a:ext cx="1705214" cy="17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8" y="1751886"/>
            <a:ext cx="9002234" cy="4377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3" y="2102369"/>
            <a:ext cx="5125165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660215" y="1120337"/>
            <a:ext cx="1018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do some calculation and show the scores of the samples.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3535698"/>
            <a:ext cx="7459116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3" y="4494413"/>
            <a:ext cx="7363853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组合 29"/>
          <p:cNvGrpSpPr>
            <a:grpSpLocks/>
          </p:cNvGrpSpPr>
          <p:nvPr/>
        </p:nvGrpSpPr>
        <p:grpSpPr bwMode="auto">
          <a:xfrm>
            <a:off x="579900" y="4346333"/>
            <a:ext cx="3627437" cy="71438"/>
            <a:chOff x="0" y="0"/>
            <a:chExt cx="3627679" cy="72000"/>
          </a:xfrm>
        </p:grpSpPr>
        <p:sp>
          <p:nvSpPr>
            <p:cNvPr id="16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8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58" y="2113046"/>
            <a:ext cx="1642680" cy="16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7" y="5249399"/>
            <a:ext cx="5849166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552223" y="5185081"/>
            <a:ext cx="3627437" cy="71438"/>
            <a:chOff x="0" y="0"/>
            <a:chExt cx="3627679" cy="72000"/>
          </a:xfrm>
        </p:grpSpPr>
        <p:sp>
          <p:nvSpPr>
            <p:cNvPr id="24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566061" y="3407907"/>
            <a:ext cx="3627437" cy="71438"/>
            <a:chOff x="0" y="0"/>
            <a:chExt cx="3627679" cy="72000"/>
          </a:xfrm>
        </p:grpSpPr>
        <p:sp>
          <p:nvSpPr>
            <p:cNvPr id="2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2" y="1271025"/>
            <a:ext cx="7932737" cy="485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asus\AppData\Roaming\Tencent\Users\574235766\QQ\WinTemp\RichOle\V6IM2KE%2IJM)3RMQSTI8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98" y="1271025"/>
            <a:ext cx="7715250" cy="4791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5" name="Picture 5" descr="C:\Users\asus\AppData\Roaming\Tencent\Users\574235766\QQ\WinTemp\RichOle\Z4}9Z{5HM2B2X_]%(ZIN][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89" y="1255094"/>
            <a:ext cx="7762875" cy="4781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215" y="1120337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Or we can use the ggplot2 to plot the density line.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" y="1871751"/>
            <a:ext cx="9011908" cy="1467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1" y="1675606"/>
            <a:ext cx="9135742" cy="4536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5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637" y="1633904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error rate of the classifier.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714879" y="2372111"/>
            <a:ext cx="5213150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82" y="215712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3" y="2892562"/>
            <a:ext cx="7963323" cy="17029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03" y="1597833"/>
            <a:ext cx="7563906" cy="3962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125260" y="1597833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calculation.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35763" y="2589616"/>
            <a:ext cx="2471738" cy="1638300"/>
          </a:xfrm>
          <a:prstGeom prst="rightArrow">
            <a:avLst>
              <a:gd name="adj1" fmla="val 75000"/>
              <a:gd name="adj2" fmla="val 31983"/>
            </a:avLst>
          </a:prstGeom>
          <a:solidFill>
            <a:srgbClr val="FE0000"/>
          </a:solidFill>
          <a:ln w="9525">
            <a:solidFill>
              <a:srgbClr val="FE0000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223838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endParaRPr lang="zh-CN" altLang="zh-CN" sz="1600" b="1">
              <a:solidFill>
                <a:srgbClr val="000000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03" y="2060589"/>
            <a:ext cx="9690597" cy="4102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110" y="1323260"/>
            <a:ext cx="43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 follows.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4233" y="3140553"/>
            <a:ext cx="2178050" cy="1322388"/>
          </a:xfrm>
          <a:prstGeom prst="rightArrow">
            <a:avLst>
              <a:gd name="adj1" fmla="val 75000"/>
              <a:gd name="adj2" fmla="val 32003"/>
            </a:avLst>
          </a:prstGeom>
          <a:solidFill>
            <a:srgbClr val="7F7F7F"/>
          </a:solidFill>
          <a:ln w="9525">
            <a:solidFill>
              <a:srgbClr val="7F7F7F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358775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</a:pPr>
            <a:endParaRPr lang="zh-CN" altLang="zh-CN" sz="1600" b="1">
              <a:solidFill>
                <a:srgbClr val="FFFFFF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942" y="1208288"/>
            <a:ext cx="1181994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image from the FNA is transferred to a workstation by a video camera mounted on a microscope.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exact boundaries of the nuclei are determined.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image consisting of 10–40 nuclei, the mean value, extreme value and standard deviation of each of these cellular features are computed.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Resulting in a total of 30 real-valued variables. 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Estimates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52" y="2365966"/>
            <a:ext cx="6563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is too long and we only show a part of them.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8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76" y="302091"/>
            <a:ext cx="2547377" cy="581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8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522" y="1628383"/>
            <a:ext cx="1113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regress Y (1 if the patient’s tumor is malignant and 0 otherwise) on each of the 30 (log-transformed) variables one at a time.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4" y="1251360"/>
            <a:ext cx="7983064" cy="4706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1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50" y="1086921"/>
            <a:ext cx="7982185" cy="5031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3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1" y="1394697"/>
            <a:ext cx="6137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Again, we only show part of the result.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plot the picture according to the coefficients next page.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45" y="968163"/>
            <a:ext cx="5625845" cy="52435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 via Multiple Regression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2" y="1349715"/>
            <a:ext cx="9258417" cy="156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95" y="1086921"/>
            <a:ext cx="8032199" cy="512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5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29" y="1241126"/>
            <a:ext cx="8030696" cy="4601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76"/>
          <p:cNvSpPr>
            <a:spLocks noChangeArrowheads="1"/>
          </p:cNvSpPr>
          <p:nvPr/>
        </p:nvSpPr>
        <p:spPr bwMode="auto">
          <a:xfrm>
            <a:off x="10428798" y="2744015"/>
            <a:ext cx="1595438" cy="1595438"/>
          </a:xfrm>
          <a:prstGeom prst="ellipse">
            <a:avLst/>
          </a:prstGeom>
          <a:solidFill>
            <a:srgbClr val="FFFF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8" y="3088581"/>
            <a:ext cx="1189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841" y="3334240"/>
            <a:ext cx="387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xit" presetSubtype="27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9" grpId="1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258" y="1553227"/>
            <a:ext cx="1111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perform LR and do variable selection through backward step regression.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783008"/>
            <a:ext cx="10010382" cy="2966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09452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197" y="1440493"/>
            <a:ext cx="1108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see the same result in the book we may need to do some extra work.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2940734"/>
            <a:ext cx="7315200" cy="2009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703298" y="2666286"/>
            <a:ext cx="3627437" cy="71438"/>
            <a:chOff x="0" y="0"/>
            <a:chExt cx="3627679" cy="72000"/>
          </a:xfrm>
        </p:grpSpPr>
        <p:sp>
          <p:nvSpPr>
            <p:cNvPr id="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Logistic Discrimination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1" y="909485"/>
            <a:ext cx="5681348" cy="5265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文本框 18"/>
          <p:cNvSpPr txBox="1"/>
          <p:nvPr/>
        </p:nvSpPr>
        <p:spPr>
          <a:xfrm>
            <a:off x="1229430" y="3090714"/>
            <a:ext cx="428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Regression.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2"/>
          <p:cNvSpPr>
            <a:spLocks noChangeArrowheads="1"/>
          </p:cNvSpPr>
          <p:nvPr/>
        </p:nvSpPr>
        <p:spPr bwMode="auto">
          <a:xfrm rot="16200000">
            <a:off x="381355" y="1605397"/>
            <a:ext cx="3651857" cy="369783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7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空心弧 10"/>
          <p:cNvSpPr>
            <a:spLocks noChangeArrowheads="1"/>
          </p:cNvSpPr>
          <p:nvPr/>
        </p:nvSpPr>
        <p:spPr bwMode="auto">
          <a:xfrm rot="16200000">
            <a:off x="642263" y="1974904"/>
            <a:ext cx="3006246" cy="293950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948" y="15227"/>
                </a:moveTo>
                <a:cubicBezTo>
                  <a:pt x="2186" y="13876"/>
                  <a:pt x="1786" y="12351"/>
                  <a:pt x="1786" y="10800"/>
                </a:cubicBezTo>
                <a:cubicBezTo>
                  <a:pt x="1786" y="5821"/>
                  <a:pt x="5821" y="1786"/>
                  <a:pt x="10800" y="1786"/>
                </a:cubicBezTo>
                <a:cubicBezTo>
                  <a:pt x="15778" y="1786"/>
                  <a:pt x="19814" y="5821"/>
                  <a:pt x="19814" y="10800"/>
                </a:cubicBezTo>
                <a:cubicBezTo>
                  <a:pt x="19814" y="12351"/>
                  <a:pt x="19413" y="13876"/>
                  <a:pt x="18651" y="15227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48" y="15227"/>
                </a:lnTo>
                <a:close/>
              </a:path>
            </a:pathLst>
          </a:cu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空心弧 11"/>
          <p:cNvSpPr>
            <a:spLocks noChangeArrowheads="1"/>
          </p:cNvSpPr>
          <p:nvPr/>
        </p:nvSpPr>
        <p:spPr bwMode="auto">
          <a:xfrm rot="16426183">
            <a:off x="987915" y="2124650"/>
            <a:ext cx="2555544" cy="26656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39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41" y="7714"/>
                </a:moveTo>
                <a:cubicBezTo>
                  <a:pt x="3924" y="4322"/>
                  <a:pt x="7173" y="2078"/>
                  <a:pt x="10799" y="2078"/>
                </a:cubicBezTo>
                <a:cubicBezTo>
                  <a:pt x="14426" y="2077"/>
                  <a:pt x="17675" y="4322"/>
                  <a:pt x="18958" y="7714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1" y="7714"/>
                </a:lnTo>
                <a:close/>
              </a:path>
            </a:pathLst>
          </a:cu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91754" y="2215038"/>
            <a:ext cx="10780712" cy="352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of the nucleus of each cell are computed from fluid samples.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variables are constructed so that larger values would typically indicate a higher likelihood of malignancy.</a:t>
            </a: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Based on the data we establish a classifier to separate the malignant from the benign lumps.</a:t>
            </a: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491754" y="1242268"/>
            <a:ext cx="11044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1966479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579436" y="3418054"/>
            <a:ext cx="10780712" cy="207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WDBC data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a two dimension data set with 569 observations of 32 variables.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WDBC data is based on one of the three methods of diagnosing breast  cancer: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 needle aspirate (FNA) with visual interpretation.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05695"/>
            <a:ext cx="11044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320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inear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discriminant analysis on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Wisconsin Diagnostic Breast Cancer Data.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711199" y="3018996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60" y="5373469"/>
            <a:ext cx="942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723" y="983514"/>
            <a:ext cx="1096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Enter the following code to set the path reading the data and adjust the columns names.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9" y="2315400"/>
            <a:ext cx="9088118" cy="3896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77" y="5191104"/>
            <a:ext cx="93186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378401" y="1242549"/>
            <a:ext cx="118135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check the structure of the whole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Because the variables of the dataset is too long, we omit some result in the following picture.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more details entering the code in your R workspace.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53323" y="554881"/>
            <a:ext cx="2371247" cy="864297"/>
          </a:xfrm>
          <a:custGeom>
            <a:avLst/>
            <a:gdLst>
              <a:gd name="T0" fmla="*/ 2147483647 w 387"/>
              <a:gd name="T1" fmla="*/ 2147483647 h 150"/>
              <a:gd name="T2" fmla="*/ 2147483647 w 387"/>
              <a:gd name="T3" fmla="*/ 2147483647 h 150"/>
              <a:gd name="T4" fmla="*/ 2147483647 w 387"/>
              <a:gd name="T5" fmla="*/ 2147483647 h 150"/>
              <a:gd name="T6" fmla="*/ 2147483647 w 387"/>
              <a:gd name="T7" fmla="*/ 2147483647 h 150"/>
              <a:gd name="T8" fmla="*/ 2147483647 w 387"/>
              <a:gd name="T9" fmla="*/ 2147483647 h 150"/>
              <a:gd name="T10" fmla="*/ 2147483647 w 387"/>
              <a:gd name="T11" fmla="*/ 2147483647 h 150"/>
              <a:gd name="T12" fmla="*/ 2147483647 w 387"/>
              <a:gd name="T13" fmla="*/ 2147483647 h 150"/>
              <a:gd name="T14" fmla="*/ 2147483647 w 387"/>
              <a:gd name="T15" fmla="*/ 2147483647 h 150"/>
              <a:gd name="T16" fmla="*/ 2147483647 w 387"/>
              <a:gd name="T17" fmla="*/ 2147483647 h 150"/>
              <a:gd name="T18" fmla="*/ 2147483647 w 387"/>
              <a:gd name="T19" fmla="*/ 2147483647 h 150"/>
              <a:gd name="T20" fmla="*/ 2147483647 w 387"/>
              <a:gd name="T21" fmla="*/ 2147483647 h 150"/>
              <a:gd name="T22" fmla="*/ 2147483647 w 387"/>
              <a:gd name="T23" fmla="*/ 2147483647 h 150"/>
              <a:gd name="T24" fmla="*/ 2147483647 w 387"/>
              <a:gd name="T25" fmla="*/ 2147483647 h 150"/>
              <a:gd name="T26" fmla="*/ 2147483647 w 387"/>
              <a:gd name="T27" fmla="*/ 2147483647 h 150"/>
              <a:gd name="T28" fmla="*/ 2147483647 w 387"/>
              <a:gd name="T29" fmla="*/ 2147483647 h 150"/>
              <a:gd name="T30" fmla="*/ 2147483647 w 387"/>
              <a:gd name="T31" fmla="*/ 2147483647 h 150"/>
              <a:gd name="T32" fmla="*/ 0 w 387"/>
              <a:gd name="T33" fmla="*/ 2147483647 h 150"/>
              <a:gd name="T34" fmla="*/ 2147483647 w 387"/>
              <a:gd name="T35" fmla="*/ 2147483647 h 150"/>
              <a:gd name="T36" fmla="*/ 2147483647 w 387"/>
              <a:gd name="T37" fmla="*/ 2147483647 h 150"/>
              <a:gd name="T38" fmla="*/ 2147483647 w 387"/>
              <a:gd name="T39" fmla="*/ 2147483647 h 150"/>
              <a:gd name="T40" fmla="*/ 2147483647 w 387"/>
              <a:gd name="T41" fmla="*/ 2147483647 h 150"/>
              <a:gd name="T42" fmla="*/ 2147483647 w 387"/>
              <a:gd name="T43" fmla="*/ 2147483647 h 150"/>
              <a:gd name="T44" fmla="*/ 2147483647 w 387"/>
              <a:gd name="T45" fmla="*/ 2147483647 h 150"/>
              <a:gd name="T46" fmla="*/ 2147483647 w 387"/>
              <a:gd name="T47" fmla="*/ 2147483647 h 150"/>
              <a:gd name="T48" fmla="*/ 2147483647 w 387"/>
              <a:gd name="T49" fmla="*/ 2147483647 h 150"/>
              <a:gd name="T50" fmla="*/ 2147483647 w 387"/>
              <a:gd name="T51" fmla="*/ 2147483647 h 150"/>
              <a:gd name="T52" fmla="*/ 2147483647 w 387"/>
              <a:gd name="T53" fmla="*/ 2147483647 h 150"/>
              <a:gd name="T54" fmla="*/ 2147483647 w 387"/>
              <a:gd name="T55" fmla="*/ 2147483647 h 150"/>
              <a:gd name="T56" fmla="*/ 2147483647 w 387"/>
              <a:gd name="T57" fmla="*/ 2147483647 h 150"/>
              <a:gd name="T58" fmla="*/ 2147483647 w 387"/>
              <a:gd name="T59" fmla="*/ 2147483647 h 150"/>
              <a:gd name="T60" fmla="*/ 2147483647 w 387"/>
              <a:gd name="T61" fmla="*/ 2147483647 h 150"/>
              <a:gd name="T62" fmla="*/ 2147483647 w 387"/>
              <a:gd name="T63" fmla="*/ 2147483647 h 150"/>
              <a:gd name="T64" fmla="*/ 2147483647 w 387"/>
              <a:gd name="T65" fmla="*/ 2147483647 h 150"/>
              <a:gd name="T66" fmla="*/ 2147483647 w 387"/>
              <a:gd name="T67" fmla="*/ 2147483647 h 150"/>
              <a:gd name="T68" fmla="*/ 2147483647 w 387"/>
              <a:gd name="T69" fmla="*/ 2147483647 h 150"/>
              <a:gd name="T70" fmla="*/ 2147483647 w 387"/>
              <a:gd name="T71" fmla="*/ 2147483647 h 150"/>
              <a:gd name="T72" fmla="*/ 2147483647 w 387"/>
              <a:gd name="T73" fmla="*/ 2147483647 h 150"/>
              <a:gd name="T74" fmla="*/ 2147483647 w 387"/>
              <a:gd name="T75" fmla="*/ 2147483647 h 150"/>
              <a:gd name="T76" fmla="*/ 2147483647 w 387"/>
              <a:gd name="T77" fmla="*/ 2147483647 h 150"/>
              <a:gd name="T78" fmla="*/ 2147483647 w 387"/>
              <a:gd name="T79" fmla="*/ 2147483647 h 150"/>
              <a:gd name="T80" fmla="*/ 2147483647 w 387"/>
              <a:gd name="T81" fmla="*/ 2147483647 h 150"/>
              <a:gd name="T82" fmla="*/ 2147483647 w 387"/>
              <a:gd name="T83" fmla="*/ 2147483647 h 150"/>
              <a:gd name="T84" fmla="*/ 2147483647 w 387"/>
              <a:gd name="T85" fmla="*/ 2147483647 h 150"/>
              <a:gd name="T86" fmla="*/ 2147483647 w 387"/>
              <a:gd name="T87" fmla="*/ 2147483647 h 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7"/>
              <a:gd name="T133" fmla="*/ 0 h 150"/>
              <a:gd name="T134" fmla="*/ 387 w 387"/>
              <a:gd name="T135" fmla="*/ 150 h 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E0F68"/>
          </a:solidFill>
          <a:ln w="9525">
            <a:solidFill>
              <a:srgbClr val="EE0F6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369987" y="4121063"/>
            <a:ext cx="1368121" cy="1315234"/>
            <a:chOff x="0" y="0"/>
            <a:chExt cx="2253803" cy="2104837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2253803" cy="21048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6" tIns="45718" rIns="91436" bIns="182880"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200" dirty="0">
                <a:solidFill>
                  <a:srgbClr val="FFFFFF"/>
                </a:solidFill>
                <a:latin typeface="方正兰亭黑_GBK" charset="-122"/>
                <a:ea typeface="方正兰亭黑_GBK" charset="-122"/>
                <a:sym typeface="方正兰亭黑_GBK" charset="-122"/>
              </a:endParaRPr>
            </a:p>
          </p:txBody>
        </p:sp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89" y="391902"/>
              <a:ext cx="1140731" cy="114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46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515" y="5670599"/>
            <a:ext cx="1106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Notice: V1 is the category variable and V2 is the label.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3" y="1149100"/>
            <a:ext cx="11386159" cy="4442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81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" y="2665631"/>
            <a:ext cx="9616290" cy="2806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450937" y="1290181"/>
            <a:ext cx="1044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Beside the first two variables, the rest of variables are the following.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450937" y="2401381"/>
            <a:ext cx="3627437" cy="71438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612" y="4985359"/>
            <a:ext cx="726774" cy="11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6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205" y="1340285"/>
            <a:ext cx="113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Many pairs of the 30 variables are highly correlated.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example, 19 correlations are between 0.8 and 0.9, and 25 correlations are greater than 0.9 (six of which are greater than 0.99).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there are too many variables, we just show the first five variables correlation.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52" y="3647833"/>
            <a:ext cx="7668695" cy="2543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7" y="5280138"/>
            <a:ext cx="9175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597</Words>
  <Application>Microsoft Office PowerPoint</Application>
  <PresentationFormat>宽屏</PresentationFormat>
  <Paragraphs>100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148</cp:revision>
  <dcterms:created xsi:type="dcterms:W3CDTF">2017-04-04T15:00:18Z</dcterms:created>
  <dcterms:modified xsi:type="dcterms:W3CDTF">2017-04-17T09:29:17Z</dcterms:modified>
</cp:coreProperties>
</file>