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8" r:id="rId3"/>
    <p:sldId id="262" r:id="rId4"/>
    <p:sldId id="277" r:id="rId5"/>
    <p:sldId id="261" r:id="rId6"/>
    <p:sldId id="273" r:id="rId7"/>
    <p:sldId id="274" r:id="rId8"/>
    <p:sldId id="278" r:id="rId9"/>
    <p:sldId id="279" r:id="rId10"/>
    <p:sldId id="276" r:id="rId11"/>
    <p:sldId id="280" r:id="rId12"/>
    <p:sldId id="297" r:id="rId13"/>
    <p:sldId id="281" r:id="rId14"/>
    <p:sldId id="282" r:id="rId15"/>
    <p:sldId id="284" r:id="rId16"/>
    <p:sldId id="285" r:id="rId17"/>
    <p:sldId id="298" r:id="rId18"/>
    <p:sldId id="299" r:id="rId19"/>
    <p:sldId id="286" r:id="rId20"/>
    <p:sldId id="287" r:id="rId21"/>
    <p:sldId id="288" r:id="rId22"/>
    <p:sldId id="300" r:id="rId23"/>
    <p:sldId id="289" r:id="rId24"/>
    <p:sldId id="290" r:id="rId25"/>
    <p:sldId id="291" r:id="rId26"/>
    <p:sldId id="292" r:id="rId27"/>
    <p:sldId id="293" r:id="rId28"/>
    <p:sldId id="294" r:id="rId29"/>
    <p:sldId id="296" r:id="rId30"/>
    <p:sldId id="2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392D-10E5-4781-83E7-E4B49A8A811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3735-47C5-467A-A985-A4FCF2950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Bitcoin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9828-FA4C-40DF-81DF-2D4446B38F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Bitcoin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69828-FA4C-40DF-81DF-2D4446B38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5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B6A3-9BA8-48B6-B508-A29E1E9CD15F}" type="datetime1">
              <a:rPr lang="zh-CN" altLang="en-US"/>
              <a:pPr>
                <a:defRPr/>
              </a:pPr>
              <a:t>2017/5/1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1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83F7-113A-4BFA-A14E-28952AE790B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274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99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09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2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716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435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64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5021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294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113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11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A2AC-E306-40D8-BF89-C0A346380702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6338888"/>
            <a:ext cx="574675" cy="519112"/>
          </a:xfrm>
          <a:prstGeom prst="rect">
            <a:avLst/>
          </a:prstGeom>
          <a:solidFill>
            <a:srgbClr val="FF93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7" name="矩形 9"/>
          <p:cNvSpPr>
            <a:spLocks noChangeArrowheads="1"/>
          </p:cNvSpPr>
          <p:nvPr/>
        </p:nvSpPr>
        <p:spPr bwMode="auto">
          <a:xfrm>
            <a:off x="574675" y="6338888"/>
            <a:ext cx="11617325" cy="519112"/>
          </a:xfrm>
          <a:prstGeom prst="rect">
            <a:avLst/>
          </a:prstGeom>
          <a:solidFill>
            <a:srgbClr val="595959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193675" y="6475413"/>
            <a:ext cx="187325" cy="24606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9" name="椭圆 11"/>
          <p:cNvSpPr>
            <a:spLocks noChangeArrowheads="1"/>
          </p:cNvSpPr>
          <p:nvPr/>
        </p:nvSpPr>
        <p:spPr bwMode="auto">
          <a:xfrm>
            <a:off x="11356975" y="6438900"/>
            <a:ext cx="360363" cy="360363"/>
          </a:xfrm>
          <a:prstGeom prst="ellipse">
            <a:avLst/>
          </a:prstGeom>
          <a:solidFill>
            <a:srgbClr val="FFFFFF">
              <a:alpha val="34117"/>
            </a:srgb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b="1" i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TextBox 15"/>
          <p:cNvSpPr>
            <a:spLocks noChangeArrowheads="1"/>
          </p:cNvSpPr>
          <p:nvPr/>
        </p:nvSpPr>
        <p:spPr bwMode="auto">
          <a:xfrm>
            <a:off x="11210925" y="6450013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012348A-2DA9-4BE2-8720-ED74B1045AF2}" type="slidenum"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pPr algn="ctr" eaLnBrk="1" hangingPunct="1"/>
              <a:t>‹#›</a:t>
            </a:fld>
            <a:r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 </a:t>
            </a:r>
          </a:p>
        </p:txBody>
      </p:sp>
      <p:sp>
        <p:nvSpPr>
          <p:cNvPr id="1031" name="任意多边形 7"/>
          <p:cNvSpPr>
            <a:spLocks noChangeArrowheads="1"/>
          </p:cNvSpPr>
          <p:nvPr/>
        </p:nvSpPr>
        <p:spPr bwMode="auto">
          <a:xfrm>
            <a:off x="574675" y="201613"/>
            <a:ext cx="863600" cy="863600"/>
          </a:xfrm>
          <a:custGeom>
            <a:avLst/>
            <a:gdLst>
              <a:gd name="T0" fmla="*/ 0 w 864000"/>
              <a:gd name="T1" fmla="*/ 0 h 864000"/>
              <a:gd name="T2" fmla="*/ 863600 w 864000"/>
              <a:gd name="T3" fmla="*/ 0 h 864000"/>
              <a:gd name="T4" fmla="*/ 863600 w 864000"/>
              <a:gd name="T5" fmla="*/ 261616 h 864000"/>
              <a:gd name="T6" fmla="*/ 750659 w 864000"/>
              <a:gd name="T7" fmla="*/ 261616 h 864000"/>
              <a:gd name="T8" fmla="*/ 750659 w 864000"/>
              <a:gd name="T9" fmla="*/ 112941 h 864000"/>
              <a:gd name="T10" fmla="*/ 112941 w 864000"/>
              <a:gd name="T11" fmla="*/ 112941 h 864000"/>
              <a:gd name="T12" fmla="*/ 112941 w 864000"/>
              <a:gd name="T13" fmla="*/ 750659 h 864000"/>
              <a:gd name="T14" fmla="*/ 246567 w 864000"/>
              <a:gd name="T15" fmla="*/ 750659 h 864000"/>
              <a:gd name="T16" fmla="*/ 246567 w 864000"/>
              <a:gd name="T17" fmla="*/ 863600 h 864000"/>
              <a:gd name="T18" fmla="*/ 0 w 864000"/>
              <a:gd name="T19" fmla="*/ 8636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emf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37344" y="2427824"/>
            <a:ext cx="115268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</a:rPr>
              <a:t>Vehicle </a:t>
            </a:r>
            <a:r>
              <a:rPr lang="en-US" altLang="zh-CN" dirty="0"/>
              <a:t> </a:t>
            </a:r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</a:rPr>
              <a:t>Silhouettes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1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150" y="5744944"/>
            <a:ext cx="533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65" y="404062"/>
            <a:ext cx="8095472" cy="570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65" y="404062"/>
            <a:ext cx="8183117" cy="5830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48" y="404062"/>
            <a:ext cx="8545118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09" y="290560"/>
            <a:ext cx="8326012" cy="592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3" y="295818"/>
            <a:ext cx="8697539" cy="591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28" y="365957"/>
            <a:ext cx="8468907" cy="589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03" y="309205"/>
            <a:ext cx="8802328" cy="591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3" y="399299"/>
            <a:ext cx="8592749" cy="5830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3" y="351579"/>
            <a:ext cx="8564170" cy="5877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06" y="279880"/>
            <a:ext cx="8364117" cy="584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67" y="357245"/>
            <a:ext cx="8668960" cy="589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74" y="385009"/>
            <a:ext cx="8497486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86" y="427063"/>
            <a:ext cx="7916380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75" y="422299"/>
            <a:ext cx="8145012" cy="5868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64" y="244832"/>
            <a:ext cx="8154538" cy="591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04" y="358147"/>
            <a:ext cx="8347287" cy="528604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74" y="265591"/>
            <a:ext cx="8649907" cy="5820587"/>
          </a:xfrm>
          <a:prstGeom prst="rect">
            <a:avLst/>
          </a:prstGeom>
        </p:spPr>
      </p:pic>
      <p:sp>
        <p:nvSpPr>
          <p:cNvPr id="40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2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2079" y="1519561"/>
            <a:ext cx="1112311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boxplot of each variables.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961" y="5164218"/>
            <a:ext cx="1028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711199" y="2549620"/>
            <a:ext cx="3627437" cy="71438"/>
            <a:chOff x="0" y="0"/>
            <a:chExt cx="3627679" cy="72000"/>
          </a:xfrm>
        </p:grpSpPr>
        <p:sp>
          <p:nvSpPr>
            <p:cNvPr id="1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6" y="3165896"/>
            <a:ext cx="7954485" cy="2143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34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11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1" y="5248406"/>
            <a:ext cx="781120" cy="78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51" y="343450"/>
            <a:ext cx="9259592" cy="5868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9" y="284666"/>
            <a:ext cx="8611802" cy="5906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70" y="321143"/>
            <a:ext cx="8697539" cy="5887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70" y="281412"/>
            <a:ext cx="8802328" cy="5877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03" y="313245"/>
            <a:ext cx="8545118" cy="5877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03" y="309991"/>
            <a:ext cx="8564170" cy="5839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51" y="292566"/>
            <a:ext cx="9021434" cy="589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83" y="273515"/>
            <a:ext cx="8554644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33" y="307672"/>
            <a:ext cx="8402223" cy="5839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64" y="300463"/>
            <a:ext cx="8430802" cy="5877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83" y="291754"/>
            <a:ext cx="8459381" cy="584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72" y="325096"/>
            <a:ext cx="8526065" cy="5782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25" y="365639"/>
            <a:ext cx="8392696" cy="5772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93" y="370289"/>
            <a:ext cx="8221222" cy="574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15" y="298146"/>
            <a:ext cx="8145012" cy="5811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17" y="387072"/>
            <a:ext cx="8268854" cy="5830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76" y="329859"/>
            <a:ext cx="8145012" cy="5772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24" y="360877"/>
            <a:ext cx="8011643" cy="5782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03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215" y="1120337"/>
            <a:ext cx="10188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do more for the convenience of the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check the distribution of the target variables.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8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516" y="4331638"/>
            <a:ext cx="1642680" cy="16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9"/>
          <p:cNvGrpSpPr>
            <a:grpSpLocks/>
          </p:cNvGrpSpPr>
          <p:nvPr/>
        </p:nvGrpSpPr>
        <p:grpSpPr bwMode="auto">
          <a:xfrm>
            <a:off x="331795" y="4226483"/>
            <a:ext cx="3627437" cy="71438"/>
            <a:chOff x="0" y="0"/>
            <a:chExt cx="3627679" cy="72000"/>
          </a:xfrm>
        </p:grpSpPr>
        <p:sp>
          <p:nvSpPr>
            <p:cNvPr id="24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4" y="2508577"/>
            <a:ext cx="12067556" cy="1392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4" y="4587400"/>
            <a:ext cx="8099877" cy="1131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8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215" y="1120337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build the tree with the data </a:t>
            </a:r>
            <a:r>
              <a:rPr lang="en-US" altLang="zh-CN" sz="2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vehicle_augment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94" y="1784709"/>
            <a:ext cx="6535062" cy="4115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6954" y="2183337"/>
            <a:ext cx="4659312" cy="2961327"/>
            <a:chOff x="769938" y="1057275"/>
            <a:chExt cx="3097213" cy="1968501"/>
          </a:xfrm>
        </p:grpSpPr>
        <p:sp>
          <p:nvSpPr>
            <p:cNvPr id="16" name="Freeform 141"/>
            <p:cNvSpPr>
              <a:spLocks noEditPoints="1"/>
            </p:cNvSpPr>
            <p:nvPr/>
          </p:nvSpPr>
          <p:spPr bwMode="auto">
            <a:xfrm flipH="1">
              <a:off x="1722438" y="1471613"/>
              <a:ext cx="2144713" cy="1452563"/>
            </a:xfrm>
            <a:custGeom>
              <a:avLst/>
              <a:gdLst>
                <a:gd name="T0" fmla="*/ 445 w 570"/>
                <a:gd name="T1" fmla="*/ 101 h 385"/>
                <a:gd name="T2" fmla="*/ 276 w 570"/>
                <a:gd name="T3" fmla="*/ 0 h 385"/>
                <a:gd name="T4" fmla="*/ 86 w 570"/>
                <a:gd name="T5" fmla="*/ 161 h 385"/>
                <a:gd name="T6" fmla="*/ 0 w 570"/>
                <a:gd name="T7" fmla="*/ 269 h 385"/>
                <a:gd name="T8" fmla="*/ 110 w 570"/>
                <a:gd name="T9" fmla="*/ 379 h 385"/>
                <a:gd name="T10" fmla="*/ 179 w 570"/>
                <a:gd name="T11" fmla="*/ 356 h 385"/>
                <a:gd name="T12" fmla="*/ 276 w 570"/>
                <a:gd name="T13" fmla="*/ 385 h 385"/>
                <a:gd name="T14" fmla="*/ 356 w 570"/>
                <a:gd name="T15" fmla="*/ 366 h 385"/>
                <a:gd name="T16" fmla="*/ 428 w 570"/>
                <a:gd name="T17" fmla="*/ 385 h 385"/>
                <a:gd name="T18" fmla="*/ 570 w 570"/>
                <a:gd name="T19" fmla="*/ 242 h 385"/>
                <a:gd name="T20" fmla="*/ 445 w 570"/>
                <a:gd name="T21" fmla="*/ 101 h 385"/>
                <a:gd name="T22" fmla="*/ 428 w 570"/>
                <a:gd name="T23" fmla="*/ 347 h 385"/>
                <a:gd name="T24" fmla="*/ 368 w 570"/>
                <a:gd name="T25" fmla="*/ 328 h 385"/>
                <a:gd name="T26" fmla="*/ 349 w 570"/>
                <a:gd name="T27" fmla="*/ 326 h 385"/>
                <a:gd name="T28" fmla="*/ 345 w 570"/>
                <a:gd name="T29" fmla="*/ 328 h 385"/>
                <a:gd name="T30" fmla="*/ 276 w 570"/>
                <a:gd name="T31" fmla="*/ 347 h 385"/>
                <a:gd name="T32" fmla="*/ 189 w 570"/>
                <a:gd name="T33" fmla="*/ 316 h 385"/>
                <a:gd name="T34" fmla="*/ 177 w 570"/>
                <a:gd name="T35" fmla="*/ 312 h 385"/>
                <a:gd name="T36" fmla="*/ 162 w 570"/>
                <a:gd name="T37" fmla="*/ 318 h 385"/>
                <a:gd name="T38" fmla="*/ 110 w 570"/>
                <a:gd name="T39" fmla="*/ 341 h 385"/>
                <a:gd name="T40" fmla="*/ 38 w 570"/>
                <a:gd name="T41" fmla="*/ 269 h 385"/>
                <a:gd name="T42" fmla="*/ 110 w 570"/>
                <a:gd name="T43" fmla="*/ 197 h 385"/>
                <a:gd name="T44" fmla="*/ 149 w 570"/>
                <a:gd name="T45" fmla="*/ 209 h 385"/>
                <a:gd name="T46" fmla="*/ 176 w 570"/>
                <a:gd name="T47" fmla="*/ 203 h 385"/>
                <a:gd name="T48" fmla="*/ 170 w 570"/>
                <a:gd name="T49" fmla="*/ 176 h 385"/>
                <a:gd name="T50" fmla="*/ 125 w 570"/>
                <a:gd name="T51" fmla="*/ 160 h 385"/>
                <a:gd name="T52" fmla="*/ 276 w 570"/>
                <a:gd name="T53" fmla="*/ 38 h 385"/>
                <a:gd name="T54" fmla="*/ 401 w 570"/>
                <a:gd name="T55" fmla="*/ 102 h 385"/>
                <a:gd name="T56" fmla="*/ 313 w 570"/>
                <a:gd name="T57" fmla="*/ 158 h 385"/>
                <a:gd name="T58" fmla="*/ 317 w 570"/>
                <a:gd name="T59" fmla="*/ 185 h 385"/>
                <a:gd name="T60" fmla="*/ 344 w 570"/>
                <a:gd name="T61" fmla="*/ 181 h 385"/>
                <a:gd name="T62" fmla="*/ 428 w 570"/>
                <a:gd name="T63" fmla="*/ 138 h 385"/>
                <a:gd name="T64" fmla="*/ 532 w 570"/>
                <a:gd name="T65" fmla="*/ 242 h 385"/>
                <a:gd name="T66" fmla="*/ 428 w 570"/>
                <a:gd name="T67" fmla="*/ 347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0" h="385">
                  <a:moveTo>
                    <a:pt x="445" y="101"/>
                  </a:moveTo>
                  <a:cubicBezTo>
                    <a:pt x="412" y="39"/>
                    <a:pt x="346" y="0"/>
                    <a:pt x="276" y="0"/>
                  </a:cubicBezTo>
                  <a:cubicBezTo>
                    <a:pt x="178" y="0"/>
                    <a:pt x="99" y="69"/>
                    <a:pt x="86" y="161"/>
                  </a:cubicBezTo>
                  <a:cubicBezTo>
                    <a:pt x="37" y="172"/>
                    <a:pt x="0" y="216"/>
                    <a:pt x="0" y="269"/>
                  </a:cubicBezTo>
                  <a:cubicBezTo>
                    <a:pt x="0" y="330"/>
                    <a:pt x="49" y="379"/>
                    <a:pt x="110" y="379"/>
                  </a:cubicBezTo>
                  <a:cubicBezTo>
                    <a:pt x="136" y="379"/>
                    <a:pt x="159" y="371"/>
                    <a:pt x="179" y="356"/>
                  </a:cubicBezTo>
                  <a:cubicBezTo>
                    <a:pt x="209" y="375"/>
                    <a:pt x="241" y="385"/>
                    <a:pt x="276" y="385"/>
                  </a:cubicBezTo>
                  <a:cubicBezTo>
                    <a:pt x="308" y="385"/>
                    <a:pt x="331" y="380"/>
                    <a:pt x="356" y="366"/>
                  </a:cubicBezTo>
                  <a:cubicBezTo>
                    <a:pt x="378" y="378"/>
                    <a:pt x="402" y="385"/>
                    <a:pt x="428" y="385"/>
                  </a:cubicBezTo>
                  <a:cubicBezTo>
                    <a:pt x="506" y="385"/>
                    <a:pt x="570" y="321"/>
                    <a:pt x="570" y="242"/>
                  </a:cubicBezTo>
                  <a:cubicBezTo>
                    <a:pt x="570" y="170"/>
                    <a:pt x="516" y="110"/>
                    <a:pt x="445" y="101"/>
                  </a:cubicBezTo>
                  <a:close/>
                  <a:moveTo>
                    <a:pt x="428" y="347"/>
                  </a:moveTo>
                  <a:cubicBezTo>
                    <a:pt x="406" y="347"/>
                    <a:pt x="385" y="340"/>
                    <a:pt x="368" y="328"/>
                  </a:cubicBezTo>
                  <a:cubicBezTo>
                    <a:pt x="362" y="324"/>
                    <a:pt x="355" y="323"/>
                    <a:pt x="349" y="326"/>
                  </a:cubicBezTo>
                  <a:cubicBezTo>
                    <a:pt x="348" y="326"/>
                    <a:pt x="346" y="327"/>
                    <a:pt x="345" y="328"/>
                  </a:cubicBezTo>
                  <a:cubicBezTo>
                    <a:pt x="322" y="342"/>
                    <a:pt x="305" y="347"/>
                    <a:pt x="276" y="347"/>
                  </a:cubicBezTo>
                  <a:cubicBezTo>
                    <a:pt x="245" y="347"/>
                    <a:pt x="217" y="337"/>
                    <a:pt x="189" y="316"/>
                  </a:cubicBezTo>
                  <a:cubicBezTo>
                    <a:pt x="185" y="313"/>
                    <a:pt x="181" y="312"/>
                    <a:pt x="177" y="312"/>
                  </a:cubicBezTo>
                  <a:cubicBezTo>
                    <a:pt x="172" y="312"/>
                    <a:pt x="166" y="314"/>
                    <a:pt x="162" y="318"/>
                  </a:cubicBezTo>
                  <a:cubicBezTo>
                    <a:pt x="149" y="333"/>
                    <a:pt x="131" y="341"/>
                    <a:pt x="110" y="341"/>
                  </a:cubicBezTo>
                  <a:cubicBezTo>
                    <a:pt x="70" y="341"/>
                    <a:pt x="38" y="309"/>
                    <a:pt x="38" y="269"/>
                  </a:cubicBezTo>
                  <a:cubicBezTo>
                    <a:pt x="38" y="229"/>
                    <a:pt x="70" y="197"/>
                    <a:pt x="110" y="197"/>
                  </a:cubicBezTo>
                  <a:cubicBezTo>
                    <a:pt x="124" y="197"/>
                    <a:pt x="137" y="201"/>
                    <a:pt x="149" y="209"/>
                  </a:cubicBezTo>
                  <a:cubicBezTo>
                    <a:pt x="158" y="214"/>
                    <a:pt x="170" y="212"/>
                    <a:pt x="176" y="203"/>
                  </a:cubicBezTo>
                  <a:cubicBezTo>
                    <a:pt x="181" y="194"/>
                    <a:pt x="179" y="182"/>
                    <a:pt x="170" y="176"/>
                  </a:cubicBezTo>
                  <a:cubicBezTo>
                    <a:pt x="156" y="167"/>
                    <a:pt x="141" y="162"/>
                    <a:pt x="125" y="160"/>
                  </a:cubicBezTo>
                  <a:cubicBezTo>
                    <a:pt x="138" y="89"/>
                    <a:pt x="200" y="38"/>
                    <a:pt x="276" y="38"/>
                  </a:cubicBezTo>
                  <a:cubicBezTo>
                    <a:pt x="326" y="38"/>
                    <a:pt x="372" y="63"/>
                    <a:pt x="401" y="102"/>
                  </a:cubicBezTo>
                  <a:cubicBezTo>
                    <a:pt x="366" y="109"/>
                    <a:pt x="334" y="129"/>
                    <a:pt x="313" y="158"/>
                  </a:cubicBezTo>
                  <a:cubicBezTo>
                    <a:pt x="306" y="167"/>
                    <a:pt x="308" y="179"/>
                    <a:pt x="317" y="185"/>
                  </a:cubicBezTo>
                  <a:cubicBezTo>
                    <a:pt x="325" y="191"/>
                    <a:pt x="337" y="189"/>
                    <a:pt x="344" y="181"/>
                  </a:cubicBezTo>
                  <a:cubicBezTo>
                    <a:pt x="363" y="154"/>
                    <a:pt x="395" y="138"/>
                    <a:pt x="428" y="138"/>
                  </a:cubicBezTo>
                  <a:cubicBezTo>
                    <a:pt x="485" y="138"/>
                    <a:pt x="532" y="185"/>
                    <a:pt x="532" y="242"/>
                  </a:cubicBezTo>
                  <a:cubicBezTo>
                    <a:pt x="532" y="300"/>
                    <a:pt x="485" y="347"/>
                    <a:pt x="428" y="347"/>
                  </a:cubicBezTo>
                  <a:close/>
                </a:path>
              </a:pathLst>
            </a:custGeom>
            <a:solidFill>
              <a:srgbClr val="E46D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2"/>
            <p:cNvSpPr>
              <a:spLocks noEditPoints="1"/>
            </p:cNvSpPr>
            <p:nvPr/>
          </p:nvSpPr>
          <p:spPr bwMode="auto">
            <a:xfrm flipH="1">
              <a:off x="769938" y="1057275"/>
              <a:ext cx="1441450" cy="1968501"/>
            </a:xfrm>
            <a:custGeom>
              <a:avLst/>
              <a:gdLst>
                <a:gd name="T0" fmla="*/ 129 w 383"/>
                <a:gd name="T1" fmla="*/ 48 h 522"/>
                <a:gd name="T2" fmla="*/ 106 w 383"/>
                <a:gd name="T3" fmla="*/ 48 h 522"/>
                <a:gd name="T4" fmla="*/ 129 w 383"/>
                <a:gd name="T5" fmla="*/ 81 h 522"/>
                <a:gd name="T6" fmla="*/ 278 w 383"/>
                <a:gd name="T7" fmla="*/ 117 h 522"/>
                <a:gd name="T8" fmla="*/ 262 w 383"/>
                <a:gd name="T9" fmla="*/ 100 h 522"/>
                <a:gd name="T10" fmla="*/ 254 w 383"/>
                <a:gd name="T11" fmla="*/ 140 h 522"/>
                <a:gd name="T12" fmla="*/ 339 w 383"/>
                <a:gd name="T13" fmla="*/ 269 h 522"/>
                <a:gd name="T14" fmla="*/ 335 w 383"/>
                <a:gd name="T15" fmla="*/ 247 h 522"/>
                <a:gd name="T16" fmla="*/ 301 w 383"/>
                <a:gd name="T17" fmla="*/ 270 h 522"/>
                <a:gd name="T18" fmla="*/ 252 w 383"/>
                <a:gd name="T19" fmla="*/ 208 h 522"/>
                <a:gd name="T20" fmla="*/ 25 w 383"/>
                <a:gd name="T21" fmla="*/ 157 h 522"/>
                <a:gd name="T22" fmla="*/ 72 w 383"/>
                <a:gd name="T23" fmla="*/ 149 h 522"/>
                <a:gd name="T24" fmla="*/ 151 w 383"/>
                <a:gd name="T25" fmla="*/ 160 h 522"/>
                <a:gd name="T26" fmla="*/ 82 w 383"/>
                <a:gd name="T27" fmla="*/ 174 h 522"/>
                <a:gd name="T28" fmla="*/ 179 w 383"/>
                <a:gd name="T29" fmla="*/ 356 h 522"/>
                <a:gd name="T30" fmla="*/ 252 w 383"/>
                <a:gd name="T31" fmla="*/ 208 h 522"/>
                <a:gd name="T32" fmla="*/ 288 w 383"/>
                <a:gd name="T33" fmla="*/ 194 h 522"/>
                <a:gd name="T34" fmla="*/ 368 w 383"/>
                <a:gd name="T35" fmla="*/ 177 h 522"/>
                <a:gd name="T36" fmla="*/ 355 w 383"/>
                <a:gd name="T37" fmla="*/ 144 h 522"/>
                <a:gd name="T38" fmla="*/ 279 w 383"/>
                <a:gd name="T39" fmla="*/ 175 h 522"/>
                <a:gd name="T40" fmla="*/ 226 w 383"/>
                <a:gd name="T41" fmla="*/ 4 h 522"/>
                <a:gd name="T42" fmla="*/ 172 w 383"/>
                <a:gd name="T43" fmla="*/ 88 h 522"/>
                <a:gd name="T44" fmla="*/ 204 w 383"/>
                <a:gd name="T45" fmla="*/ 102 h 522"/>
                <a:gd name="T46" fmla="*/ 208 w 383"/>
                <a:gd name="T47" fmla="*/ 420 h 522"/>
                <a:gd name="T48" fmla="*/ 189 w 383"/>
                <a:gd name="T49" fmla="*/ 429 h 522"/>
                <a:gd name="T50" fmla="*/ 206 w 383"/>
                <a:gd name="T51" fmla="*/ 509 h 522"/>
                <a:gd name="T52" fmla="*/ 238 w 383"/>
                <a:gd name="T53" fmla="*/ 496 h 522"/>
                <a:gd name="T54" fmla="*/ 259 w 383"/>
                <a:gd name="T55" fmla="*/ 378 h 522"/>
                <a:gd name="T56" fmla="*/ 266 w 383"/>
                <a:gd name="T57" fmla="*/ 419 h 522"/>
                <a:gd name="T58" fmla="*/ 283 w 383"/>
                <a:gd name="T59" fmla="*/ 419 h 522"/>
                <a:gd name="T60" fmla="*/ 259 w 383"/>
                <a:gd name="T61" fmla="*/ 378 h 522"/>
                <a:gd name="T62" fmla="*/ 294 w 383"/>
                <a:gd name="T63" fmla="*/ 313 h 522"/>
                <a:gd name="T64" fmla="*/ 281 w 383"/>
                <a:gd name="T65" fmla="*/ 345 h 522"/>
                <a:gd name="T66" fmla="*/ 369 w 383"/>
                <a:gd name="T67" fmla="*/ 377 h 522"/>
                <a:gd name="T68" fmla="*/ 370 w 383"/>
                <a:gd name="T69" fmla="*/ 344 h 522"/>
                <a:gd name="T70" fmla="*/ 53 w 383"/>
                <a:gd name="T71" fmla="*/ 94 h 522"/>
                <a:gd name="T72" fmla="*/ 36 w 383"/>
                <a:gd name="T73" fmla="*/ 14 h 522"/>
                <a:gd name="T74" fmla="*/ 3 w 383"/>
                <a:gd name="T75" fmla="*/ 27 h 522"/>
                <a:gd name="T76" fmla="*/ 34 w 383"/>
                <a:gd name="T77" fmla="*/ 10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3" h="522">
                  <a:moveTo>
                    <a:pt x="129" y="81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1"/>
                    <a:pt x="124" y="36"/>
                    <a:pt x="118" y="36"/>
                  </a:cubicBezTo>
                  <a:cubicBezTo>
                    <a:pt x="111" y="36"/>
                    <a:pt x="106" y="41"/>
                    <a:pt x="106" y="48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14" y="81"/>
                    <a:pt x="122" y="81"/>
                    <a:pt x="129" y="81"/>
                  </a:cubicBezTo>
                  <a:close/>
                  <a:moveTo>
                    <a:pt x="254" y="140"/>
                  </a:moveTo>
                  <a:cubicBezTo>
                    <a:pt x="278" y="117"/>
                    <a:pt x="278" y="117"/>
                    <a:pt x="278" y="117"/>
                  </a:cubicBezTo>
                  <a:cubicBezTo>
                    <a:pt x="283" y="112"/>
                    <a:pt x="283" y="105"/>
                    <a:pt x="278" y="100"/>
                  </a:cubicBezTo>
                  <a:cubicBezTo>
                    <a:pt x="274" y="95"/>
                    <a:pt x="266" y="95"/>
                    <a:pt x="262" y="100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44" y="129"/>
                    <a:pt x="249" y="134"/>
                    <a:pt x="254" y="140"/>
                  </a:cubicBezTo>
                  <a:close/>
                  <a:moveTo>
                    <a:pt x="335" y="270"/>
                  </a:moveTo>
                  <a:cubicBezTo>
                    <a:pt x="336" y="270"/>
                    <a:pt x="338" y="270"/>
                    <a:pt x="339" y="269"/>
                  </a:cubicBezTo>
                  <a:cubicBezTo>
                    <a:pt x="343" y="268"/>
                    <a:pt x="346" y="263"/>
                    <a:pt x="346" y="259"/>
                  </a:cubicBezTo>
                  <a:cubicBezTo>
                    <a:pt x="346" y="252"/>
                    <a:pt x="341" y="247"/>
                    <a:pt x="335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55"/>
                    <a:pt x="302" y="263"/>
                    <a:pt x="301" y="270"/>
                  </a:cubicBezTo>
                  <a:lnTo>
                    <a:pt x="335" y="270"/>
                  </a:lnTo>
                  <a:close/>
                  <a:moveTo>
                    <a:pt x="252" y="208"/>
                  </a:moveTo>
                  <a:cubicBezTo>
                    <a:pt x="223" y="136"/>
                    <a:pt x="140" y="101"/>
                    <a:pt x="68" y="130"/>
                  </a:cubicBezTo>
                  <a:cubicBezTo>
                    <a:pt x="51" y="137"/>
                    <a:pt x="37" y="146"/>
                    <a:pt x="25" y="157"/>
                  </a:cubicBezTo>
                  <a:cubicBezTo>
                    <a:pt x="29" y="162"/>
                    <a:pt x="32" y="167"/>
                    <a:pt x="36" y="172"/>
                  </a:cubicBezTo>
                  <a:cubicBezTo>
                    <a:pt x="46" y="162"/>
                    <a:pt x="58" y="155"/>
                    <a:pt x="72" y="149"/>
                  </a:cubicBezTo>
                  <a:cubicBezTo>
                    <a:pt x="94" y="140"/>
                    <a:pt x="118" y="138"/>
                    <a:pt x="141" y="143"/>
                  </a:cubicBezTo>
                  <a:cubicBezTo>
                    <a:pt x="148" y="145"/>
                    <a:pt x="153" y="152"/>
                    <a:pt x="151" y="160"/>
                  </a:cubicBezTo>
                  <a:cubicBezTo>
                    <a:pt x="149" y="167"/>
                    <a:pt x="142" y="171"/>
                    <a:pt x="135" y="170"/>
                  </a:cubicBezTo>
                  <a:cubicBezTo>
                    <a:pt x="117" y="166"/>
                    <a:pt x="99" y="167"/>
                    <a:pt x="82" y="174"/>
                  </a:cubicBezTo>
                  <a:cubicBezTo>
                    <a:pt x="76" y="176"/>
                    <a:pt x="70" y="180"/>
                    <a:pt x="65" y="183"/>
                  </a:cubicBezTo>
                  <a:cubicBezTo>
                    <a:pt x="133" y="212"/>
                    <a:pt x="179" y="280"/>
                    <a:pt x="179" y="356"/>
                  </a:cubicBezTo>
                  <a:cubicBezTo>
                    <a:pt x="179" y="369"/>
                    <a:pt x="178" y="381"/>
                    <a:pt x="175" y="393"/>
                  </a:cubicBezTo>
                  <a:cubicBezTo>
                    <a:pt x="247" y="363"/>
                    <a:pt x="282" y="281"/>
                    <a:pt x="252" y="208"/>
                  </a:cubicBezTo>
                  <a:close/>
                  <a:moveTo>
                    <a:pt x="279" y="175"/>
                  </a:moveTo>
                  <a:cubicBezTo>
                    <a:pt x="282" y="181"/>
                    <a:pt x="286" y="187"/>
                    <a:pt x="288" y="194"/>
                  </a:cubicBezTo>
                  <a:cubicBezTo>
                    <a:pt x="290" y="198"/>
                    <a:pt x="291" y="203"/>
                    <a:pt x="293" y="207"/>
                  </a:cubicBezTo>
                  <a:cubicBezTo>
                    <a:pt x="368" y="177"/>
                    <a:pt x="368" y="177"/>
                    <a:pt x="368" y="177"/>
                  </a:cubicBezTo>
                  <a:cubicBezTo>
                    <a:pt x="377" y="173"/>
                    <a:pt x="381" y="163"/>
                    <a:pt x="378" y="154"/>
                  </a:cubicBezTo>
                  <a:cubicBezTo>
                    <a:pt x="374" y="145"/>
                    <a:pt x="364" y="141"/>
                    <a:pt x="355" y="144"/>
                  </a:cubicBezTo>
                  <a:cubicBezTo>
                    <a:pt x="280" y="175"/>
                    <a:pt x="280" y="175"/>
                    <a:pt x="280" y="175"/>
                  </a:cubicBezTo>
                  <a:cubicBezTo>
                    <a:pt x="279" y="175"/>
                    <a:pt x="279" y="175"/>
                    <a:pt x="279" y="175"/>
                  </a:cubicBezTo>
                  <a:close/>
                  <a:moveTo>
                    <a:pt x="236" y="27"/>
                  </a:moveTo>
                  <a:cubicBezTo>
                    <a:pt x="239" y="18"/>
                    <a:pt x="235" y="8"/>
                    <a:pt x="226" y="4"/>
                  </a:cubicBezTo>
                  <a:cubicBezTo>
                    <a:pt x="218" y="0"/>
                    <a:pt x="207" y="4"/>
                    <a:pt x="204" y="13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9"/>
                  </a:cubicBezTo>
                  <a:cubicBezTo>
                    <a:pt x="183" y="92"/>
                    <a:pt x="194" y="96"/>
                    <a:pt x="204" y="102"/>
                  </a:cubicBezTo>
                  <a:lnTo>
                    <a:pt x="236" y="27"/>
                  </a:lnTo>
                  <a:close/>
                  <a:moveTo>
                    <a:pt x="208" y="420"/>
                  </a:moveTo>
                  <a:cubicBezTo>
                    <a:pt x="208" y="420"/>
                    <a:pt x="208" y="420"/>
                    <a:pt x="207" y="420"/>
                  </a:cubicBezTo>
                  <a:cubicBezTo>
                    <a:pt x="201" y="423"/>
                    <a:pt x="195" y="426"/>
                    <a:pt x="189" y="429"/>
                  </a:cubicBezTo>
                  <a:cubicBezTo>
                    <a:pt x="184" y="431"/>
                    <a:pt x="180" y="432"/>
                    <a:pt x="175" y="434"/>
                  </a:cubicBezTo>
                  <a:cubicBezTo>
                    <a:pt x="206" y="509"/>
                    <a:pt x="206" y="509"/>
                    <a:pt x="206" y="509"/>
                  </a:cubicBezTo>
                  <a:cubicBezTo>
                    <a:pt x="210" y="518"/>
                    <a:pt x="220" y="522"/>
                    <a:pt x="229" y="519"/>
                  </a:cubicBezTo>
                  <a:cubicBezTo>
                    <a:pt x="238" y="515"/>
                    <a:pt x="242" y="505"/>
                    <a:pt x="238" y="496"/>
                  </a:cubicBezTo>
                  <a:lnTo>
                    <a:pt x="208" y="420"/>
                  </a:lnTo>
                  <a:close/>
                  <a:moveTo>
                    <a:pt x="259" y="378"/>
                  </a:moveTo>
                  <a:cubicBezTo>
                    <a:pt x="254" y="384"/>
                    <a:pt x="248" y="390"/>
                    <a:pt x="242" y="395"/>
                  </a:cubicBezTo>
                  <a:cubicBezTo>
                    <a:pt x="266" y="419"/>
                    <a:pt x="266" y="419"/>
                    <a:pt x="266" y="419"/>
                  </a:cubicBezTo>
                  <a:cubicBezTo>
                    <a:pt x="269" y="422"/>
                    <a:pt x="275" y="423"/>
                    <a:pt x="279" y="422"/>
                  </a:cubicBezTo>
                  <a:cubicBezTo>
                    <a:pt x="280" y="421"/>
                    <a:pt x="281" y="420"/>
                    <a:pt x="283" y="419"/>
                  </a:cubicBezTo>
                  <a:cubicBezTo>
                    <a:pt x="287" y="414"/>
                    <a:pt x="287" y="407"/>
                    <a:pt x="283" y="402"/>
                  </a:cubicBezTo>
                  <a:lnTo>
                    <a:pt x="259" y="378"/>
                  </a:lnTo>
                  <a:close/>
                  <a:moveTo>
                    <a:pt x="370" y="344"/>
                  </a:moveTo>
                  <a:cubicBezTo>
                    <a:pt x="294" y="313"/>
                    <a:pt x="294" y="313"/>
                    <a:pt x="294" y="313"/>
                  </a:cubicBezTo>
                  <a:cubicBezTo>
                    <a:pt x="294" y="313"/>
                    <a:pt x="294" y="313"/>
                    <a:pt x="294" y="312"/>
                  </a:cubicBezTo>
                  <a:cubicBezTo>
                    <a:pt x="291" y="324"/>
                    <a:pt x="286" y="334"/>
                    <a:pt x="281" y="345"/>
                  </a:cubicBezTo>
                  <a:cubicBezTo>
                    <a:pt x="356" y="376"/>
                    <a:pt x="356" y="376"/>
                    <a:pt x="356" y="376"/>
                  </a:cubicBezTo>
                  <a:cubicBezTo>
                    <a:pt x="360" y="378"/>
                    <a:pt x="365" y="378"/>
                    <a:pt x="369" y="377"/>
                  </a:cubicBezTo>
                  <a:cubicBezTo>
                    <a:pt x="373" y="375"/>
                    <a:pt x="377" y="372"/>
                    <a:pt x="379" y="367"/>
                  </a:cubicBezTo>
                  <a:cubicBezTo>
                    <a:pt x="383" y="358"/>
                    <a:pt x="378" y="348"/>
                    <a:pt x="370" y="344"/>
                  </a:cubicBezTo>
                  <a:close/>
                  <a:moveTo>
                    <a:pt x="34" y="103"/>
                  </a:moveTo>
                  <a:cubicBezTo>
                    <a:pt x="40" y="100"/>
                    <a:pt x="47" y="97"/>
                    <a:pt x="53" y="94"/>
                  </a:cubicBezTo>
                  <a:cubicBezTo>
                    <a:pt x="57" y="93"/>
                    <a:pt x="62" y="91"/>
                    <a:pt x="66" y="9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2" y="5"/>
                    <a:pt x="22" y="1"/>
                    <a:pt x="13" y="5"/>
                  </a:cubicBezTo>
                  <a:cubicBezTo>
                    <a:pt x="4" y="8"/>
                    <a:pt x="0" y="18"/>
                    <a:pt x="3" y="27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lose/>
                </a:path>
              </a:pathLst>
            </a:custGeom>
            <a:solidFill>
              <a:srgbClr val="E46D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57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500" y="1383731"/>
            <a:ext cx="1018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check the result.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 flipV="1">
            <a:off x="309930" y="2111405"/>
            <a:ext cx="4118378" cy="45719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1" y="3006387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63" y="1251833"/>
            <a:ext cx="7329297" cy="4674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1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298" y="1344260"/>
            <a:ext cx="1081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tree with the following two ways.</a:t>
            </a:r>
            <a:endParaRPr lang="zh-CN" altLang="en-US" sz="3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9"/>
          <p:cNvGrpSpPr>
            <a:grpSpLocks/>
          </p:cNvGrpSpPr>
          <p:nvPr/>
        </p:nvGrpSpPr>
        <p:grpSpPr bwMode="auto">
          <a:xfrm flipV="1">
            <a:off x="1550620" y="2029285"/>
            <a:ext cx="4118378" cy="45719"/>
            <a:chOff x="0" y="0"/>
            <a:chExt cx="3627679" cy="72000"/>
          </a:xfrm>
        </p:grpSpPr>
        <p:sp>
          <p:nvSpPr>
            <p:cNvPr id="8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89" y="2405059"/>
            <a:ext cx="3342291" cy="1017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91" y="3750035"/>
            <a:ext cx="9590545" cy="151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086" y="2272295"/>
            <a:ext cx="1280450" cy="128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90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75" y="162450"/>
            <a:ext cx="8992855" cy="6049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67" y="302091"/>
            <a:ext cx="8345065" cy="5553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人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51" y="2227479"/>
            <a:ext cx="1343818" cy="2842055"/>
          </a:xfrm>
          <a:prstGeom prst="rect">
            <a:avLst/>
          </a:prstGeom>
        </p:spPr>
      </p:pic>
      <p:sp>
        <p:nvSpPr>
          <p:cNvPr id="19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07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6" y="1394380"/>
            <a:ext cx="4383811" cy="1414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32" y="395437"/>
            <a:ext cx="8380531" cy="5785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组合 10"/>
          <p:cNvGrpSpPr/>
          <p:nvPr/>
        </p:nvGrpSpPr>
        <p:grpSpPr>
          <a:xfrm>
            <a:off x="293805" y="2839350"/>
            <a:ext cx="1208202" cy="2901542"/>
            <a:chOff x="5010151" y="-1588"/>
            <a:chExt cx="2114550" cy="6861175"/>
          </a:xfrm>
        </p:grpSpPr>
        <p:sp>
          <p:nvSpPr>
            <p:cNvPr id="12" name="Freeform 61"/>
            <p:cNvSpPr>
              <a:spLocks/>
            </p:cNvSpPr>
            <p:nvPr/>
          </p:nvSpPr>
          <p:spPr bwMode="auto">
            <a:xfrm>
              <a:off x="5010151" y="-1588"/>
              <a:ext cx="2114550" cy="6861175"/>
            </a:xfrm>
            <a:custGeom>
              <a:avLst/>
              <a:gdLst>
                <a:gd name="T0" fmla="*/ 1073 w 1363"/>
                <a:gd name="T1" fmla="*/ 4424 h 4424"/>
                <a:gd name="T2" fmla="*/ 572 w 1363"/>
                <a:gd name="T3" fmla="*/ 4424 h 4424"/>
                <a:gd name="T4" fmla="*/ 586 w 1363"/>
                <a:gd name="T5" fmla="*/ 3021 h 4424"/>
                <a:gd name="T6" fmla="*/ 676 w 1363"/>
                <a:gd name="T7" fmla="*/ 1697 h 4424"/>
                <a:gd name="T8" fmla="*/ 450 w 1363"/>
                <a:gd name="T9" fmla="*/ 1513 h 4424"/>
                <a:gd name="T10" fmla="*/ 285 w 1363"/>
                <a:gd name="T11" fmla="*/ 1268 h 4424"/>
                <a:gd name="T12" fmla="*/ 232 w 1363"/>
                <a:gd name="T13" fmla="*/ 1091 h 4424"/>
                <a:gd name="T14" fmla="*/ 128 w 1363"/>
                <a:gd name="T15" fmla="*/ 906 h 4424"/>
                <a:gd name="T16" fmla="*/ 13 w 1363"/>
                <a:gd name="T17" fmla="*/ 803 h 4424"/>
                <a:gd name="T18" fmla="*/ 122 w 1363"/>
                <a:gd name="T19" fmla="*/ 756 h 4424"/>
                <a:gd name="T20" fmla="*/ 315 w 1363"/>
                <a:gd name="T21" fmla="*/ 916 h 4424"/>
                <a:gd name="T22" fmla="*/ 443 w 1363"/>
                <a:gd name="T23" fmla="*/ 1091 h 4424"/>
                <a:gd name="T24" fmla="*/ 496 w 1363"/>
                <a:gd name="T25" fmla="*/ 955 h 4424"/>
                <a:gd name="T26" fmla="*/ 505 w 1363"/>
                <a:gd name="T27" fmla="*/ 761 h 4424"/>
                <a:gd name="T28" fmla="*/ 530 w 1363"/>
                <a:gd name="T29" fmla="*/ 404 h 4424"/>
                <a:gd name="T30" fmla="*/ 641 w 1363"/>
                <a:gd name="T31" fmla="*/ 61 h 4424"/>
                <a:gd name="T32" fmla="*/ 678 w 1363"/>
                <a:gd name="T33" fmla="*/ 268 h 4424"/>
                <a:gd name="T34" fmla="*/ 661 w 1363"/>
                <a:gd name="T35" fmla="*/ 587 h 4424"/>
                <a:gd name="T36" fmla="*/ 687 w 1363"/>
                <a:gd name="T37" fmla="*/ 728 h 4424"/>
                <a:gd name="T38" fmla="*/ 736 w 1363"/>
                <a:gd name="T39" fmla="*/ 438 h 4424"/>
                <a:gd name="T40" fmla="*/ 846 w 1363"/>
                <a:gd name="T41" fmla="*/ 2 h 4424"/>
                <a:gd name="T42" fmla="*/ 904 w 1363"/>
                <a:gd name="T43" fmla="*/ 175 h 4424"/>
                <a:gd name="T44" fmla="*/ 877 w 1363"/>
                <a:gd name="T45" fmla="*/ 447 h 4424"/>
                <a:gd name="T46" fmla="*/ 890 w 1363"/>
                <a:gd name="T47" fmla="*/ 742 h 4424"/>
                <a:gd name="T48" fmla="*/ 960 w 1363"/>
                <a:gd name="T49" fmla="*/ 511 h 4424"/>
                <a:gd name="T50" fmla="*/ 992 w 1363"/>
                <a:gd name="T51" fmla="*/ 256 h 4424"/>
                <a:gd name="T52" fmla="*/ 1074 w 1363"/>
                <a:gd name="T53" fmla="*/ 113 h 4424"/>
                <a:gd name="T54" fmla="*/ 1092 w 1363"/>
                <a:gd name="T55" fmla="*/ 523 h 4424"/>
                <a:gd name="T56" fmla="*/ 1069 w 1363"/>
                <a:gd name="T57" fmla="*/ 816 h 4424"/>
                <a:gd name="T58" fmla="*/ 1131 w 1363"/>
                <a:gd name="T59" fmla="*/ 701 h 4424"/>
                <a:gd name="T60" fmla="*/ 1191 w 1363"/>
                <a:gd name="T61" fmla="*/ 525 h 4424"/>
                <a:gd name="T62" fmla="*/ 1300 w 1363"/>
                <a:gd name="T63" fmla="*/ 330 h 4424"/>
                <a:gd name="T64" fmla="*/ 1315 w 1363"/>
                <a:gd name="T65" fmla="*/ 506 h 4424"/>
                <a:gd name="T66" fmla="*/ 1227 w 1363"/>
                <a:gd name="T67" fmla="*/ 805 h 4424"/>
                <a:gd name="T68" fmla="*/ 1206 w 1363"/>
                <a:gd name="T69" fmla="*/ 956 h 4424"/>
                <a:gd name="T70" fmla="*/ 1213 w 1363"/>
                <a:gd name="T71" fmla="*/ 1255 h 4424"/>
                <a:gd name="T72" fmla="*/ 998 w 1363"/>
                <a:gd name="T73" fmla="*/ 1697 h 4424"/>
                <a:gd name="T74" fmla="*/ 1090 w 1363"/>
                <a:gd name="T75" fmla="*/ 3026 h 4424"/>
                <a:gd name="T76" fmla="*/ 1073 w 1363"/>
                <a:gd name="T77" fmla="*/ 4424 h 4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3" h="4424">
                  <a:moveTo>
                    <a:pt x="1073" y="4424"/>
                  </a:moveTo>
                  <a:cubicBezTo>
                    <a:pt x="572" y="4424"/>
                    <a:pt x="572" y="4424"/>
                    <a:pt x="572" y="4424"/>
                  </a:cubicBezTo>
                  <a:cubicBezTo>
                    <a:pt x="572" y="4424"/>
                    <a:pt x="586" y="3825"/>
                    <a:pt x="586" y="3021"/>
                  </a:cubicBezTo>
                  <a:cubicBezTo>
                    <a:pt x="586" y="2813"/>
                    <a:pt x="676" y="1697"/>
                    <a:pt x="676" y="1697"/>
                  </a:cubicBezTo>
                  <a:cubicBezTo>
                    <a:pt x="684" y="1645"/>
                    <a:pt x="482" y="1558"/>
                    <a:pt x="450" y="1513"/>
                  </a:cubicBezTo>
                  <a:cubicBezTo>
                    <a:pt x="386" y="1421"/>
                    <a:pt x="364" y="1347"/>
                    <a:pt x="285" y="1268"/>
                  </a:cubicBezTo>
                  <a:cubicBezTo>
                    <a:pt x="228" y="1212"/>
                    <a:pt x="265" y="1163"/>
                    <a:pt x="232" y="1091"/>
                  </a:cubicBezTo>
                  <a:cubicBezTo>
                    <a:pt x="198" y="1017"/>
                    <a:pt x="171" y="954"/>
                    <a:pt x="128" y="906"/>
                  </a:cubicBezTo>
                  <a:cubicBezTo>
                    <a:pt x="17" y="820"/>
                    <a:pt x="0" y="829"/>
                    <a:pt x="13" y="803"/>
                  </a:cubicBezTo>
                  <a:cubicBezTo>
                    <a:pt x="42" y="758"/>
                    <a:pt x="76" y="750"/>
                    <a:pt x="122" y="756"/>
                  </a:cubicBezTo>
                  <a:cubicBezTo>
                    <a:pt x="216" y="769"/>
                    <a:pt x="298" y="822"/>
                    <a:pt x="315" y="916"/>
                  </a:cubicBezTo>
                  <a:cubicBezTo>
                    <a:pt x="355" y="997"/>
                    <a:pt x="428" y="1085"/>
                    <a:pt x="443" y="1091"/>
                  </a:cubicBezTo>
                  <a:cubicBezTo>
                    <a:pt x="458" y="1097"/>
                    <a:pt x="486" y="1024"/>
                    <a:pt x="496" y="955"/>
                  </a:cubicBezTo>
                  <a:cubicBezTo>
                    <a:pt x="502" y="910"/>
                    <a:pt x="504" y="807"/>
                    <a:pt x="505" y="761"/>
                  </a:cubicBezTo>
                  <a:cubicBezTo>
                    <a:pt x="507" y="624"/>
                    <a:pt x="505" y="584"/>
                    <a:pt x="530" y="404"/>
                  </a:cubicBezTo>
                  <a:cubicBezTo>
                    <a:pt x="544" y="306"/>
                    <a:pt x="543" y="57"/>
                    <a:pt x="641" y="61"/>
                  </a:cubicBezTo>
                  <a:cubicBezTo>
                    <a:pt x="721" y="64"/>
                    <a:pt x="686" y="211"/>
                    <a:pt x="678" y="268"/>
                  </a:cubicBezTo>
                  <a:cubicBezTo>
                    <a:pt x="672" y="313"/>
                    <a:pt x="661" y="535"/>
                    <a:pt x="661" y="587"/>
                  </a:cubicBezTo>
                  <a:cubicBezTo>
                    <a:pt x="662" y="624"/>
                    <a:pt x="649" y="726"/>
                    <a:pt x="687" y="728"/>
                  </a:cubicBezTo>
                  <a:cubicBezTo>
                    <a:pt x="710" y="730"/>
                    <a:pt x="716" y="611"/>
                    <a:pt x="736" y="438"/>
                  </a:cubicBezTo>
                  <a:cubicBezTo>
                    <a:pt x="770" y="155"/>
                    <a:pt x="768" y="0"/>
                    <a:pt x="846" y="2"/>
                  </a:cubicBezTo>
                  <a:cubicBezTo>
                    <a:pt x="934" y="4"/>
                    <a:pt x="908" y="124"/>
                    <a:pt x="904" y="175"/>
                  </a:cubicBezTo>
                  <a:cubicBezTo>
                    <a:pt x="897" y="259"/>
                    <a:pt x="880" y="415"/>
                    <a:pt x="877" y="447"/>
                  </a:cubicBezTo>
                  <a:cubicBezTo>
                    <a:pt x="870" y="516"/>
                    <a:pt x="853" y="738"/>
                    <a:pt x="890" y="742"/>
                  </a:cubicBezTo>
                  <a:cubicBezTo>
                    <a:pt x="925" y="746"/>
                    <a:pt x="952" y="564"/>
                    <a:pt x="960" y="511"/>
                  </a:cubicBezTo>
                  <a:cubicBezTo>
                    <a:pt x="971" y="434"/>
                    <a:pt x="980" y="336"/>
                    <a:pt x="992" y="256"/>
                  </a:cubicBezTo>
                  <a:cubicBezTo>
                    <a:pt x="997" y="215"/>
                    <a:pt x="1001" y="103"/>
                    <a:pt x="1074" y="113"/>
                  </a:cubicBezTo>
                  <a:cubicBezTo>
                    <a:pt x="1161" y="124"/>
                    <a:pt x="1100" y="468"/>
                    <a:pt x="1092" y="523"/>
                  </a:cubicBezTo>
                  <a:cubicBezTo>
                    <a:pt x="1080" y="608"/>
                    <a:pt x="1037" y="802"/>
                    <a:pt x="1069" y="816"/>
                  </a:cubicBezTo>
                  <a:cubicBezTo>
                    <a:pt x="1090" y="824"/>
                    <a:pt x="1110" y="757"/>
                    <a:pt x="1131" y="701"/>
                  </a:cubicBezTo>
                  <a:cubicBezTo>
                    <a:pt x="1142" y="670"/>
                    <a:pt x="1171" y="599"/>
                    <a:pt x="1191" y="525"/>
                  </a:cubicBezTo>
                  <a:cubicBezTo>
                    <a:pt x="1218" y="424"/>
                    <a:pt x="1248" y="320"/>
                    <a:pt x="1300" y="330"/>
                  </a:cubicBezTo>
                  <a:cubicBezTo>
                    <a:pt x="1363" y="342"/>
                    <a:pt x="1329" y="449"/>
                    <a:pt x="1315" y="506"/>
                  </a:cubicBezTo>
                  <a:cubicBezTo>
                    <a:pt x="1285" y="629"/>
                    <a:pt x="1257" y="709"/>
                    <a:pt x="1227" y="805"/>
                  </a:cubicBezTo>
                  <a:cubicBezTo>
                    <a:pt x="1207" y="870"/>
                    <a:pt x="1207" y="927"/>
                    <a:pt x="1206" y="956"/>
                  </a:cubicBezTo>
                  <a:cubicBezTo>
                    <a:pt x="1203" y="1078"/>
                    <a:pt x="1230" y="1133"/>
                    <a:pt x="1213" y="1255"/>
                  </a:cubicBezTo>
                  <a:cubicBezTo>
                    <a:pt x="1193" y="1397"/>
                    <a:pt x="991" y="1608"/>
                    <a:pt x="998" y="1697"/>
                  </a:cubicBezTo>
                  <a:cubicBezTo>
                    <a:pt x="998" y="1697"/>
                    <a:pt x="1078" y="2821"/>
                    <a:pt x="1090" y="3026"/>
                  </a:cubicBezTo>
                  <a:cubicBezTo>
                    <a:pt x="1121" y="3549"/>
                    <a:pt x="1073" y="4424"/>
                    <a:pt x="1073" y="4424"/>
                  </a:cubicBezTo>
                  <a:close/>
                </a:path>
              </a:pathLst>
            </a:custGeom>
            <a:solidFill>
              <a:srgbClr val="007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2"/>
            <p:cNvSpPr>
              <a:spLocks/>
            </p:cNvSpPr>
            <p:nvPr/>
          </p:nvSpPr>
          <p:spPr bwMode="auto">
            <a:xfrm>
              <a:off x="5795963" y="1487488"/>
              <a:ext cx="942975" cy="1000125"/>
            </a:xfrm>
            <a:custGeom>
              <a:avLst/>
              <a:gdLst>
                <a:gd name="T0" fmla="*/ 307 w 608"/>
                <a:gd name="T1" fmla="*/ 116 h 645"/>
                <a:gd name="T2" fmla="*/ 161 w 608"/>
                <a:gd name="T3" fmla="*/ 1 h 645"/>
                <a:gd name="T4" fmla="*/ 4 w 608"/>
                <a:gd name="T5" fmla="*/ 210 h 645"/>
                <a:gd name="T6" fmla="*/ 290 w 608"/>
                <a:gd name="T7" fmla="*/ 645 h 645"/>
                <a:gd name="T8" fmla="*/ 605 w 608"/>
                <a:gd name="T9" fmla="*/ 215 h 645"/>
                <a:gd name="T10" fmla="*/ 461 w 608"/>
                <a:gd name="T11" fmla="*/ 3 h 645"/>
                <a:gd name="T12" fmla="*/ 307 w 608"/>
                <a:gd name="T13" fmla="*/ 11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45">
                  <a:moveTo>
                    <a:pt x="307" y="116"/>
                  </a:moveTo>
                  <a:cubicBezTo>
                    <a:pt x="273" y="1"/>
                    <a:pt x="198" y="1"/>
                    <a:pt x="161" y="1"/>
                  </a:cubicBezTo>
                  <a:cubicBezTo>
                    <a:pt x="86" y="0"/>
                    <a:pt x="8" y="85"/>
                    <a:pt x="4" y="210"/>
                  </a:cubicBezTo>
                  <a:cubicBezTo>
                    <a:pt x="0" y="327"/>
                    <a:pt x="70" y="487"/>
                    <a:pt x="290" y="645"/>
                  </a:cubicBezTo>
                  <a:cubicBezTo>
                    <a:pt x="520" y="491"/>
                    <a:pt x="601" y="332"/>
                    <a:pt x="605" y="215"/>
                  </a:cubicBezTo>
                  <a:cubicBezTo>
                    <a:pt x="608" y="89"/>
                    <a:pt x="536" y="4"/>
                    <a:pt x="461" y="3"/>
                  </a:cubicBezTo>
                  <a:cubicBezTo>
                    <a:pt x="423" y="3"/>
                    <a:pt x="348" y="2"/>
                    <a:pt x="307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0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298" y="1472834"/>
            <a:ext cx="1075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confusion matrix of the tree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4233" y="3140553"/>
            <a:ext cx="1633756" cy="1322388"/>
          </a:xfrm>
          <a:prstGeom prst="rightArrow">
            <a:avLst>
              <a:gd name="adj1" fmla="val 75000"/>
              <a:gd name="adj2" fmla="val 32003"/>
            </a:avLst>
          </a:prstGeom>
          <a:solidFill>
            <a:srgbClr val="7F7F7F"/>
          </a:solidFill>
          <a:ln w="9525">
            <a:solidFill>
              <a:srgbClr val="7F7F7F"/>
            </a:solidFill>
            <a:bevel/>
            <a:headEnd/>
            <a:tailEnd/>
          </a:ln>
        </p:spPr>
        <p:txBody>
          <a:bodyPr wrap="none" lIns="45720" rIns="45720" anchor="ctr" anchorCtr="1"/>
          <a:lstStyle>
            <a:lvl1pPr marL="358775" indent="-96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</a:pPr>
            <a:endParaRPr lang="zh-CN" altLang="zh-CN" sz="1600" b="1">
              <a:solidFill>
                <a:srgbClr val="7030A0"/>
              </a:solidFill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2534745"/>
            <a:ext cx="10097909" cy="2534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592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942" y="1208288"/>
            <a:ext cx="118199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Vehicle data were collected to study how well 3D objects could be distinguished by their 2D silhouette images.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There are four classes of objects: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Opel Manta car (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opel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212 images)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fr-FR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Saab 9000 car (saab, 217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double-decker bus (bus, 218 images)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Chevrolet van (van, 199 images)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67" y="4935254"/>
            <a:ext cx="723302" cy="12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76"/>
          <p:cNvSpPr>
            <a:spLocks/>
          </p:cNvSpPr>
          <p:nvPr/>
        </p:nvSpPr>
        <p:spPr bwMode="auto">
          <a:xfrm>
            <a:off x="8548688" y="3347831"/>
            <a:ext cx="523875" cy="552450"/>
          </a:xfrm>
          <a:custGeom>
            <a:avLst/>
            <a:gdLst>
              <a:gd name="T0" fmla="*/ 175 w 338"/>
              <a:gd name="T1" fmla="*/ 73 h 356"/>
              <a:gd name="T2" fmla="*/ 101 w 338"/>
              <a:gd name="T3" fmla="*/ 4 h 356"/>
              <a:gd name="T4" fmla="*/ 7 w 338"/>
              <a:gd name="T5" fmla="*/ 109 h 356"/>
              <a:gd name="T6" fmla="*/ 140 w 338"/>
              <a:gd name="T7" fmla="*/ 356 h 356"/>
              <a:gd name="T8" fmla="*/ 330 w 338"/>
              <a:gd name="T9" fmla="*/ 140 h 356"/>
              <a:gd name="T10" fmla="*/ 263 w 338"/>
              <a:gd name="T11" fmla="*/ 19 h 356"/>
              <a:gd name="T12" fmla="*/ 175 w 338"/>
              <a:gd name="T13" fmla="*/ 7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8" h="356">
                <a:moveTo>
                  <a:pt x="175" y="73"/>
                </a:moveTo>
                <a:cubicBezTo>
                  <a:pt x="162" y="9"/>
                  <a:pt x="121" y="6"/>
                  <a:pt x="101" y="4"/>
                </a:cubicBezTo>
                <a:cubicBezTo>
                  <a:pt x="61" y="0"/>
                  <a:pt x="15" y="42"/>
                  <a:pt x="7" y="109"/>
                </a:cubicBezTo>
                <a:cubicBezTo>
                  <a:pt x="0" y="172"/>
                  <a:pt x="29" y="261"/>
                  <a:pt x="140" y="356"/>
                </a:cubicBezTo>
                <a:cubicBezTo>
                  <a:pt x="271" y="284"/>
                  <a:pt x="322" y="203"/>
                  <a:pt x="330" y="140"/>
                </a:cubicBezTo>
                <a:cubicBezTo>
                  <a:pt x="338" y="72"/>
                  <a:pt x="303" y="23"/>
                  <a:pt x="263" y="19"/>
                </a:cubicBezTo>
                <a:cubicBezTo>
                  <a:pt x="242" y="17"/>
                  <a:pt x="202" y="13"/>
                  <a:pt x="175" y="73"/>
                </a:cubicBezTo>
                <a:close/>
              </a:path>
            </a:pathLst>
          </a:custGeom>
          <a:solidFill>
            <a:srgbClr val="E46D6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DT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9905" y="1400077"/>
            <a:ext cx="10685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result is too long and we split it into two part.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result following not only show the confusion matrix but the performance of every class.</a:t>
            </a:r>
            <a:endParaRPr lang="zh-CN" altLang="en-US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313152" y="3453568"/>
            <a:ext cx="2793303" cy="2545413"/>
            <a:chOff x="0" y="0"/>
            <a:chExt cx="5016500" cy="5016500"/>
          </a:xfrm>
        </p:grpSpPr>
        <p:sp>
          <p:nvSpPr>
            <p:cNvPr id="8" name="空心弧 28"/>
            <p:cNvSpPr>
              <a:spLocks noChangeArrowheads="1"/>
            </p:cNvSpPr>
            <p:nvPr/>
          </p:nvSpPr>
          <p:spPr bwMode="auto">
            <a:xfrm>
              <a:off x="0" y="0"/>
              <a:ext cx="5016500" cy="50165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6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404" y="11393"/>
                  </a:moveTo>
                  <a:cubicBezTo>
                    <a:pt x="19092" y="15915"/>
                    <a:pt x="15333" y="19424"/>
                    <a:pt x="10800" y="19425"/>
                  </a:cubicBezTo>
                  <a:cubicBezTo>
                    <a:pt x="6266" y="19425"/>
                    <a:pt x="2507" y="15915"/>
                    <a:pt x="2195" y="11393"/>
                  </a:cubicBezTo>
                  <a:lnTo>
                    <a:pt x="25" y="11542"/>
                  </a:lnTo>
                  <a:cubicBezTo>
                    <a:pt x="416" y="17205"/>
                    <a:pt x="5123" y="21600"/>
                    <a:pt x="10800" y="21600"/>
                  </a:cubicBezTo>
                  <a:cubicBezTo>
                    <a:pt x="16476" y="21599"/>
                    <a:pt x="21183" y="17205"/>
                    <a:pt x="21574" y="11542"/>
                  </a:cubicBezTo>
                  <a:lnTo>
                    <a:pt x="19404" y="1139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空心弧 29"/>
            <p:cNvSpPr>
              <a:spLocks noChangeArrowheads="1"/>
            </p:cNvSpPr>
            <p:nvPr/>
          </p:nvSpPr>
          <p:spPr bwMode="auto">
            <a:xfrm>
              <a:off x="574676" y="574676"/>
              <a:ext cx="3886200" cy="3886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182" y="13855"/>
                  </a:moveTo>
                  <a:cubicBezTo>
                    <a:pt x="16946" y="16842"/>
                    <a:pt x="14032" y="18789"/>
                    <a:pt x="10800" y="18790"/>
                  </a:cubicBezTo>
                  <a:cubicBezTo>
                    <a:pt x="7567" y="18790"/>
                    <a:pt x="4653" y="16842"/>
                    <a:pt x="3417" y="13855"/>
                  </a:cubicBezTo>
                  <a:lnTo>
                    <a:pt x="821" y="14930"/>
                  </a:lnTo>
                  <a:cubicBezTo>
                    <a:pt x="2492" y="18967"/>
                    <a:pt x="6430" y="21600"/>
                    <a:pt x="10800" y="21600"/>
                  </a:cubicBezTo>
                  <a:cubicBezTo>
                    <a:pt x="15169" y="21599"/>
                    <a:pt x="19107" y="18967"/>
                    <a:pt x="20778" y="14930"/>
                  </a:cubicBezTo>
                  <a:lnTo>
                    <a:pt x="18182" y="13855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空心弧 30"/>
            <p:cNvSpPr>
              <a:spLocks noChangeArrowheads="1"/>
            </p:cNvSpPr>
            <p:nvPr/>
          </p:nvSpPr>
          <p:spPr bwMode="auto">
            <a:xfrm>
              <a:off x="1155701" y="1152527"/>
              <a:ext cx="2718464" cy="271846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714" y="17812"/>
                  </a:moveTo>
                  <a:cubicBezTo>
                    <a:pt x="12090" y="17982"/>
                    <a:pt x="11446" y="18068"/>
                    <a:pt x="10800" y="18069"/>
                  </a:cubicBezTo>
                  <a:cubicBezTo>
                    <a:pt x="10153" y="18069"/>
                    <a:pt x="9509" y="17982"/>
                    <a:pt x="8885" y="17812"/>
                  </a:cubicBezTo>
                  <a:lnTo>
                    <a:pt x="7954" y="21218"/>
                  </a:lnTo>
                  <a:cubicBezTo>
                    <a:pt x="8882" y="21471"/>
                    <a:pt x="9838" y="21600"/>
                    <a:pt x="10800" y="21600"/>
                  </a:cubicBezTo>
                  <a:cubicBezTo>
                    <a:pt x="11761" y="21599"/>
                    <a:pt x="12717" y="21471"/>
                    <a:pt x="13645" y="21218"/>
                  </a:cubicBezTo>
                  <a:lnTo>
                    <a:pt x="12714" y="1781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空心弧 31"/>
            <p:cNvSpPr>
              <a:spLocks noChangeArrowheads="1"/>
            </p:cNvSpPr>
            <p:nvPr/>
          </p:nvSpPr>
          <p:spPr bwMode="auto">
            <a:xfrm>
              <a:off x="1675766" y="1678709"/>
              <a:ext cx="1678396" cy="167839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237" y="16142"/>
                  </a:moveTo>
                  <a:cubicBezTo>
                    <a:pt x="6864" y="15448"/>
                    <a:pt x="5234" y="13272"/>
                    <a:pt x="5234" y="10800"/>
                  </a:cubicBezTo>
                  <a:cubicBezTo>
                    <a:pt x="5234" y="7725"/>
                    <a:pt x="7725" y="5234"/>
                    <a:pt x="10800" y="5234"/>
                  </a:cubicBezTo>
                  <a:cubicBezTo>
                    <a:pt x="13874" y="5234"/>
                    <a:pt x="16366" y="7725"/>
                    <a:pt x="16366" y="10800"/>
                  </a:cubicBezTo>
                  <a:cubicBezTo>
                    <a:pt x="16366" y="13272"/>
                    <a:pt x="14735" y="15448"/>
                    <a:pt x="12362" y="16142"/>
                  </a:cubicBezTo>
                  <a:lnTo>
                    <a:pt x="13831" y="21165"/>
                  </a:lnTo>
                  <a:cubicBezTo>
                    <a:pt x="18435" y="19819"/>
                    <a:pt x="21600" y="1559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597"/>
                    <a:pt x="3164" y="19819"/>
                    <a:pt x="7768" y="21165"/>
                  </a:cubicBezTo>
                  <a:lnTo>
                    <a:pt x="9237" y="16142"/>
                  </a:ln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87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8739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18" y="717589"/>
            <a:ext cx="7830643" cy="5258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4" name="组合 23"/>
          <p:cNvGrpSpPr>
            <a:grpSpLocks/>
          </p:cNvGrpSpPr>
          <p:nvPr/>
        </p:nvGrpSpPr>
        <p:grpSpPr bwMode="auto">
          <a:xfrm>
            <a:off x="313152" y="3453568"/>
            <a:ext cx="2793303" cy="2545413"/>
            <a:chOff x="0" y="0"/>
            <a:chExt cx="5016500" cy="5016500"/>
          </a:xfrm>
        </p:grpSpPr>
        <p:sp>
          <p:nvSpPr>
            <p:cNvPr id="15" name="空心弧 28"/>
            <p:cNvSpPr>
              <a:spLocks noChangeArrowheads="1"/>
            </p:cNvSpPr>
            <p:nvPr/>
          </p:nvSpPr>
          <p:spPr bwMode="auto">
            <a:xfrm>
              <a:off x="0" y="0"/>
              <a:ext cx="5016500" cy="50165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6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404" y="11393"/>
                  </a:moveTo>
                  <a:cubicBezTo>
                    <a:pt x="19092" y="15915"/>
                    <a:pt x="15333" y="19424"/>
                    <a:pt x="10800" y="19425"/>
                  </a:cubicBezTo>
                  <a:cubicBezTo>
                    <a:pt x="6266" y="19425"/>
                    <a:pt x="2507" y="15915"/>
                    <a:pt x="2195" y="11393"/>
                  </a:cubicBezTo>
                  <a:lnTo>
                    <a:pt x="25" y="11542"/>
                  </a:lnTo>
                  <a:cubicBezTo>
                    <a:pt x="416" y="17205"/>
                    <a:pt x="5123" y="21600"/>
                    <a:pt x="10800" y="21600"/>
                  </a:cubicBezTo>
                  <a:cubicBezTo>
                    <a:pt x="16476" y="21599"/>
                    <a:pt x="21183" y="17205"/>
                    <a:pt x="21574" y="11542"/>
                  </a:cubicBezTo>
                  <a:lnTo>
                    <a:pt x="19404" y="1139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空心弧 29"/>
            <p:cNvSpPr>
              <a:spLocks noChangeArrowheads="1"/>
            </p:cNvSpPr>
            <p:nvPr/>
          </p:nvSpPr>
          <p:spPr bwMode="auto">
            <a:xfrm>
              <a:off x="574676" y="574676"/>
              <a:ext cx="3886200" cy="3886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182" y="13855"/>
                  </a:moveTo>
                  <a:cubicBezTo>
                    <a:pt x="16946" y="16842"/>
                    <a:pt x="14032" y="18789"/>
                    <a:pt x="10800" y="18790"/>
                  </a:cubicBezTo>
                  <a:cubicBezTo>
                    <a:pt x="7567" y="18790"/>
                    <a:pt x="4653" y="16842"/>
                    <a:pt x="3417" y="13855"/>
                  </a:cubicBezTo>
                  <a:lnTo>
                    <a:pt x="821" y="14930"/>
                  </a:lnTo>
                  <a:cubicBezTo>
                    <a:pt x="2492" y="18967"/>
                    <a:pt x="6430" y="21600"/>
                    <a:pt x="10800" y="21600"/>
                  </a:cubicBezTo>
                  <a:cubicBezTo>
                    <a:pt x="15169" y="21599"/>
                    <a:pt x="19107" y="18967"/>
                    <a:pt x="20778" y="14930"/>
                  </a:cubicBezTo>
                  <a:lnTo>
                    <a:pt x="18182" y="13855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空心弧 30"/>
            <p:cNvSpPr>
              <a:spLocks noChangeArrowheads="1"/>
            </p:cNvSpPr>
            <p:nvPr/>
          </p:nvSpPr>
          <p:spPr bwMode="auto">
            <a:xfrm>
              <a:off x="1155701" y="1152527"/>
              <a:ext cx="2718464" cy="271846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714" y="17812"/>
                  </a:moveTo>
                  <a:cubicBezTo>
                    <a:pt x="12090" y="17982"/>
                    <a:pt x="11446" y="18068"/>
                    <a:pt x="10800" y="18069"/>
                  </a:cubicBezTo>
                  <a:cubicBezTo>
                    <a:pt x="10153" y="18069"/>
                    <a:pt x="9509" y="17982"/>
                    <a:pt x="8885" y="17812"/>
                  </a:cubicBezTo>
                  <a:lnTo>
                    <a:pt x="7954" y="21218"/>
                  </a:lnTo>
                  <a:cubicBezTo>
                    <a:pt x="8882" y="21471"/>
                    <a:pt x="9838" y="21600"/>
                    <a:pt x="10800" y="21600"/>
                  </a:cubicBezTo>
                  <a:cubicBezTo>
                    <a:pt x="11761" y="21599"/>
                    <a:pt x="12717" y="21471"/>
                    <a:pt x="13645" y="21218"/>
                  </a:cubicBezTo>
                  <a:lnTo>
                    <a:pt x="12714" y="1781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空心弧 31"/>
            <p:cNvSpPr>
              <a:spLocks noChangeArrowheads="1"/>
            </p:cNvSpPr>
            <p:nvPr/>
          </p:nvSpPr>
          <p:spPr bwMode="auto">
            <a:xfrm>
              <a:off x="1675766" y="1678709"/>
              <a:ext cx="1678396" cy="167839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237" y="16142"/>
                  </a:moveTo>
                  <a:cubicBezTo>
                    <a:pt x="6864" y="15448"/>
                    <a:pt x="5234" y="13272"/>
                    <a:pt x="5234" y="10800"/>
                  </a:cubicBezTo>
                  <a:cubicBezTo>
                    <a:pt x="5234" y="7725"/>
                    <a:pt x="7725" y="5234"/>
                    <a:pt x="10800" y="5234"/>
                  </a:cubicBezTo>
                  <a:cubicBezTo>
                    <a:pt x="13874" y="5234"/>
                    <a:pt x="16366" y="7725"/>
                    <a:pt x="16366" y="10800"/>
                  </a:cubicBezTo>
                  <a:cubicBezTo>
                    <a:pt x="16366" y="13272"/>
                    <a:pt x="14735" y="15448"/>
                    <a:pt x="12362" y="16142"/>
                  </a:cubicBezTo>
                  <a:lnTo>
                    <a:pt x="13831" y="21165"/>
                  </a:lnTo>
                  <a:cubicBezTo>
                    <a:pt x="18435" y="19819"/>
                    <a:pt x="21600" y="1559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597"/>
                    <a:pt x="3164" y="19819"/>
                    <a:pt x="7768" y="21165"/>
                  </a:cubicBezTo>
                  <a:lnTo>
                    <a:pt x="9237" y="16142"/>
                  </a:ln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86" y="863454"/>
            <a:ext cx="7359319" cy="48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522" y="1628383"/>
            <a:ext cx="11131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prune the tree according to the rule 1-SE.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 we show the relevant result.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can see the minimum 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xerror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in the seventh line.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xerror+sd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xerror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)=0.42+0.21=0.636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0.636 is between line 3 and line 4.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Thus we choose the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 larger than line 4 but smaller than line 3.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may make the </a:t>
            </a:r>
            <a:r>
              <a:rPr lang="en-US" altLang="zh-CN" sz="2400" dirty="0" err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=0.07.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57" y="1871751"/>
            <a:ext cx="2987354" cy="9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48" y="2903940"/>
            <a:ext cx="4591330" cy="920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48" y="467292"/>
            <a:ext cx="8011643" cy="574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85" y="2450829"/>
            <a:ext cx="7524160" cy="1373865"/>
          </a:xfrm>
          <a:prstGeom prst="rect">
            <a:avLst/>
          </a:prstGeom>
        </p:spPr>
      </p:pic>
      <p:sp>
        <p:nvSpPr>
          <p:cNvPr id="11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33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2842" y="1747394"/>
            <a:ext cx="11909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Again, we check the confusion matrix of the pruned tree.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can see the structure of the tree become more simpler though the accuracy is decreasing.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15"/>
          <p:cNvGrpSpPr>
            <a:grpSpLocks/>
          </p:cNvGrpSpPr>
          <p:nvPr/>
        </p:nvGrpSpPr>
        <p:grpSpPr bwMode="auto">
          <a:xfrm>
            <a:off x="9162915" y="4092859"/>
            <a:ext cx="1987550" cy="1987550"/>
            <a:chOff x="0" y="0"/>
            <a:chExt cx="1987614" cy="1987614"/>
          </a:xfrm>
        </p:grpSpPr>
        <p:sp>
          <p:nvSpPr>
            <p:cNvPr id="10" name="椭圆 10"/>
            <p:cNvSpPr>
              <a:spLocks noChangeArrowheads="1"/>
            </p:cNvSpPr>
            <p:nvPr/>
          </p:nvSpPr>
          <p:spPr bwMode="auto">
            <a:xfrm>
              <a:off x="0" y="0"/>
              <a:ext cx="1987614" cy="1987614"/>
            </a:xfrm>
            <a:prstGeom prst="ellipse">
              <a:avLst/>
            </a:prstGeom>
            <a:solidFill>
              <a:srgbClr val="7F6E96"/>
            </a:solidFill>
            <a:ln w="381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1" name="图片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40" y="440858"/>
              <a:ext cx="1170407" cy="100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245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3" y="250056"/>
            <a:ext cx="7921729" cy="5820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46" y="37472"/>
            <a:ext cx="7806308" cy="6032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954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76"/>
          <p:cNvSpPr>
            <a:spLocks noChangeArrowheads="1"/>
          </p:cNvSpPr>
          <p:nvPr/>
        </p:nvSpPr>
        <p:spPr bwMode="auto">
          <a:xfrm>
            <a:off x="10428798" y="2744015"/>
            <a:ext cx="1595438" cy="1595438"/>
          </a:xfrm>
          <a:prstGeom prst="ellipse">
            <a:avLst/>
          </a:prstGeom>
          <a:solidFill>
            <a:srgbClr val="FFFFFF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998" y="3088581"/>
            <a:ext cx="11890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对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841" y="3334240"/>
            <a:ext cx="387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6271" y="1394697"/>
            <a:ext cx="1190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At the last we do the cross validation of 10 fold.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2" y="2318860"/>
            <a:ext cx="8310263" cy="3599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2741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5258" y="1747785"/>
            <a:ext cx="1111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 plot the 10-fold validation error of different max depths.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8" y="2701892"/>
            <a:ext cx="10983885" cy="1216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组合 13"/>
          <p:cNvGrpSpPr>
            <a:grpSpLocks/>
          </p:cNvGrpSpPr>
          <p:nvPr/>
        </p:nvGrpSpPr>
        <p:grpSpPr bwMode="auto">
          <a:xfrm>
            <a:off x="9970644" y="4415246"/>
            <a:ext cx="1703614" cy="1562916"/>
            <a:chOff x="0" y="0"/>
            <a:chExt cx="1987614" cy="1987614"/>
          </a:xfrm>
        </p:grpSpPr>
        <p:sp>
          <p:nvSpPr>
            <p:cNvPr id="12" name="椭圆 8"/>
            <p:cNvSpPr>
              <a:spLocks noChangeArrowheads="1"/>
            </p:cNvSpPr>
            <p:nvPr/>
          </p:nvSpPr>
          <p:spPr bwMode="auto">
            <a:xfrm>
              <a:off x="0" y="0"/>
              <a:ext cx="1987614" cy="1987614"/>
            </a:xfrm>
            <a:prstGeom prst="ellipse">
              <a:avLst/>
            </a:prstGeom>
            <a:solidFill>
              <a:srgbClr val="7F6E96"/>
            </a:solidFill>
            <a:ln w="38100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3" name="图片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775" y="427688"/>
              <a:ext cx="1116064" cy="113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278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107181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22896" y="2946480"/>
            <a:ext cx="1291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endParaRPr lang="zh-CN" altLang="en-US" sz="6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空心弧 12"/>
          <p:cNvSpPr>
            <a:spLocks noChangeArrowheads="1"/>
          </p:cNvSpPr>
          <p:nvPr/>
        </p:nvSpPr>
        <p:spPr bwMode="auto">
          <a:xfrm rot="16200000">
            <a:off x="113356" y="1641670"/>
            <a:ext cx="3619479" cy="357359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87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106" y="18536"/>
                </a:moveTo>
                <a:cubicBezTo>
                  <a:pt x="3402" y="16896"/>
                  <a:pt x="1751" y="13962"/>
                  <a:pt x="1751" y="10800"/>
                </a:cubicBezTo>
                <a:cubicBezTo>
                  <a:pt x="1751" y="5802"/>
                  <a:pt x="5802" y="1751"/>
                  <a:pt x="10800" y="1751"/>
                </a:cubicBezTo>
                <a:cubicBezTo>
                  <a:pt x="15797" y="1751"/>
                  <a:pt x="19849" y="5802"/>
                  <a:pt x="19849" y="10800"/>
                </a:cubicBezTo>
                <a:cubicBezTo>
                  <a:pt x="19849" y="13962"/>
                  <a:pt x="18197" y="16896"/>
                  <a:pt x="15493" y="18536"/>
                </a:cubicBezTo>
                <a:lnTo>
                  <a:pt x="16401" y="20033"/>
                </a:lnTo>
                <a:cubicBezTo>
                  <a:pt x="19628" y="18075"/>
                  <a:pt x="21600" y="1457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4574"/>
                  <a:pt x="1971" y="18075"/>
                  <a:pt x="5198" y="20033"/>
                </a:cubicBezTo>
                <a:lnTo>
                  <a:pt x="6106" y="18536"/>
                </a:lnTo>
                <a:close/>
              </a:path>
            </a:pathLst>
          </a:cu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空心弧 10"/>
          <p:cNvSpPr>
            <a:spLocks noChangeArrowheads="1"/>
          </p:cNvSpPr>
          <p:nvPr/>
        </p:nvSpPr>
        <p:spPr bwMode="auto">
          <a:xfrm rot="16200000">
            <a:off x="365624" y="1974902"/>
            <a:ext cx="3006246" cy="293950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36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948" y="15227"/>
                </a:moveTo>
                <a:cubicBezTo>
                  <a:pt x="2186" y="13876"/>
                  <a:pt x="1786" y="12351"/>
                  <a:pt x="1786" y="10800"/>
                </a:cubicBezTo>
                <a:cubicBezTo>
                  <a:pt x="1786" y="5821"/>
                  <a:pt x="5821" y="1786"/>
                  <a:pt x="10800" y="1786"/>
                </a:cubicBezTo>
                <a:cubicBezTo>
                  <a:pt x="15778" y="1786"/>
                  <a:pt x="19814" y="5821"/>
                  <a:pt x="19814" y="10800"/>
                </a:cubicBezTo>
                <a:cubicBezTo>
                  <a:pt x="19814" y="12351"/>
                  <a:pt x="19413" y="13876"/>
                  <a:pt x="18651" y="15227"/>
                </a:cubicBezTo>
                <a:lnTo>
                  <a:pt x="20207" y="16105"/>
                </a:lnTo>
                <a:cubicBezTo>
                  <a:pt x="21120" y="14486"/>
                  <a:pt x="21600" y="1265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58"/>
                  <a:pt x="479" y="14486"/>
                  <a:pt x="1392" y="16105"/>
                </a:cubicBezTo>
                <a:lnTo>
                  <a:pt x="2948" y="15227"/>
                </a:lnTo>
                <a:close/>
              </a:path>
            </a:pathLst>
          </a:custGeom>
          <a:solidFill>
            <a:srgbClr val="EE363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空心弧 11"/>
          <p:cNvSpPr>
            <a:spLocks noChangeArrowheads="1"/>
          </p:cNvSpPr>
          <p:nvPr/>
        </p:nvSpPr>
        <p:spPr bwMode="auto">
          <a:xfrm rot="16426183">
            <a:off x="707441" y="2121466"/>
            <a:ext cx="2555544" cy="266569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39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41" y="7714"/>
                </a:moveTo>
                <a:cubicBezTo>
                  <a:pt x="3924" y="4322"/>
                  <a:pt x="7173" y="2078"/>
                  <a:pt x="10799" y="2078"/>
                </a:cubicBezTo>
                <a:cubicBezTo>
                  <a:pt x="14426" y="2077"/>
                  <a:pt x="17675" y="4322"/>
                  <a:pt x="18958" y="7714"/>
                </a:cubicBezTo>
                <a:lnTo>
                  <a:pt x="20901" y="6979"/>
                </a:lnTo>
                <a:cubicBezTo>
                  <a:pt x="19313" y="2779"/>
                  <a:pt x="15290" y="0"/>
                  <a:pt x="10800" y="0"/>
                </a:cubicBezTo>
                <a:cubicBezTo>
                  <a:pt x="6309" y="-1"/>
                  <a:pt x="2286" y="2779"/>
                  <a:pt x="698" y="6979"/>
                </a:cubicBezTo>
                <a:lnTo>
                  <a:pt x="2641" y="7714"/>
                </a:lnTo>
                <a:close/>
              </a:path>
            </a:pathLst>
          </a:cu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91" y="515310"/>
            <a:ext cx="8411749" cy="5858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101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224802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8800" b="1" dirty="0">
                <a:solidFill>
                  <a:srgbClr val="22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2276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黑_GBK" charset="-122"/>
              <a:ea typeface="方正兰亭黑_GBK" charset="-122"/>
              <a:cs typeface="+mn-cs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LDA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Berlin Sans FB Demi" panose="020E0802020502020306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0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1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Background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矩形 18"/>
          <p:cNvSpPr>
            <a:spLocks noChangeArrowheads="1"/>
          </p:cNvSpPr>
          <p:nvPr/>
        </p:nvSpPr>
        <p:spPr bwMode="auto">
          <a:xfrm>
            <a:off x="491754" y="2866391"/>
            <a:ext cx="10780712" cy="207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0" indent="-45720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Each object was viewed by a camera from many different angles and elevations.</a:t>
            </a:r>
          </a:p>
          <a:p>
            <a:pPr marL="457200" indent="-45720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Total of 846 images.</a:t>
            </a:r>
          </a:p>
        </p:txBody>
      </p:sp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41" y="5157756"/>
            <a:ext cx="9334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1758056" y="1633974"/>
            <a:ext cx="110442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Vehicle Data</a:t>
            </a:r>
            <a:endParaRPr lang="zh-CN" altLang="en-US" sz="4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686061" y="2489495"/>
            <a:ext cx="3627437" cy="71438"/>
            <a:chOff x="0" y="0"/>
            <a:chExt cx="3627679" cy="72000"/>
          </a:xfrm>
        </p:grpSpPr>
        <p:sp>
          <p:nvSpPr>
            <p:cNvPr id="1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6" y="1544533"/>
            <a:ext cx="938865" cy="94496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764008" y="788103"/>
            <a:ext cx="3946651" cy="1947863"/>
            <a:chOff x="8062913" y="1557338"/>
            <a:chExt cx="2952750" cy="1457325"/>
          </a:xfrm>
        </p:grpSpPr>
        <p:sp>
          <p:nvSpPr>
            <p:cNvPr id="17" name="Freeform 136"/>
            <p:cNvSpPr>
              <a:spLocks noEditPoints="1"/>
            </p:cNvSpPr>
            <p:nvPr/>
          </p:nvSpPr>
          <p:spPr bwMode="auto">
            <a:xfrm>
              <a:off x="8062913" y="1557338"/>
              <a:ext cx="2144713" cy="1457325"/>
            </a:xfrm>
            <a:custGeom>
              <a:avLst/>
              <a:gdLst>
                <a:gd name="T0" fmla="*/ 445 w 570"/>
                <a:gd name="T1" fmla="*/ 101 h 385"/>
                <a:gd name="T2" fmla="*/ 276 w 570"/>
                <a:gd name="T3" fmla="*/ 0 h 385"/>
                <a:gd name="T4" fmla="*/ 86 w 570"/>
                <a:gd name="T5" fmla="*/ 161 h 385"/>
                <a:gd name="T6" fmla="*/ 0 w 570"/>
                <a:gd name="T7" fmla="*/ 269 h 385"/>
                <a:gd name="T8" fmla="*/ 110 w 570"/>
                <a:gd name="T9" fmla="*/ 379 h 385"/>
                <a:gd name="T10" fmla="*/ 179 w 570"/>
                <a:gd name="T11" fmla="*/ 356 h 385"/>
                <a:gd name="T12" fmla="*/ 276 w 570"/>
                <a:gd name="T13" fmla="*/ 385 h 385"/>
                <a:gd name="T14" fmla="*/ 356 w 570"/>
                <a:gd name="T15" fmla="*/ 366 h 385"/>
                <a:gd name="T16" fmla="*/ 428 w 570"/>
                <a:gd name="T17" fmla="*/ 385 h 385"/>
                <a:gd name="T18" fmla="*/ 570 w 570"/>
                <a:gd name="T19" fmla="*/ 242 h 385"/>
                <a:gd name="T20" fmla="*/ 445 w 570"/>
                <a:gd name="T21" fmla="*/ 101 h 385"/>
                <a:gd name="T22" fmla="*/ 428 w 570"/>
                <a:gd name="T23" fmla="*/ 347 h 385"/>
                <a:gd name="T24" fmla="*/ 368 w 570"/>
                <a:gd name="T25" fmla="*/ 328 h 385"/>
                <a:gd name="T26" fmla="*/ 349 w 570"/>
                <a:gd name="T27" fmla="*/ 326 h 385"/>
                <a:gd name="T28" fmla="*/ 345 w 570"/>
                <a:gd name="T29" fmla="*/ 328 h 385"/>
                <a:gd name="T30" fmla="*/ 276 w 570"/>
                <a:gd name="T31" fmla="*/ 347 h 385"/>
                <a:gd name="T32" fmla="*/ 189 w 570"/>
                <a:gd name="T33" fmla="*/ 316 h 385"/>
                <a:gd name="T34" fmla="*/ 177 w 570"/>
                <a:gd name="T35" fmla="*/ 312 h 385"/>
                <a:gd name="T36" fmla="*/ 162 w 570"/>
                <a:gd name="T37" fmla="*/ 318 h 385"/>
                <a:gd name="T38" fmla="*/ 110 w 570"/>
                <a:gd name="T39" fmla="*/ 341 h 385"/>
                <a:gd name="T40" fmla="*/ 38 w 570"/>
                <a:gd name="T41" fmla="*/ 269 h 385"/>
                <a:gd name="T42" fmla="*/ 110 w 570"/>
                <a:gd name="T43" fmla="*/ 197 h 385"/>
                <a:gd name="T44" fmla="*/ 149 w 570"/>
                <a:gd name="T45" fmla="*/ 209 h 385"/>
                <a:gd name="T46" fmla="*/ 175 w 570"/>
                <a:gd name="T47" fmla="*/ 203 h 385"/>
                <a:gd name="T48" fmla="*/ 170 w 570"/>
                <a:gd name="T49" fmla="*/ 176 h 385"/>
                <a:gd name="T50" fmla="*/ 125 w 570"/>
                <a:gd name="T51" fmla="*/ 160 h 385"/>
                <a:gd name="T52" fmla="*/ 276 w 570"/>
                <a:gd name="T53" fmla="*/ 38 h 385"/>
                <a:gd name="T54" fmla="*/ 401 w 570"/>
                <a:gd name="T55" fmla="*/ 102 h 385"/>
                <a:gd name="T56" fmla="*/ 313 w 570"/>
                <a:gd name="T57" fmla="*/ 158 h 385"/>
                <a:gd name="T58" fmla="*/ 317 w 570"/>
                <a:gd name="T59" fmla="*/ 185 h 385"/>
                <a:gd name="T60" fmla="*/ 343 w 570"/>
                <a:gd name="T61" fmla="*/ 181 h 385"/>
                <a:gd name="T62" fmla="*/ 428 w 570"/>
                <a:gd name="T63" fmla="*/ 138 h 385"/>
                <a:gd name="T64" fmla="*/ 532 w 570"/>
                <a:gd name="T65" fmla="*/ 242 h 385"/>
                <a:gd name="T66" fmla="*/ 428 w 570"/>
                <a:gd name="T67" fmla="*/ 347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0" h="385">
                  <a:moveTo>
                    <a:pt x="445" y="101"/>
                  </a:moveTo>
                  <a:cubicBezTo>
                    <a:pt x="412" y="39"/>
                    <a:pt x="346" y="0"/>
                    <a:pt x="276" y="0"/>
                  </a:cubicBezTo>
                  <a:cubicBezTo>
                    <a:pt x="178" y="0"/>
                    <a:pt x="99" y="69"/>
                    <a:pt x="86" y="161"/>
                  </a:cubicBezTo>
                  <a:cubicBezTo>
                    <a:pt x="37" y="172"/>
                    <a:pt x="0" y="217"/>
                    <a:pt x="0" y="269"/>
                  </a:cubicBezTo>
                  <a:cubicBezTo>
                    <a:pt x="0" y="330"/>
                    <a:pt x="49" y="379"/>
                    <a:pt x="110" y="379"/>
                  </a:cubicBezTo>
                  <a:cubicBezTo>
                    <a:pt x="136" y="379"/>
                    <a:pt x="159" y="371"/>
                    <a:pt x="179" y="356"/>
                  </a:cubicBezTo>
                  <a:cubicBezTo>
                    <a:pt x="209" y="375"/>
                    <a:pt x="241" y="385"/>
                    <a:pt x="276" y="385"/>
                  </a:cubicBezTo>
                  <a:cubicBezTo>
                    <a:pt x="308" y="385"/>
                    <a:pt x="331" y="380"/>
                    <a:pt x="356" y="366"/>
                  </a:cubicBezTo>
                  <a:cubicBezTo>
                    <a:pt x="378" y="378"/>
                    <a:pt x="402" y="385"/>
                    <a:pt x="428" y="385"/>
                  </a:cubicBezTo>
                  <a:cubicBezTo>
                    <a:pt x="506" y="385"/>
                    <a:pt x="570" y="321"/>
                    <a:pt x="570" y="242"/>
                  </a:cubicBezTo>
                  <a:cubicBezTo>
                    <a:pt x="570" y="170"/>
                    <a:pt x="515" y="110"/>
                    <a:pt x="445" y="101"/>
                  </a:cubicBezTo>
                  <a:close/>
                  <a:moveTo>
                    <a:pt x="428" y="347"/>
                  </a:moveTo>
                  <a:cubicBezTo>
                    <a:pt x="406" y="347"/>
                    <a:pt x="385" y="340"/>
                    <a:pt x="368" y="328"/>
                  </a:cubicBezTo>
                  <a:cubicBezTo>
                    <a:pt x="362" y="324"/>
                    <a:pt x="355" y="323"/>
                    <a:pt x="349" y="326"/>
                  </a:cubicBezTo>
                  <a:cubicBezTo>
                    <a:pt x="348" y="326"/>
                    <a:pt x="346" y="327"/>
                    <a:pt x="345" y="328"/>
                  </a:cubicBezTo>
                  <a:cubicBezTo>
                    <a:pt x="321" y="342"/>
                    <a:pt x="305" y="347"/>
                    <a:pt x="276" y="347"/>
                  </a:cubicBezTo>
                  <a:cubicBezTo>
                    <a:pt x="245" y="347"/>
                    <a:pt x="217" y="337"/>
                    <a:pt x="189" y="316"/>
                  </a:cubicBezTo>
                  <a:cubicBezTo>
                    <a:pt x="185" y="313"/>
                    <a:pt x="181" y="312"/>
                    <a:pt x="177" y="312"/>
                  </a:cubicBezTo>
                  <a:cubicBezTo>
                    <a:pt x="172" y="312"/>
                    <a:pt x="166" y="314"/>
                    <a:pt x="162" y="318"/>
                  </a:cubicBezTo>
                  <a:cubicBezTo>
                    <a:pt x="149" y="333"/>
                    <a:pt x="131" y="341"/>
                    <a:pt x="110" y="341"/>
                  </a:cubicBezTo>
                  <a:cubicBezTo>
                    <a:pt x="70" y="341"/>
                    <a:pt x="38" y="309"/>
                    <a:pt x="38" y="269"/>
                  </a:cubicBezTo>
                  <a:cubicBezTo>
                    <a:pt x="38" y="229"/>
                    <a:pt x="70" y="197"/>
                    <a:pt x="110" y="197"/>
                  </a:cubicBezTo>
                  <a:cubicBezTo>
                    <a:pt x="124" y="197"/>
                    <a:pt x="137" y="201"/>
                    <a:pt x="149" y="209"/>
                  </a:cubicBezTo>
                  <a:cubicBezTo>
                    <a:pt x="158" y="214"/>
                    <a:pt x="170" y="212"/>
                    <a:pt x="175" y="203"/>
                  </a:cubicBezTo>
                  <a:cubicBezTo>
                    <a:pt x="181" y="194"/>
                    <a:pt x="179" y="182"/>
                    <a:pt x="170" y="176"/>
                  </a:cubicBezTo>
                  <a:cubicBezTo>
                    <a:pt x="156" y="167"/>
                    <a:pt x="141" y="162"/>
                    <a:pt x="125" y="160"/>
                  </a:cubicBezTo>
                  <a:cubicBezTo>
                    <a:pt x="138" y="89"/>
                    <a:pt x="200" y="38"/>
                    <a:pt x="276" y="38"/>
                  </a:cubicBezTo>
                  <a:cubicBezTo>
                    <a:pt x="325" y="38"/>
                    <a:pt x="372" y="63"/>
                    <a:pt x="401" y="102"/>
                  </a:cubicBezTo>
                  <a:cubicBezTo>
                    <a:pt x="366" y="109"/>
                    <a:pt x="334" y="129"/>
                    <a:pt x="313" y="158"/>
                  </a:cubicBezTo>
                  <a:cubicBezTo>
                    <a:pt x="306" y="167"/>
                    <a:pt x="308" y="179"/>
                    <a:pt x="317" y="185"/>
                  </a:cubicBezTo>
                  <a:cubicBezTo>
                    <a:pt x="325" y="191"/>
                    <a:pt x="337" y="189"/>
                    <a:pt x="343" y="181"/>
                  </a:cubicBezTo>
                  <a:cubicBezTo>
                    <a:pt x="363" y="154"/>
                    <a:pt x="395" y="138"/>
                    <a:pt x="428" y="138"/>
                  </a:cubicBezTo>
                  <a:cubicBezTo>
                    <a:pt x="485" y="138"/>
                    <a:pt x="532" y="185"/>
                    <a:pt x="532" y="242"/>
                  </a:cubicBezTo>
                  <a:cubicBezTo>
                    <a:pt x="532" y="300"/>
                    <a:pt x="485" y="347"/>
                    <a:pt x="428" y="347"/>
                  </a:cubicBezTo>
                  <a:close/>
                </a:path>
              </a:pathLst>
            </a:custGeom>
            <a:solidFill>
              <a:srgbClr val="78BE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CD39E"/>
                </a:solidFill>
              </a:endParaRPr>
            </a:p>
          </p:txBody>
        </p:sp>
        <p:sp>
          <p:nvSpPr>
            <p:cNvPr id="18" name="Freeform 137"/>
            <p:cNvSpPr>
              <a:spLocks/>
            </p:cNvSpPr>
            <p:nvPr/>
          </p:nvSpPr>
          <p:spPr bwMode="auto">
            <a:xfrm>
              <a:off x="9675813" y="1557338"/>
              <a:ext cx="1339850" cy="1457325"/>
            </a:xfrm>
            <a:custGeom>
              <a:avLst/>
              <a:gdLst>
                <a:gd name="T0" fmla="*/ 231 w 356"/>
                <a:gd name="T1" fmla="*/ 101 h 385"/>
                <a:gd name="T2" fmla="*/ 62 w 356"/>
                <a:gd name="T3" fmla="*/ 0 h 385"/>
                <a:gd name="T4" fmla="*/ 0 w 356"/>
                <a:gd name="T5" fmla="*/ 10 h 385"/>
                <a:gd name="T6" fmla="*/ 31 w 356"/>
                <a:gd name="T7" fmla="*/ 41 h 385"/>
                <a:gd name="T8" fmla="*/ 62 w 356"/>
                <a:gd name="T9" fmla="*/ 38 h 385"/>
                <a:gd name="T10" fmla="*/ 187 w 356"/>
                <a:gd name="T11" fmla="*/ 102 h 385"/>
                <a:gd name="T12" fmla="*/ 142 w 356"/>
                <a:gd name="T13" fmla="*/ 120 h 385"/>
                <a:gd name="T14" fmla="*/ 164 w 356"/>
                <a:gd name="T15" fmla="*/ 151 h 385"/>
                <a:gd name="T16" fmla="*/ 214 w 356"/>
                <a:gd name="T17" fmla="*/ 138 h 385"/>
                <a:gd name="T18" fmla="*/ 318 w 356"/>
                <a:gd name="T19" fmla="*/ 242 h 385"/>
                <a:gd name="T20" fmla="*/ 214 w 356"/>
                <a:gd name="T21" fmla="*/ 347 h 385"/>
                <a:gd name="T22" fmla="*/ 164 w 356"/>
                <a:gd name="T23" fmla="*/ 334 h 385"/>
                <a:gd name="T24" fmla="*/ 140 w 356"/>
                <a:gd name="T25" fmla="*/ 367 h 385"/>
                <a:gd name="T26" fmla="*/ 142 w 356"/>
                <a:gd name="T27" fmla="*/ 366 h 385"/>
                <a:gd name="T28" fmla="*/ 214 w 356"/>
                <a:gd name="T29" fmla="*/ 385 h 385"/>
                <a:gd name="T30" fmla="*/ 356 w 356"/>
                <a:gd name="T31" fmla="*/ 242 h 385"/>
                <a:gd name="T32" fmla="*/ 231 w 356"/>
                <a:gd name="T33" fmla="*/ 10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6" h="385">
                  <a:moveTo>
                    <a:pt x="231" y="101"/>
                  </a:moveTo>
                  <a:cubicBezTo>
                    <a:pt x="198" y="39"/>
                    <a:pt x="132" y="0"/>
                    <a:pt x="62" y="0"/>
                  </a:cubicBezTo>
                  <a:cubicBezTo>
                    <a:pt x="40" y="0"/>
                    <a:pt x="19" y="4"/>
                    <a:pt x="0" y="10"/>
                  </a:cubicBezTo>
                  <a:cubicBezTo>
                    <a:pt x="11" y="19"/>
                    <a:pt x="22" y="30"/>
                    <a:pt x="31" y="41"/>
                  </a:cubicBezTo>
                  <a:cubicBezTo>
                    <a:pt x="41" y="40"/>
                    <a:pt x="51" y="38"/>
                    <a:pt x="62" y="38"/>
                  </a:cubicBezTo>
                  <a:cubicBezTo>
                    <a:pt x="112" y="38"/>
                    <a:pt x="158" y="63"/>
                    <a:pt x="187" y="102"/>
                  </a:cubicBezTo>
                  <a:cubicBezTo>
                    <a:pt x="171" y="106"/>
                    <a:pt x="156" y="111"/>
                    <a:pt x="142" y="120"/>
                  </a:cubicBezTo>
                  <a:cubicBezTo>
                    <a:pt x="150" y="129"/>
                    <a:pt x="157" y="140"/>
                    <a:pt x="164" y="151"/>
                  </a:cubicBezTo>
                  <a:cubicBezTo>
                    <a:pt x="179" y="143"/>
                    <a:pt x="196" y="138"/>
                    <a:pt x="214" y="138"/>
                  </a:cubicBezTo>
                  <a:cubicBezTo>
                    <a:pt x="271" y="138"/>
                    <a:pt x="318" y="185"/>
                    <a:pt x="318" y="242"/>
                  </a:cubicBezTo>
                  <a:cubicBezTo>
                    <a:pt x="318" y="300"/>
                    <a:pt x="271" y="347"/>
                    <a:pt x="214" y="347"/>
                  </a:cubicBezTo>
                  <a:cubicBezTo>
                    <a:pt x="196" y="347"/>
                    <a:pt x="179" y="342"/>
                    <a:pt x="164" y="334"/>
                  </a:cubicBezTo>
                  <a:cubicBezTo>
                    <a:pt x="157" y="346"/>
                    <a:pt x="149" y="357"/>
                    <a:pt x="140" y="367"/>
                  </a:cubicBezTo>
                  <a:cubicBezTo>
                    <a:pt x="141" y="366"/>
                    <a:pt x="142" y="366"/>
                    <a:pt x="142" y="366"/>
                  </a:cubicBezTo>
                  <a:cubicBezTo>
                    <a:pt x="164" y="378"/>
                    <a:pt x="188" y="385"/>
                    <a:pt x="214" y="385"/>
                  </a:cubicBezTo>
                  <a:cubicBezTo>
                    <a:pt x="292" y="385"/>
                    <a:pt x="356" y="321"/>
                    <a:pt x="356" y="242"/>
                  </a:cubicBezTo>
                  <a:cubicBezTo>
                    <a:pt x="356" y="170"/>
                    <a:pt x="302" y="110"/>
                    <a:pt x="231" y="101"/>
                  </a:cubicBezTo>
                  <a:close/>
                </a:path>
              </a:pathLst>
            </a:custGeom>
            <a:solidFill>
              <a:srgbClr val="78BE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CD39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8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6515" y="1709053"/>
            <a:ext cx="10850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following code to set the path reading the data.</a:t>
            </a: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2" y="3521845"/>
            <a:ext cx="8402223" cy="160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Freeform 62"/>
          <p:cNvSpPr>
            <a:spLocks/>
          </p:cNvSpPr>
          <p:nvPr/>
        </p:nvSpPr>
        <p:spPr bwMode="auto">
          <a:xfrm>
            <a:off x="10643993" y="4941773"/>
            <a:ext cx="942975" cy="1000125"/>
          </a:xfrm>
          <a:custGeom>
            <a:avLst/>
            <a:gdLst>
              <a:gd name="T0" fmla="*/ 307 w 608"/>
              <a:gd name="T1" fmla="*/ 116 h 645"/>
              <a:gd name="T2" fmla="*/ 161 w 608"/>
              <a:gd name="T3" fmla="*/ 1 h 645"/>
              <a:gd name="T4" fmla="*/ 4 w 608"/>
              <a:gd name="T5" fmla="*/ 210 h 645"/>
              <a:gd name="T6" fmla="*/ 290 w 608"/>
              <a:gd name="T7" fmla="*/ 645 h 645"/>
              <a:gd name="T8" fmla="*/ 605 w 608"/>
              <a:gd name="T9" fmla="*/ 215 h 645"/>
              <a:gd name="T10" fmla="*/ 461 w 608"/>
              <a:gd name="T11" fmla="*/ 3 h 645"/>
              <a:gd name="T12" fmla="*/ 307 w 608"/>
              <a:gd name="T13" fmla="*/ 116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8" h="645">
                <a:moveTo>
                  <a:pt x="307" y="116"/>
                </a:moveTo>
                <a:cubicBezTo>
                  <a:pt x="273" y="1"/>
                  <a:pt x="198" y="1"/>
                  <a:pt x="161" y="1"/>
                </a:cubicBezTo>
                <a:cubicBezTo>
                  <a:pt x="86" y="0"/>
                  <a:pt x="8" y="85"/>
                  <a:pt x="4" y="210"/>
                </a:cubicBezTo>
                <a:cubicBezTo>
                  <a:pt x="0" y="327"/>
                  <a:pt x="70" y="487"/>
                  <a:pt x="290" y="645"/>
                </a:cubicBezTo>
                <a:cubicBezTo>
                  <a:pt x="520" y="491"/>
                  <a:pt x="601" y="332"/>
                  <a:pt x="605" y="215"/>
                </a:cubicBezTo>
                <a:cubicBezTo>
                  <a:pt x="608" y="89"/>
                  <a:pt x="536" y="4"/>
                  <a:pt x="461" y="3"/>
                </a:cubicBezTo>
                <a:cubicBezTo>
                  <a:pt x="423" y="3"/>
                  <a:pt x="348" y="2"/>
                  <a:pt x="307" y="116"/>
                </a:cubicBezTo>
                <a:close/>
              </a:path>
            </a:pathLst>
          </a:custGeom>
          <a:solidFill>
            <a:srgbClr val="E46D6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1009656" y="3198453"/>
            <a:ext cx="3627437" cy="71438"/>
            <a:chOff x="0" y="0"/>
            <a:chExt cx="3627679" cy="72000"/>
          </a:xfrm>
        </p:grpSpPr>
        <p:sp>
          <p:nvSpPr>
            <p:cNvPr id="12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8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378401" y="1743590"/>
            <a:ext cx="1181359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we check the structure of the whole data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Because the variables of the dataset is too long, we omit some result in the following picture.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can see more details entering the code in your R workspace.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9453323" y="554881"/>
            <a:ext cx="2371247" cy="864297"/>
          </a:xfrm>
          <a:custGeom>
            <a:avLst/>
            <a:gdLst>
              <a:gd name="T0" fmla="*/ 2147483647 w 387"/>
              <a:gd name="T1" fmla="*/ 2147483647 h 150"/>
              <a:gd name="T2" fmla="*/ 2147483647 w 387"/>
              <a:gd name="T3" fmla="*/ 2147483647 h 150"/>
              <a:gd name="T4" fmla="*/ 2147483647 w 387"/>
              <a:gd name="T5" fmla="*/ 2147483647 h 150"/>
              <a:gd name="T6" fmla="*/ 2147483647 w 387"/>
              <a:gd name="T7" fmla="*/ 2147483647 h 150"/>
              <a:gd name="T8" fmla="*/ 2147483647 w 387"/>
              <a:gd name="T9" fmla="*/ 2147483647 h 150"/>
              <a:gd name="T10" fmla="*/ 2147483647 w 387"/>
              <a:gd name="T11" fmla="*/ 2147483647 h 150"/>
              <a:gd name="T12" fmla="*/ 2147483647 w 387"/>
              <a:gd name="T13" fmla="*/ 2147483647 h 150"/>
              <a:gd name="T14" fmla="*/ 2147483647 w 387"/>
              <a:gd name="T15" fmla="*/ 2147483647 h 150"/>
              <a:gd name="T16" fmla="*/ 2147483647 w 387"/>
              <a:gd name="T17" fmla="*/ 2147483647 h 150"/>
              <a:gd name="T18" fmla="*/ 2147483647 w 387"/>
              <a:gd name="T19" fmla="*/ 2147483647 h 150"/>
              <a:gd name="T20" fmla="*/ 2147483647 w 387"/>
              <a:gd name="T21" fmla="*/ 2147483647 h 150"/>
              <a:gd name="T22" fmla="*/ 2147483647 w 387"/>
              <a:gd name="T23" fmla="*/ 2147483647 h 150"/>
              <a:gd name="T24" fmla="*/ 2147483647 w 387"/>
              <a:gd name="T25" fmla="*/ 2147483647 h 150"/>
              <a:gd name="T26" fmla="*/ 2147483647 w 387"/>
              <a:gd name="T27" fmla="*/ 2147483647 h 150"/>
              <a:gd name="T28" fmla="*/ 2147483647 w 387"/>
              <a:gd name="T29" fmla="*/ 2147483647 h 150"/>
              <a:gd name="T30" fmla="*/ 2147483647 w 387"/>
              <a:gd name="T31" fmla="*/ 2147483647 h 150"/>
              <a:gd name="T32" fmla="*/ 0 w 387"/>
              <a:gd name="T33" fmla="*/ 2147483647 h 150"/>
              <a:gd name="T34" fmla="*/ 2147483647 w 387"/>
              <a:gd name="T35" fmla="*/ 2147483647 h 150"/>
              <a:gd name="T36" fmla="*/ 2147483647 w 387"/>
              <a:gd name="T37" fmla="*/ 2147483647 h 150"/>
              <a:gd name="T38" fmla="*/ 2147483647 w 387"/>
              <a:gd name="T39" fmla="*/ 2147483647 h 150"/>
              <a:gd name="T40" fmla="*/ 2147483647 w 387"/>
              <a:gd name="T41" fmla="*/ 2147483647 h 150"/>
              <a:gd name="T42" fmla="*/ 2147483647 w 387"/>
              <a:gd name="T43" fmla="*/ 2147483647 h 150"/>
              <a:gd name="T44" fmla="*/ 2147483647 w 387"/>
              <a:gd name="T45" fmla="*/ 2147483647 h 150"/>
              <a:gd name="T46" fmla="*/ 2147483647 w 387"/>
              <a:gd name="T47" fmla="*/ 2147483647 h 150"/>
              <a:gd name="T48" fmla="*/ 2147483647 w 387"/>
              <a:gd name="T49" fmla="*/ 2147483647 h 150"/>
              <a:gd name="T50" fmla="*/ 2147483647 w 387"/>
              <a:gd name="T51" fmla="*/ 2147483647 h 150"/>
              <a:gd name="T52" fmla="*/ 2147483647 w 387"/>
              <a:gd name="T53" fmla="*/ 2147483647 h 150"/>
              <a:gd name="T54" fmla="*/ 2147483647 w 387"/>
              <a:gd name="T55" fmla="*/ 2147483647 h 150"/>
              <a:gd name="T56" fmla="*/ 2147483647 w 387"/>
              <a:gd name="T57" fmla="*/ 2147483647 h 150"/>
              <a:gd name="T58" fmla="*/ 2147483647 w 387"/>
              <a:gd name="T59" fmla="*/ 2147483647 h 150"/>
              <a:gd name="T60" fmla="*/ 2147483647 w 387"/>
              <a:gd name="T61" fmla="*/ 2147483647 h 150"/>
              <a:gd name="T62" fmla="*/ 2147483647 w 387"/>
              <a:gd name="T63" fmla="*/ 2147483647 h 150"/>
              <a:gd name="T64" fmla="*/ 2147483647 w 387"/>
              <a:gd name="T65" fmla="*/ 2147483647 h 150"/>
              <a:gd name="T66" fmla="*/ 2147483647 w 387"/>
              <a:gd name="T67" fmla="*/ 2147483647 h 150"/>
              <a:gd name="T68" fmla="*/ 2147483647 w 387"/>
              <a:gd name="T69" fmla="*/ 2147483647 h 150"/>
              <a:gd name="T70" fmla="*/ 2147483647 w 387"/>
              <a:gd name="T71" fmla="*/ 2147483647 h 150"/>
              <a:gd name="T72" fmla="*/ 2147483647 w 387"/>
              <a:gd name="T73" fmla="*/ 2147483647 h 150"/>
              <a:gd name="T74" fmla="*/ 2147483647 w 387"/>
              <a:gd name="T75" fmla="*/ 2147483647 h 150"/>
              <a:gd name="T76" fmla="*/ 2147483647 w 387"/>
              <a:gd name="T77" fmla="*/ 2147483647 h 150"/>
              <a:gd name="T78" fmla="*/ 2147483647 w 387"/>
              <a:gd name="T79" fmla="*/ 2147483647 h 150"/>
              <a:gd name="T80" fmla="*/ 2147483647 w 387"/>
              <a:gd name="T81" fmla="*/ 2147483647 h 150"/>
              <a:gd name="T82" fmla="*/ 2147483647 w 387"/>
              <a:gd name="T83" fmla="*/ 2147483647 h 150"/>
              <a:gd name="T84" fmla="*/ 2147483647 w 387"/>
              <a:gd name="T85" fmla="*/ 2147483647 h 150"/>
              <a:gd name="T86" fmla="*/ 2147483647 w 387"/>
              <a:gd name="T87" fmla="*/ 2147483647 h 1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87"/>
              <a:gd name="T133" fmla="*/ 0 h 150"/>
              <a:gd name="T134" fmla="*/ 387 w 387"/>
              <a:gd name="T135" fmla="*/ 150 h 1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87" h="150">
                <a:moveTo>
                  <a:pt x="383" y="34"/>
                </a:moveTo>
                <a:cubicBezTo>
                  <a:pt x="379" y="30"/>
                  <a:pt x="373" y="29"/>
                  <a:pt x="370" y="29"/>
                </a:cubicBezTo>
                <a:cubicBezTo>
                  <a:pt x="370" y="29"/>
                  <a:pt x="370" y="29"/>
                  <a:pt x="370" y="29"/>
                </a:cubicBezTo>
                <a:cubicBezTo>
                  <a:pt x="356" y="29"/>
                  <a:pt x="352" y="28"/>
                  <a:pt x="343" y="24"/>
                </a:cubicBezTo>
                <a:cubicBezTo>
                  <a:pt x="338" y="21"/>
                  <a:pt x="330" y="18"/>
                  <a:pt x="319" y="14"/>
                </a:cubicBezTo>
                <a:cubicBezTo>
                  <a:pt x="277" y="0"/>
                  <a:pt x="242" y="15"/>
                  <a:pt x="231" y="20"/>
                </a:cubicBezTo>
                <a:cubicBezTo>
                  <a:pt x="229" y="21"/>
                  <a:pt x="229" y="21"/>
                  <a:pt x="229" y="21"/>
                </a:cubicBezTo>
                <a:cubicBezTo>
                  <a:pt x="224" y="24"/>
                  <a:pt x="224" y="24"/>
                  <a:pt x="224" y="24"/>
                </a:cubicBezTo>
                <a:cubicBezTo>
                  <a:pt x="218" y="27"/>
                  <a:pt x="213" y="29"/>
                  <a:pt x="194" y="29"/>
                </a:cubicBezTo>
                <a:cubicBezTo>
                  <a:pt x="174" y="29"/>
                  <a:pt x="169" y="27"/>
                  <a:pt x="163" y="24"/>
                </a:cubicBezTo>
                <a:cubicBezTo>
                  <a:pt x="158" y="21"/>
                  <a:pt x="158" y="21"/>
                  <a:pt x="158" y="21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45" y="15"/>
                  <a:pt x="111" y="0"/>
                  <a:pt x="68" y="14"/>
                </a:cubicBezTo>
                <a:cubicBezTo>
                  <a:pt x="57" y="18"/>
                  <a:pt x="50" y="21"/>
                  <a:pt x="44" y="24"/>
                </a:cubicBezTo>
                <a:cubicBezTo>
                  <a:pt x="35" y="28"/>
                  <a:pt x="31" y="29"/>
                  <a:pt x="18" y="29"/>
                </a:cubicBezTo>
                <a:cubicBezTo>
                  <a:pt x="14" y="29"/>
                  <a:pt x="8" y="30"/>
                  <a:pt x="4" y="34"/>
                </a:cubicBezTo>
                <a:cubicBezTo>
                  <a:pt x="2" y="37"/>
                  <a:pt x="0" y="41"/>
                  <a:pt x="0" y="45"/>
                </a:cubicBezTo>
                <a:cubicBezTo>
                  <a:pt x="0" y="57"/>
                  <a:pt x="6" y="63"/>
                  <a:pt x="18" y="63"/>
                </a:cubicBezTo>
                <a:cubicBezTo>
                  <a:pt x="26" y="63"/>
                  <a:pt x="27" y="64"/>
                  <a:pt x="30" y="69"/>
                </a:cubicBezTo>
                <a:cubicBezTo>
                  <a:pt x="30" y="70"/>
                  <a:pt x="31" y="73"/>
                  <a:pt x="31" y="75"/>
                </a:cubicBezTo>
                <a:cubicBezTo>
                  <a:pt x="35" y="95"/>
                  <a:pt x="44" y="147"/>
                  <a:pt x="102" y="149"/>
                </a:cubicBezTo>
                <a:cubicBezTo>
                  <a:pt x="103" y="149"/>
                  <a:pt x="133" y="150"/>
                  <a:pt x="155" y="130"/>
                </a:cubicBezTo>
                <a:cubicBezTo>
                  <a:pt x="170" y="117"/>
                  <a:pt x="178" y="97"/>
                  <a:pt x="179" y="72"/>
                </a:cubicBezTo>
                <a:cubicBezTo>
                  <a:pt x="179" y="70"/>
                  <a:pt x="180" y="55"/>
                  <a:pt x="194" y="55"/>
                </a:cubicBezTo>
                <a:cubicBezTo>
                  <a:pt x="207" y="55"/>
                  <a:pt x="208" y="70"/>
                  <a:pt x="208" y="72"/>
                </a:cubicBezTo>
                <a:cubicBezTo>
                  <a:pt x="209" y="97"/>
                  <a:pt x="217" y="117"/>
                  <a:pt x="232" y="130"/>
                </a:cubicBezTo>
                <a:cubicBezTo>
                  <a:pt x="254" y="150"/>
                  <a:pt x="284" y="149"/>
                  <a:pt x="285" y="149"/>
                </a:cubicBezTo>
                <a:cubicBezTo>
                  <a:pt x="344" y="147"/>
                  <a:pt x="353" y="95"/>
                  <a:pt x="356" y="75"/>
                </a:cubicBezTo>
                <a:cubicBezTo>
                  <a:pt x="356" y="73"/>
                  <a:pt x="357" y="70"/>
                  <a:pt x="357" y="69"/>
                </a:cubicBezTo>
                <a:cubicBezTo>
                  <a:pt x="360" y="64"/>
                  <a:pt x="362" y="63"/>
                  <a:pt x="370" y="63"/>
                </a:cubicBezTo>
                <a:cubicBezTo>
                  <a:pt x="381" y="63"/>
                  <a:pt x="387" y="57"/>
                  <a:pt x="387" y="45"/>
                </a:cubicBezTo>
                <a:cubicBezTo>
                  <a:pt x="387" y="41"/>
                  <a:pt x="386" y="37"/>
                  <a:pt x="383" y="34"/>
                </a:cubicBezTo>
                <a:close/>
                <a:moveTo>
                  <a:pt x="286" y="131"/>
                </a:moveTo>
                <a:cubicBezTo>
                  <a:pt x="227" y="134"/>
                  <a:pt x="218" y="68"/>
                  <a:pt x="230" y="50"/>
                </a:cubicBezTo>
                <a:cubicBezTo>
                  <a:pt x="243" y="30"/>
                  <a:pt x="264" y="24"/>
                  <a:pt x="285" y="26"/>
                </a:cubicBezTo>
                <a:cubicBezTo>
                  <a:pt x="306" y="28"/>
                  <a:pt x="319" y="35"/>
                  <a:pt x="319" y="35"/>
                </a:cubicBezTo>
                <a:cubicBezTo>
                  <a:pt x="343" y="50"/>
                  <a:pt x="337" y="74"/>
                  <a:pt x="337" y="74"/>
                </a:cubicBezTo>
                <a:cubicBezTo>
                  <a:pt x="329" y="132"/>
                  <a:pt x="286" y="131"/>
                  <a:pt x="286" y="131"/>
                </a:cubicBezTo>
                <a:close/>
                <a:moveTo>
                  <a:pt x="101" y="131"/>
                </a:moveTo>
                <a:cubicBezTo>
                  <a:pt x="101" y="131"/>
                  <a:pt x="58" y="132"/>
                  <a:pt x="51" y="74"/>
                </a:cubicBezTo>
                <a:cubicBezTo>
                  <a:pt x="51" y="74"/>
                  <a:pt x="45" y="50"/>
                  <a:pt x="68" y="35"/>
                </a:cubicBezTo>
                <a:cubicBezTo>
                  <a:pt x="68" y="35"/>
                  <a:pt x="81" y="28"/>
                  <a:pt x="102" y="26"/>
                </a:cubicBezTo>
                <a:cubicBezTo>
                  <a:pt x="123" y="24"/>
                  <a:pt x="144" y="30"/>
                  <a:pt x="157" y="50"/>
                </a:cubicBezTo>
                <a:cubicBezTo>
                  <a:pt x="169" y="68"/>
                  <a:pt x="160" y="134"/>
                  <a:pt x="101" y="131"/>
                </a:cubicBezTo>
                <a:close/>
              </a:path>
            </a:pathLst>
          </a:custGeom>
          <a:solidFill>
            <a:srgbClr val="EE0F68"/>
          </a:solidFill>
          <a:ln w="9525">
            <a:solidFill>
              <a:srgbClr val="EE0F68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" name="票子"/>
          <p:cNvGrpSpPr/>
          <p:nvPr/>
        </p:nvGrpSpPr>
        <p:grpSpPr>
          <a:xfrm>
            <a:off x="10891103" y="5359589"/>
            <a:ext cx="550862" cy="663574"/>
            <a:chOff x="8361363" y="3933710"/>
            <a:chExt cx="550862" cy="663574"/>
          </a:xfrm>
        </p:grpSpPr>
        <p:sp>
          <p:nvSpPr>
            <p:cNvPr id="15" name="Freeform 130"/>
            <p:cNvSpPr>
              <a:spLocks/>
            </p:cNvSpPr>
            <p:nvPr/>
          </p:nvSpPr>
          <p:spPr bwMode="auto">
            <a:xfrm>
              <a:off x="8510588" y="4105159"/>
              <a:ext cx="255587" cy="26987"/>
            </a:xfrm>
            <a:custGeom>
              <a:avLst/>
              <a:gdLst>
                <a:gd name="T0" fmla="*/ 67 w 67"/>
                <a:gd name="T1" fmla="*/ 3 h 7"/>
                <a:gd name="T2" fmla="*/ 63 w 67"/>
                <a:gd name="T3" fmla="*/ 7 h 7"/>
                <a:gd name="T4" fmla="*/ 4 w 67"/>
                <a:gd name="T5" fmla="*/ 7 h 7"/>
                <a:gd name="T6" fmla="*/ 0 w 67"/>
                <a:gd name="T7" fmla="*/ 3 h 7"/>
                <a:gd name="T8" fmla="*/ 0 w 67"/>
                <a:gd name="T9" fmla="*/ 3 h 7"/>
                <a:gd name="T10" fmla="*/ 4 w 67"/>
                <a:gd name="T11" fmla="*/ 0 h 7"/>
                <a:gd name="T12" fmla="*/ 63 w 67"/>
                <a:gd name="T13" fmla="*/ 0 h 7"/>
                <a:gd name="T14" fmla="*/ 67 w 67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7">
                  <a:moveTo>
                    <a:pt x="67" y="3"/>
                  </a:moveTo>
                  <a:cubicBezTo>
                    <a:pt x="67" y="5"/>
                    <a:pt x="65" y="7"/>
                    <a:pt x="6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0"/>
                    <a:pt x="67" y="2"/>
                    <a:pt x="67" y="3"/>
                  </a:cubicBezTo>
                  <a:close/>
                </a:path>
              </a:pathLst>
            </a:custGeom>
            <a:solidFill>
              <a:srgbClr val="9571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1"/>
            <p:cNvSpPr>
              <a:spLocks/>
            </p:cNvSpPr>
            <p:nvPr/>
          </p:nvSpPr>
          <p:spPr bwMode="auto">
            <a:xfrm>
              <a:off x="8478838" y="3933710"/>
              <a:ext cx="322262" cy="163512"/>
            </a:xfrm>
            <a:custGeom>
              <a:avLst/>
              <a:gdLst>
                <a:gd name="T0" fmla="*/ 68 w 84"/>
                <a:gd name="T1" fmla="*/ 43 h 43"/>
                <a:gd name="T2" fmla="*/ 14 w 84"/>
                <a:gd name="T3" fmla="*/ 43 h 43"/>
                <a:gd name="T4" fmla="*/ 0 w 84"/>
                <a:gd name="T5" fmla="*/ 21 h 43"/>
                <a:gd name="T6" fmla="*/ 18 w 84"/>
                <a:gd name="T7" fmla="*/ 10 h 43"/>
                <a:gd name="T8" fmla="*/ 37 w 84"/>
                <a:gd name="T9" fmla="*/ 4 h 43"/>
                <a:gd name="T10" fmla="*/ 47 w 84"/>
                <a:gd name="T11" fmla="*/ 21 h 43"/>
                <a:gd name="T12" fmla="*/ 63 w 84"/>
                <a:gd name="T13" fmla="*/ 5 h 43"/>
                <a:gd name="T14" fmla="*/ 82 w 84"/>
                <a:gd name="T15" fmla="*/ 20 h 43"/>
                <a:gd name="T16" fmla="*/ 68 w 84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43">
                  <a:moveTo>
                    <a:pt x="68" y="43"/>
                  </a:moveTo>
                  <a:cubicBezTo>
                    <a:pt x="14" y="43"/>
                    <a:pt x="14" y="43"/>
                    <a:pt x="14" y="43"/>
                  </a:cubicBezTo>
                  <a:cubicBezTo>
                    <a:pt x="11" y="43"/>
                    <a:pt x="0" y="30"/>
                    <a:pt x="0" y="21"/>
                  </a:cubicBezTo>
                  <a:cubicBezTo>
                    <a:pt x="0" y="9"/>
                    <a:pt x="10" y="10"/>
                    <a:pt x="18" y="10"/>
                  </a:cubicBezTo>
                  <a:cubicBezTo>
                    <a:pt x="25" y="10"/>
                    <a:pt x="32" y="0"/>
                    <a:pt x="37" y="4"/>
                  </a:cubicBezTo>
                  <a:cubicBezTo>
                    <a:pt x="44" y="9"/>
                    <a:pt x="45" y="21"/>
                    <a:pt x="47" y="21"/>
                  </a:cubicBezTo>
                  <a:cubicBezTo>
                    <a:pt x="50" y="21"/>
                    <a:pt x="47" y="5"/>
                    <a:pt x="63" y="5"/>
                  </a:cubicBezTo>
                  <a:cubicBezTo>
                    <a:pt x="78" y="5"/>
                    <a:pt x="84" y="9"/>
                    <a:pt x="82" y="20"/>
                  </a:cubicBezTo>
                  <a:cubicBezTo>
                    <a:pt x="80" y="32"/>
                    <a:pt x="71" y="43"/>
                    <a:pt x="68" y="43"/>
                  </a:cubicBezTo>
                  <a:close/>
                </a:path>
              </a:pathLst>
            </a:custGeom>
            <a:solidFill>
              <a:srgbClr val="9571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2"/>
            <p:cNvSpPr>
              <a:spLocks noEditPoints="1"/>
            </p:cNvSpPr>
            <p:nvPr/>
          </p:nvSpPr>
          <p:spPr bwMode="auto">
            <a:xfrm>
              <a:off x="8361363" y="4154372"/>
              <a:ext cx="550862" cy="442912"/>
            </a:xfrm>
            <a:custGeom>
              <a:avLst/>
              <a:gdLst>
                <a:gd name="T0" fmla="*/ 106 w 144"/>
                <a:gd name="T1" fmla="*/ 0 h 116"/>
                <a:gd name="T2" fmla="*/ 40 w 144"/>
                <a:gd name="T3" fmla="*/ 0 h 116"/>
                <a:gd name="T4" fmla="*/ 0 w 144"/>
                <a:gd name="T5" fmla="*/ 71 h 116"/>
                <a:gd name="T6" fmla="*/ 73 w 144"/>
                <a:gd name="T7" fmla="*/ 116 h 116"/>
                <a:gd name="T8" fmla="*/ 144 w 144"/>
                <a:gd name="T9" fmla="*/ 71 h 116"/>
                <a:gd name="T10" fmla="*/ 106 w 144"/>
                <a:gd name="T11" fmla="*/ 0 h 116"/>
                <a:gd name="T12" fmla="*/ 77 w 144"/>
                <a:gd name="T13" fmla="*/ 89 h 116"/>
                <a:gd name="T14" fmla="*/ 75 w 144"/>
                <a:gd name="T15" fmla="*/ 89 h 116"/>
                <a:gd name="T16" fmla="*/ 75 w 144"/>
                <a:gd name="T17" fmla="*/ 90 h 116"/>
                <a:gd name="T18" fmla="*/ 75 w 144"/>
                <a:gd name="T19" fmla="*/ 100 h 116"/>
                <a:gd name="T20" fmla="*/ 67 w 144"/>
                <a:gd name="T21" fmla="*/ 100 h 116"/>
                <a:gd name="T22" fmla="*/ 67 w 144"/>
                <a:gd name="T23" fmla="*/ 91 h 116"/>
                <a:gd name="T24" fmla="*/ 67 w 144"/>
                <a:gd name="T25" fmla="*/ 90 h 116"/>
                <a:gd name="T26" fmla="*/ 65 w 144"/>
                <a:gd name="T27" fmla="*/ 90 h 116"/>
                <a:gd name="T28" fmla="*/ 46 w 144"/>
                <a:gd name="T29" fmla="*/ 86 h 116"/>
                <a:gd name="T30" fmla="*/ 49 w 144"/>
                <a:gd name="T31" fmla="*/ 75 h 116"/>
                <a:gd name="T32" fmla="*/ 68 w 144"/>
                <a:gd name="T33" fmla="*/ 80 h 116"/>
                <a:gd name="T34" fmla="*/ 68 w 144"/>
                <a:gd name="T35" fmla="*/ 80 h 116"/>
                <a:gd name="T36" fmla="*/ 69 w 144"/>
                <a:gd name="T37" fmla="*/ 80 h 116"/>
                <a:gd name="T38" fmla="*/ 83 w 144"/>
                <a:gd name="T39" fmla="*/ 71 h 116"/>
                <a:gd name="T40" fmla="*/ 68 w 144"/>
                <a:gd name="T41" fmla="*/ 60 h 116"/>
                <a:gd name="T42" fmla="*/ 46 w 144"/>
                <a:gd name="T43" fmla="*/ 41 h 116"/>
                <a:gd name="T44" fmla="*/ 66 w 144"/>
                <a:gd name="T45" fmla="*/ 22 h 116"/>
                <a:gd name="T46" fmla="*/ 68 w 144"/>
                <a:gd name="T47" fmla="*/ 22 h 116"/>
                <a:gd name="T48" fmla="*/ 68 w 144"/>
                <a:gd name="T49" fmla="*/ 20 h 116"/>
                <a:gd name="T50" fmla="*/ 68 w 144"/>
                <a:gd name="T51" fmla="*/ 11 h 116"/>
                <a:gd name="T52" fmla="*/ 76 w 144"/>
                <a:gd name="T53" fmla="*/ 11 h 116"/>
                <a:gd name="T54" fmla="*/ 76 w 144"/>
                <a:gd name="T55" fmla="*/ 20 h 116"/>
                <a:gd name="T56" fmla="*/ 76 w 144"/>
                <a:gd name="T57" fmla="*/ 21 h 116"/>
                <a:gd name="T58" fmla="*/ 77 w 144"/>
                <a:gd name="T59" fmla="*/ 21 h 116"/>
                <a:gd name="T60" fmla="*/ 93 w 144"/>
                <a:gd name="T61" fmla="*/ 24 h 116"/>
                <a:gd name="T62" fmla="*/ 91 w 144"/>
                <a:gd name="T63" fmla="*/ 34 h 116"/>
                <a:gd name="T64" fmla="*/ 75 w 144"/>
                <a:gd name="T65" fmla="*/ 31 h 116"/>
                <a:gd name="T66" fmla="*/ 74 w 144"/>
                <a:gd name="T67" fmla="*/ 31 h 116"/>
                <a:gd name="T68" fmla="*/ 74 w 144"/>
                <a:gd name="T69" fmla="*/ 31 h 116"/>
                <a:gd name="T70" fmla="*/ 62 w 144"/>
                <a:gd name="T71" fmla="*/ 39 h 116"/>
                <a:gd name="T72" fmla="*/ 78 w 144"/>
                <a:gd name="T73" fmla="*/ 50 h 116"/>
                <a:gd name="T74" fmla="*/ 97 w 144"/>
                <a:gd name="T75" fmla="*/ 70 h 116"/>
                <a:gd name="T76" fmla="*/ 77 w 144"/>
                <a:gd name="T77" fmla="*/ 8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4" h="116">
                  <a:moveTo>
                    <a:pt x="10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13"/>
                    <a:pt x="0" y="38"/>
                    <a:pt x="0" y="71"/>
                  </a:cubicBezTo>
                  <a:cubicBezTo>
                    <a:pt x="0" y="108"/>
                    <a:pt x="34" y="116"/>
                    <a:pt x="73" y="116"/>
                  </a:cubicBezTo>
                  <a:cubicBezTo>
                    <a:pt x="112" y="116"/>
                    <a:pt x="144" y="107"/>
                    <a:pt x="144" y="71"/>
                  </a:cubicBezTo>
                  <a:cubicBezTo>
                    <a:pt x="144" y="40"/>
                    <a:pt x="128" y="13"/>
                    <a:pt x="106" y="0"/>
                  </a:cubicBezTo>
                  <a:close/>
                  <a:moveTo>
                    <a:pt x="77" y="89"/>
                  </a:moveTo>
                  <a:cubicBezTo>
                    <a:pt x="75" y="89"/>
                    <a:pt x="75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58" y="89"/>
                    <a:pt x="51" y="88"/>
                    <a:pt x="46" y="8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3" y="77"/>
                    <a:pt x="60" y="80"/>
                    <a:pt x="68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77" y="80"/>
                    <a:pt x="83" y="76"/>
                    <a:pt x="83" y="71"/>
                  </a:cubicBezTo>
                  <a:cubicBezTo>
                    <a:pt x="83" y="65"/>
                    <a:pt x="77" y="62"/>
                    <a:pt x="68" y="60"/>
                  </a:cubicBezTo>
                  <a:cubicBezTo>
                    <a:pt x="53" y="55"/>
                    <a:pt x="46" y="50"/>
                    <a:pt x="46" y="41"/>
                  </a:cubicBezTo>
                  <a:cubicBezTo>
                    <a:pt x="46" y="31"/>
                    <a:pt x="54" y="24"/>
                    <a:pt x="66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84" y="21"/>
                    <a:pt x="89" y="22"/>
                    <a:pt x="93" y="2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87" y="32"/>
                    <a:pt x="82" y="31"/>
                    <a:pt x="75" y="31"/>
                  </a:cubicBezTo>
                  <a:cubicBezTo>
                    <a:pt x="75" y="31"/>
                    <a:pt x="75" y="31"/>
                    <a:pt x="74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63" y="31"/>
                    <a:pt x="62" y="37"/>
                    <a:pt x="62" y="39"/>
                  </a:cubicBezTo>
                  <a:cubicBezTo>
                    <a:pt x="62" y="44"/>
                    <a:pt x="67" y="46"/>
                    <a:pt x="78" y="50"/>
                  </a:cubicBezTo>
                  <a:cubicBezTo>
                    <a:pt x="91" y="54"/>
                    <a:pt x="97" y="60"/>
                    <a:pt x="97" y="70"/>
                  </a:cubicBezTo>
                  <a:cubicBezTo>
                    <a:pt x="97" y="80"/>
                    <a:pt x="89" y="87"/>
                    <a:pt x="77" y="89"/>
                  </a:cubicBezTo>
                  <a:close/>
                </a:path>
              </a:pathLst>
            </a:custGeom>
            <a:solidFill>
              <a:srgbClr val="9571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67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" y="1330604"/>
            <a:ext cx="10837283" cy="4260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812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205" y="1340285"/>
            <a:ext cx="11336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Many pairs of the 20 variables are highly correlated.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Because there are too many variables, we just show the first four variables correlation.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4" y="5138922"/>
            <a:ext cx="9175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315806"/>
            <a:ext cx="7394531" cy="27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157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857" y="2110984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8" y="1133088"/>
            <a:ext cx="7257339" cy="4965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605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2079" y="1519561"/>
            <a:ext cx="1112311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bar chart of each variables.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961" y="5164218"/>
            <a:ext cx="10287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9" y="2858342"/>
            <a:ext cx="8686312" cy="2628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711199" y="2549620"/>
            <a:ext cx="3627437" cy="71438"/>
            <a:chOff x="0" y="0"/>
            <a:chExt cx="3627679" cy="72000"/>
          </a:xfrm>
        </p:grpSpPr>
        <p:sp>
          <p:nvSpPr>
            <p:cNvPr id="10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TextBox 8"/>
          <p:cNvSpPr>
            <a:spLocks noChangeArrowheads="1"/>
          </p:cNvSpPr>
          <p:nvPr/>
        </p:nvSpPr>
        <p:spPr bwMode="auto">
          <a:xfrm>
            <a:off x="703298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28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484</Words>
  <Application>Microsoft Office PowerPoint</Application>
  <PresentationFormat>宽屏</PresentationFormat>
  <Paragraphs>101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 Unicode MS</vt:lpstr>
      <vt:lpstr>等线</vt:lpstr>
      <vt:lpstr>等线 Light</vt:lpstr>
      <vt:lpstr>方正兰亭黑_GBK</vt:lpstr>
      <vt:lpstr>宋体</vt:lpstr>
      <vt:lpstr>微软雅黑</vt:lpstr>
      <vt:lpstr>Arial</vt:lpstr>
      <vt:lpstr>Arial Rounded MT Bold</vt:lpstr>
      <vt:lpstr>Berlin Sans FB Demi</vt:lpstr>
      <vt:lpstr>Calibri</vt:lpstr>
      <vt:lpstr>Calibri Light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jsysley Harlem</dc:creator>
  <cp:lastModifiedBy>jsysley Harlem</cp:lastModifiedBy>
  <cp:revision>221</cp:revision>
  <dcterms:created xsi:type="dcterms:W3CDTF">2017-04-04T15:00:18Z</dcterms:created>
  <dcterms:modified xsi:type="dcterms:W3CDTF">2017-05-01T14:10:10Z</dcterms:modified>
</cp:coreProperties>
</file>