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sldIdLst>
    <p:sldId id="258" r:id="rId3"/>
    <p:sldId id="262" r:id="rId4"/>
    <p:sldId id="277" r:id="rId5"/>
    <p:sldId id="260" r:id="rId6"/>
    <p:sldId id="261" r:id="rId7"/>
    <p:sldId id="273" r:id="rId8"/>
    <p:sldId id="274" r:id="rId9"/>
    <p:sldId id="275" r:id="rId10"/>
    <p:sldId id="278" r:id="rId11"/>
    <p:sldId id="279" r:id="rId12"/>
    <p:sldId id="27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7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1392D-10E5-4781-83E7-E4B49A8A811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3735-47C5-467A-A985-A4FCF2950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Bitcoin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9828-FA4C-40DF-81DF-2D4446B38F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9B51A32-8A1A-462F-894C-0C08A658E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Bitcoin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69828-FA4C-40DF-81DF-2D4446B38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19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5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B6A3-9BA8-48B6-B508-A29E1E9CD15F}" type="datetime1">
              <a:rPr lang="zh-CN" altLang="en-US"/>
              <a:pPr>
                <a:defRPr/>
              </a:pPr>
              <a:t>2017/4/20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1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F83F7-113A-4BFA-A14E-28952AE790BB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274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99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09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92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716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435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7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864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5021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294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4113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11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6338888"/>
            <a:ext cx="574675" cy="519112"/>
          </a:xfrm>
          <a:prstGeom prst="rect">
            <a:avLst/>
          </a:prstGeom>
          <a:solidFill>
            <a:srgbClr val="FF930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7" name="矩形 9"/>
          <p:cNvSpPr>
            <a:spLocks noChangeArrowheads="1"/>
          </p:cNvSpPr>
          <p:nvPr/>
        </p:nvSpPr>
        <p:spPr bwMode="auto">
          <a:xfrm>
            <a:off x="574675" y="6338888"/>
            <a:ext cx="11617325" cy="519112"/>
          </a:xfrm>
          <a:prstGeom prst="rect">
            <a:avLst/>
          </a:prstGeom>
          <a:solidFill>
            <a:srgbClr val="595959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193675" y="6475413"/>
            <a:ext cx="187325" cy="24606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9" name="椭圆 11"/>
          <p:cNvSpPr>
            <a:spLocks noChangeArrowheads="1"/>
          </p:cNvSpPr>
          <p:nvPr/>
        </p:nvSpPr>
        <p:spPr bwMode="auto">
          <a:xfrm>
            <a:off x="11356975" y="6438900"/>
            <a:ext cx="360363" cy="360363"/>
          </a:xfrm>
          <a:prstGeom prst="ellipse">
            <a:avLst/>
          </a:prstGeom>
          <a:solidFill>
            <a:srgbClr val="FFFFFF">
              <a:alpha val="34117"/>
            </a:srgb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b="1" i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0" name="TextBox 15"/>
          <p:cNvSpPr>
            <a:spLocks noChangeArrowheads="1"/>
          </p:cNvSpPr>
          <p:nvPr/>
        </p:nvSpPr>
        <p:spPr bwMode="auto">
          <a:xfrm>
            <a:off x="11210925" y="6450013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012348A-2DA9-4BE2-8720-ED74B1045AF2}" type="slidenum"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pPr algn="ctr" eaLnBrk="1" hangingPunct="1"/>
              <a:t>‹#›</a:t>
            </a:fld>
            <a:r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 </a:t>
            </a:r>
          </a:p>
        </p:txBody>
      </p:sp>
      <p:sp>
        <p:nvSpPr>
          <p:cNvPr id="1031" name="任意多边形 7"/>
          <p:cNvSpPr>
            <a:spLocks noChangeArrowheads="1"/>
          </p:cNvSpPr>
          <p:nvPr/>
        </p:nvSpPr>
        <p:spPr bwMode="auto">
          <a:xfrm>
            <a:off x="574675" y="201613"/>
            <a:ext cx="863600" cy="863600"/>
          </a:xfrm>
          <a:custGeom>
            <a:avLst/>
            <a:gdLst>
              <a:gd name="T0" fmla="*/ 0 w 864000"/>
              <a:gd name="T1" fmla="*/ 0 h 864000"/>
              <a:gd name="T2" fmla="*/ 863600 w 864000"/>
              <a:gd name="T3" fmla="*/ 0 h 864000"/>
              <a:gd name="T4" fmla="*/ 863600 w 864000"/>
              <a:gd name="T5" fmla="*/ 261616 h 864000"/>
              <a:gd name="T6" fmla="*/ 750659 w 864000"/>
              <a:gd name="T7" fmla="*/ 261616 h 864000"/>
              <a:gd name="T8" fmla="*/ 750659 w 864000"/>
              <a:gd name="T9" fmla="*/ 112941 h 864000"/>
              <a:gd name="T10" fmla="*/ 112941 w 864000"/>
              <a:gd name="T11" fmla="*/ 112941 h 864000"/>
              <a:gd name="T12" fmla="*/ 112941 w 864000"/>
              <a:gd name="T13" fmla="*/ 750659 h 864000"/>
              <a:gd name="T14" fmla="*/ 246567 w 864000"/>
              <a:gd name="T15" fmla="*/ 750659 h 864000"/>
              <a:gd name="T16" fmla="*/ 246567 w 864000"/>
              <a:gd name="T17" fmla="*/ 863600 h 864000"/>
              <a:gd name="T18" fmla="*/ 0 w 864000"/>
              <a:gd name="T19" fmla="*/ 8636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37344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WDBC</a:t>
            </a:r>
            <a:endParaRPr lang="zh-CN" altLang="en-US" sz="8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LDA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1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9" y="1133088"/>
            <a:ext cx="7489579" cy="5058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857" y="2110984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3359" y="1133088"/>
            <a:ext cx="11123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special process.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took natural logarithms of each variable before analyzing for convenience.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values of zero were replaced by the value 0.001 prior to transforming.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961" y="5164218"/>
            <a:ext cx="10287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25" y="4549408"/>
            <a:ext cx="8690653" cy="11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" y="1090377"/>
            <a:ext cx="10333973" cy="5175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150" y="5744944"/>
            <a:ext cx="533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45" y="534225"/>
            <a:ext cx="5974469" cy="855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组合 29"/>
          <p:cNvGrpSpPr>
            <a:grpSpLocks/>
          </p:cNvGrpSpPr>
          <p:nvPr/>
        </p:nvGrpSpPr>
        <p:grpSpPr bwMode="auto">
          <a:xfrm>
            <a:off x="3645969" y="1471306"/>
            <a:ext cx="5213150" cy="45719"/>
            <a:chOff x="0" y="0"/>
            <a:chExt cx="3627679" cy="72000"/>
          </a:xfrm>
        </p:grpSpPr>
        <p:sp>
          <p:nvSpPr>
            <p:cNvPr id="7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1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460" y="4424520"/>
            <a:ext cx="1705214" cy="170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8" y="1751886"/>
            <a:ext cx="9002234" cy="43778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3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3" y="2102369"/>
            <a:ext cx="5125165" cy="1228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/>
          <p:cNvSpPr txBox="1"/>
          <p:nvPr/>
        </p:nvSpPr>
        <p:spPr>
          <a:xfrm>
            <a:off x="660215" y="1120337"/>
            <a:ext cx="10188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do some calculation and show the scores of the samples.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3" y="3535698"/>
            <a:ext cx="7459116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3" y="4494413"/>
            <a:ext cx="7363853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5" name="组合 29"/>
          <p:cNvGrpSpPr>
            <a:grpSpLocks/>
          </p:cNvGrpSpPr>
          <p:nvPr/>
        </p:nvGrpSpPr>
        <p:grpSpPr bwMode="auto">
          <a:xfrm>
            <a:off x="579900" y="4346333"/>
            <a:ext cx="3627437" cy="71438"/>
            <a:chOff x="0" y="0"/>
            <a:chExt cx="3627679" cy="72000"/>
          </a:xfrm>
        </p:grpSpPr>
        <p:sp>
          <p:nvSpPr>
            <p:cNvPr id="16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8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58" y="2113046"/>
            <a:ext cx="1642680" cy="16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7" y="5249399"/>
            <a:ext cx="5849166" cy="1019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组合 29"/>
          <p:cNvGrpSpPr>
            <a:grpSpLocks/>
          </p:cNvGrpSpPr>
          <p:nvPr/>
        </p:nvGrpSpPr>
        <p:grpSpPr bwMode="auto">
          <a:xfrm>
            <a:off x="552223" y="5185081"/>
            <a:ext cx="3627437" cy="71438"/>
            <a:chOff x="0" y="0"/>
            <a:chExt cx="3627679" cy="72000"/>
          </a:xfrm>
        </p:grpSpPr>
        <p:sp>
          <p:nvSpPr>
            <p:cNvPr id="24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29"/>
          <p:cNvGrpSpPr>
            <a:grpSpLocks/>
          </p:cNvGrpSpPr>
          <p:nvPr/>
        </p:nvGrpSpPr>
        <p:grpSpPr bwMode="auto">
          <a:xfrm>
            <a:off x="566061" y="3407907"/>
            <a:ext cx="3627437" cy="71438"/>
            <a:chOff x="0" y="0"/>
            <a:chExt cx="3627679" cy="72000"/>
          </a:xfrm>
        </p:grpSpPr>
        <p:sp>
          <p:nvSpPr>
            <p:cNvPr id="2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82" y="1271025"/>
            <a:ext cx="7932737" cy="4857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C:\Users\asus\AppData\Roaming\Tencent\Users\574235766\QQ\WinTemp\RichOle\V6IM2KE%2IJM)3RMQSTI84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98" y="1271025"/>
            <a:ext cx="7715250" cy="4791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125" name="Picture 5" descr="C:\Users\asus\AppData\Roaming\Tencent\Users\574235766\QQ\WinTemp\RichOle\Z4}9Z{5HM2B2X_]%(ZIN][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89" y="1255094"/>
            <a:ext cx="7762875" cy="4781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4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215" y="1120337"/>
            <a:ext cx="1018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Or we can use the ggplot2 to plot the density line.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5" y="1871751"/>
            <a:ext cx="9011908" cy="1467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1" y="1675606"/>
            <a:ext cx="9135742" cy="45360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57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637" y="1633904"/>
            <a:ext cx="1018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check the error rate of the classifier.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714879" y="2372111"/>
            <a:ext cx="5213150" cy="45719"/>
            <a:chOff x="0" y="0"/>
            <a:chExt cx="3627679" cy="72000"/>
          </a:xfrm>
        </p:grpSpPr>
        <p:sp>
          <p:nvSpPr>
            <p:cNvPr id="8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82" y="2157124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3" y="2892562"/>
            <a:ext cx="7963323" cy="17029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Estimates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03" y="1597833"/>
            <a:ext cx="7563906" cy="3962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/>
          <p:cNvSpPr txBox="1"/>
          <p:nvPr/>
        </p:nvSpPr>
        <p:spPr>
          <a:xfrm>
            <a:off x="125260" y="1597833"/>
            <a:ext cx="435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calculation.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35763" y="2589616"/>
            <a:ext cx="2471738" cy="1638300"/>
          </a:xfrm>
          <a:prstGeom prst="rightArrow">
            <a:avLst>
              <a:gd name="adj1" fmla="val 75000"/>
              <a:gd name="adj2" fmla="val 31983"/>
            </a:avLst>
          </a:prstGeom>
          <a:solidFill>
            <a:srgbClr val="FE0000"/>
          </a:solidFill>
          <a:ln w="9525">
            <a:solidFill>
              <a:srgbClr val="FE0000"/>
            </a:solidFill>
            <a:bevel/>
            <a:headEnd/>
            <a:tailEnd/>
          </a:ln>
        </p:spPr>
        <p:txBody>
          <a:bodyPr wrap="none" lIns="45720" rIns="45720" anchor="ctr" anchorCtr="1"/>
          <a:lstStyle>
            <a:lvl1pPr marL="223838" indent="-96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endParaRPr lang="zh-CN" altLang="zh-CN" sz="1600" b="1">
              <a:solidFill>
                <a:srgbClr val="000000"/>
              </a:solidFill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0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03" y="2060589"/>
            <a:ext cx="9690597" cy="4102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Estimates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110" y="1323260"/>
            <a:ext cx="435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Codes follows.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4233" y="3140553"/>
            <a:ext cx="2178050" cy="1322388"/>
          </a:xfrm>
          <a:prstGeom prst="rightArrow">
            <a:avLst>
              <a:gd name="adj1" fmla="val 75000"/>
              <a:gd name="adj2" fmla="val 32003"/>
            </a:avLst>
          </a:prstGeom>
          <a:solidFill>
            <a:srgbClr val="7F7F7F"/>
          </a:solidFill>
          <a:ln w="9525">
            <a:solidFill>
              <a:srgbClr val="7F7F7F"/>
            </a:solidFill>
            <a:bevel/>
            <a:headEnd/>
            <a:tailEnd/>
          </a:ln>
        </p:spPr>
        <p:txBody>
          <a:bodyPr wrap="none" lIns="45720" rIns="45720" anchor="ctr" anchorCtr="1"/>
          <a:lstStyle>
            <a:lvl1pPr marL="358775" indent="-96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</a:pPr>
            <a:endParaRPr lang="zh-CN" altLang="zh-CN" sz="1600" b="1">
              <a:solidFill>
                <a:srgbClr val="FFFFFF"/>
              </a:solidFill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9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942" y="1208288"/>
            <a:ext cx="1181994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image from the FNA is transferred to a workstation by a video camera mounted on a microscope.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exact boundaries of the nuclei are determined.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image consisting of 10–40 nuclei, the mean value, extreme value and standard deviation of each of these cellular features are computed.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Resulting in a total of 30 real-valued variables. 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Background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67" y="4935254"/>
            <a:ext cx="723302" cy="12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4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Estimates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152" y="2365966"/>
            <a:ext cx="6563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result is too long and we only show a part of them.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23"/>
          <p:cNvGrpSpPr>
            <a:grpSpLocks/>
          </p:cNvGrpSpPr>
          <p:nvPr/>
        </p:nvGrpSpPr>
        <p:grpSpPr bwMode="auto">
          <a:xfrm>
            <a:off x="313152" y="3453568"/>
            <a:ext cx="2793303" cy="2545413"/>
            <a:chOff x="0" y="0"/>
            <a:chExt cx="5016500" cy="5016500"/>
          </a:xfrm>
        </p:grpSpPr>
        <p:sp>
          <p:nvSpPr>
            <p:cNvPr id="8" name="空心弧 28"/>
            <p:cNvSpPr>
              <a:spLocks noChangeArrowheads="1"/>
            </p:cNvSpPr>
            <p:nvPr/>
          </p:nvSpPr>
          <p:spPr bwMode="auto">
            <a:xfrm>
              <a:off x="0" y="0"/>
              <a:ext cx="5016500" cy="50165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6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404" y="11393"/>
                  </a:moveTo>
                  <a:cubicBezTo>
                    <a:pt x="19092" y="15915"/>
                    <a:pt x="15333" y="19424"/>
                    <a:pt x="10800" y="19425"/>
                  </a:cubicBezTo>
                  <a:cubicBezTo>
                    <a:pt x="6266" y="19425"/>
                    <a:pt x="2507" y="15915"/>
                    <a:pt x="2195" y="11393"/>
                  </a:cubicBezTo>
                  <a:lnTo>
                    <a:pt x="25" y="11542"/>
                  </a:lnTo>
                  <a:cubicBezTo>
                    <a:pt x="416" y="17205"/>
                    <a:pt x="5123" y="21600"/>
                    <a:pt x="10800" y="21600"/>
                  </a:cubicBezTo>
                  <a:cubicBezTo>
                    <a:pt x="16476" y="21599"/>
                    <a:pt x="21183" y="17205"/>
                    <a:pt x="21574" y="11542"/>
                  </a:cubicBezTo>
                  <a:lnTo>
                    <a:pt x="19404" y="1139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空心弧 29"/>
            <p:cNvSpPr>
              <a:spLocks noChangeArrowheads="1"/>
            </p:cNvSpPr>
            <p:nvPr/>
          </p:nvSpPr>
          <p:spPr bwMode="auto">
            <a:xfrm>
              <a:off x="574676" y="574676"/>
              <a:ext cx="3886200" cy="3886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52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182" y="13855"/>
                  </a:moveTo>
                  <a:cubicBezTo>
                    <a:pt x="16946" y="16842"/>
                    <a:pt x="14032" y="18789"/>
                    <a:pt x="10800" y="18790"/>
                  </a:cubicBezTo>
                  <a:cubicBezTo>
                    <a:pt x="7567" y="18790"/>
                    <a:pt x="4653" y="16842"/>
                    <a:pt x="3417" y="13855"/>
                  </a:cubicBezTo>
                  <a:lnTo>
                    <a:pt x="821" y="14930"/>
                  </a:lnTo>
                  <a:cubicBezTo>
                    <a:pt x="2492" y="18967"/>
                    <a:pt x="6430" y="21600"/>
                    <a:pt x="10800" y="21600"/>
                  </a:cubicBezTo>
                  <a:cubicBezTo>
                    <a:pt x="15169" y="21599"/>
                    <a:pt x="19107" y="18967"/>
                    <a:pt x="20778" y="14930"/>
                  </a:cubicBezTo>
                  <a:lnTo>
                    <a:pt x="18182" y="13855"/>
                  </a:ln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空心弧 30"/>
            <p:cNvSpPr>
              <a:spLocks noChangeArrowheads="1"/>
            </p:cNvSpPr>
            <p:nvPr/>
          </p:nvSpPr>
          <p:spPr bwMode="auto">
            <a:xfrm>
              <a:off x="1155701" y="1152527"/>
              <a:ext cx="2718464" cy="271846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4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714" y="17812"/>
                  </a:moveTo>
                  <a:cubicBezTo>
                    <a:pt x="12090" y="17982"/>
                    <a:pt x="11446" y="18068"/>
                    <a:pt x="10800" y="18069"/>
                  </a:cubicBezTo>
                  <a:cubicBezTo>
                    <a:pt x="10153" y="18069"/>
                    <a:pt x="9509" y="17982"/>
                    <a:pt x="8885" y="17812"/>
                  </a:cubicBezTo>
                  <a:lnTo>
                    <a:pt x="7954" y="21218"/>
                  </a:lnTo>
                  <a:cubicBezTo>
                    <a:pt x="8882" y="21471"/>
                    <a:pt x="9838" y="21600"/>
                    <a:pt x="10800" y="21600"/>
                  </a:cubicBezTo>
                  <a:cubicBezTo>
                    <a:pt x="11761" y="21599"/>
                    <a:pt x="12717" y="21471"/>
                    <a:pt x="13645" y="21218"/>
                  </a:cubicBezTo>
                  <a:lnTo>
                    <a:pt x="12714" y="17812"/>
                  </a:lnTo>
                  <a:close/>
                </a:path>
              </a:pathLst>
            </a:custGeom>
            <a:solidFill>
              <a:srgbClr val="AE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空心弧 31"/>
            <p:cNvSpPr>
              <a:spLocks noChangeArrowheads="1"/>
            </p:cNvSpPr>
            <p:nvPr/>
          </p:nvSpPr>
          <p:spPr bwMode="auto">
            <a:xfrm>
              <a:off x="1675766" y="1678709"/>
              <a:ext cx="1678396" cy="1678396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04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237" y="16142"/>
                  </a:moveTo>
                  <a:cubicBezTo>
                    <a:pt x="6864" y="15448"/>
                    <a:pt x="5234" y="13272"/>
                    <a:pt x="5234" y="10800"/>
                  </a:cubicBezTo>
                  <a:cubicBezTo>
                    <a:pt x="5234" y="7725"/>
                    <a:pt x="7725" y="5234"/>
                    <a:pt x="10800" y="5234"/>
                  </a:cubicBezTo>
                  <a:cubicBezTo>
                    <a:pt x="13874" y="5234"/>
                    <a:pt x="16366" y="7725"/>
                    <a:pt x="16366" y="10800"/>
                  </a:cubicBezTo>
                  <a:cubicBezTo>
                    <a:pt x="16366" y="13272"/>
                    <a:pt x="14735" y="15448"/>
                    <a:pt x="12362" y="16142"/>
                  </a:cubicBezTo>
                  <a:lnTo>
                    <a:pt x="13831" y="21165"/>
                  </a:lnTo>
                  <a:cubicBezTo>
                    <a:pt x="18435" y="19819"/>
                    <a:pt x="21600" y="1559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5597"/>
                    <a:pt x="3164" y="19819"/>
                    <a:pt x="7768" y="21165"/>
                  </a:cubicBezTo>
                  <a:lnTo>
                    <a:pt x="9237" y="16142"/>
                  </a:ln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776" y="302091"/>
            <a:ext cx="2547377" cy="5812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8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522" y="1628383"/>
            <a:ext cx="11131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regress Y (1 if the patient’s tumor is malignant and 0 otherwise) on each of the 30 (log-transformed) variables one at a time.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64" y="1251360"/>
            <a:ext cx="7983064" cy="4706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10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50" y="1086921"/>
            <a:ext cx="7982185" cy="5031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33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271" y="1394697"/>
            <a:ext cx="6137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Again, we only show part of the result.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plot the picture according to the coefficients next page.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45" y="968163"/>
            <a:ext cx="5625845" cy="52435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2" y="1349715"/>
            <a:ext cx="9258417" cy="1568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95" y="1086921"/>
            <a:ext cx="8032199" cy="5126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5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29" y="1241126"/>
            <a:ext cx="8030696" cy="4601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76"/>
          <p:cNvSpPr>
            <a:spLocks noChangeArrowheads="1"/>
          </p:cNvSpPr>
          <p:nvPr/>
        </p:nvSpPr>
        <p:spPr bwMode="auto">
          <a:xfrm>
            <a:off x="10428798" y="2744015"/>
            <a:ext cx="1595438" cy="1595438"/>
          </a:xfrm>
          <a:prstGeom prst="ellipse">
            <a:avLst/>
          </a:prstGeom>
          <a:solidFill>
            <a:srgbClr val="FFFFFF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998" y="3088581"/>
            <a:ext cx="118903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对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841" y="3334240"/>
            <a:ext cx="387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7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5258" y="1553227"/>
            <a:ext cx="1111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perform LR and do variable selection through backward step regression.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8" y="2783008"/>
            <a:ext cx="10010382" cy="2966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29"/>
          <p:cNvGrpSpPr>
            <a:grpSpLocks/>
          </p:cNvGrpSpPr>
          <p:nvPr/>
        </p:nvGrpSpPr>
        <p:grpSpPr bwMode="auto">
          <a:xfrm>
            <a:off x="703298" y="2609452"/>
            <a:ext cx="3627437" cy="71438"/>
            <a:chOff x="0" y="0"/>
            <a:chExt cx="3627679" cy="72000"/>
          </a:xfrm>
        </p:grpSpPr>
        <p:sp>
          <p:nvSpPr>
            <p:cNvPr id="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78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197" y="1440493"/>
            <a:ext cx="11085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see the same result in the book we may need to do some extra work.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" y="2940734"/>
            <a:ext cx="7315200" cy="2009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29"/>
          <p:cNvGrpSpPr>
            <a:grpSpLocks/>
          </p:cNvGrpSpPr>
          <p:nvPr/>
        </p:nvGrpSpPr>
        <p:grpSpPr bwMode="auto">
          <a:xfrm>
            <a:off x="703298" y="2666286"/>
            <a:ext cx="3627437" cy="71438"/>
            <a:chOff x="0" y="0"/>
            <a:chExt cx="3627679" cy="72000"/>
          </a:xfrm>
        </p:grpSpPr>
        <p:sp>
          <p:nvSpPr>
            <p:cNvPr id="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1" y="909485"/>
            <a:ext cx="5681348" cy="5265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文本框 18"/>
          <p:cNvSpPr txBox="1"/>
          <p:nvPr/>
        </p:nvSpPr>
        <p:spPr>
          <a:xfrm>
            <a:off x="1229430" y="3090714"/>
            <a:ext cx="428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Regression.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空心弧 12"/>
          <p:cNvSpPr>
            <a:spLocks noChangeArrowheads="1"/>
          </p:cNvSpPr>
          <p:nvPr/>
        </p:nvSpPr>
        <p:spPr bwMode="auto">
          <a:xfrm rot="16200000">
            <a:off x="381355" y="1605397"/>
            <a:ext cx="3651857" cy="369783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87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106" y="18536"/>
                </a:moveTo>
                <a:cubicBezTo>
                  <a:pt x="3402" y="16896"/>
                  <a:pt x="1751" y="13962"/>
                  <a:pt x="1751" y="10800"/>
                </a:cubicBezTo>
                <a:cubicBezTo>
                  <a:pt x="1751" y="5802"/>
                  <a:pt x="5802" y="1751"/>
                  <a:pt x="10800" y="1751"/>
                </a:cubicBezTo>
                <a:cubicBezTo>
                  <a:pt x="15797" y="1751"/>
                  <a:pt x="19849" y="5802"/>
                  <a:pt x="19849" y="10800"/>
                </a:cubicBezTo>
                <a:cubicBezTo>
                  <a:pt x="19849" y="13962"/>
                  <a:pt x="18197" y="16896"/>
                  <a:pt x="15493" y="18536"/>
                </a:cubicBezTo>
                <a:lnTo>
                  <a:pt x="16401" y="20033"/>
                </a:lnTo>
                <a:cubicBezTo>
                  <a:pt x="19628" y="18075"/>
                  <a:pt x="21600" y="1457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4574"/>
                  <a:pt x="1971" y="18075"/>
                  <a:pt x="5198" y="20033"/>
                </a:cubicBezTo>
                <a:lnTo>
                  <a:pt x="6106" y="18536"/>
                </a:lnTo>
                <a:close/>
              </a:path>
            </a:pathLst>
          </a:cu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空心弧 10"/>
          <p:cNvSpPr>
            <a:spLocks noChangeArrowheads="1"/>
          </p:cNvSpPr>
          <p:nvPr/>
        </p:nvSpPr>
        <p:spPr bwMode="auto">
          <a:xfrm rot="16200000">
            <a:off x="642263" y="1974904"/>
            <a:ext cx="3006246" cy="293950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369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948" y="15227"/>
                </a:moveTo>
                <a:cubicBezTo>
                  <a:pt x="2186" y="13876"/>
                  <a:pt x="1786" y="12351"/>
                  <a:pt x="1786" y="10800"/>
                </a:cubicBezTo>
                <a:cubicBezTo>
                  <a:pt x="1786" y="5821"/>
                  <a:pt x="5821" y="1786"/>
                  <a:pt x="10800" y="1786"/>
                </a:cubicBezTo>
                <a:cubicBezTo>
                  <a:pt x="15778" y="1786"/>
                  <a:pt x="19814" y="5821"/>
                  <a:pt x="19814" y="10800"/>
                </a:cubicBezTo>
                <a:cubicBezTo>
                  <a:pt x="19814" y="12351"/>
                  <a:pt x="19413" y="13876"/>
                  <a:pt x="18651" y="15227"/>
                </a:cubicBezTo>
                <a:lnTo>
                  <a:pt x="20207" y="16105"/>
                </a:lnTo>
                <a:cubicBezTo>
                  <a:pt x="21120" y="14486"/>
                  <a:pt x="21600" y="1265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2658"/>
                  <a:pt x="479" y="14486"/>
                  <a:pt x="1392" y="16105"/>
                </a:cubicBezTo>
                <a:lnTo>
                  <a:pt x="2948" y="15227"/>
                </a:lnTo>
                <a:close/>
              </a:path>
            </a:pathLst>
          </a:custGeom>
          <a:solidFill>
            <a:srgbClr val="EE363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空心弧 11"/>
          <p:cNvSpPr>
            <a:spLocks noChangeArrowheads="1"/>
          </p:cNvSpPr>
          <p:nvPr/>
        </p:nvSpPr>
        <p:spPr bwMode="auto">
          <a:xfrm rot="16426183">
            <a:off x="987915" y="2124650"/>
            <a:ext cx="2555544" cy="266569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39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41" y="7714"/>
                </a:moveTo>
                <a:cubicBezTo>
                  <a:pt x="3924" y="4322"/>
                  <a:pt x="7173" y="2078"/>
                  <a:pt x="10799" y="2078"/>
                </a:cubicBezTo>
                <a:cubicBezTo>
                  <a:pt x="14426" y="2077"/>
                  <a:pt x="17675" y="4322"/>
                  <a:pt x="18958" y="7714"/>
                </a:cubicBezTo>
                <a:lnTo>
                  <a:pt x="20901" y="6979"/>
                </a:lnTo>
                <a:cubicBezTo>
                  <a:pt x="19313" y="2779"/>
                  <a:pt x="15290" y="0"/>
                  <a:pt x="10800" y="0"/>
                </a:cubicBezTo>
                <a:cubicBezTo>
                  <a:pt x="6309" y="-1"/>
                  <a:pt x="2286" y="2779"/>
                  <a:pt x="698" y="6979"/>
                </a:cubicBezTo>
                <a:lnTo>
                  <a:pt x="2641" y="7714"/>
                </a:lnTo>
                <a:close/>
              </a:path>
            </a:pathLst>
          </a:custGeom>
          <a:solidFill>
            <a:srgbClr val="F4902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224802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8800" b="1" dirty="0">
                <a:solidFill>
                  <a:srgbClr val="2276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2276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黑_GBK" charset="-122"/>
              <a:ea typeface="方正兰亭黑_GBK" charset="-122"/>
              <a:cs typeface="+mn-cs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Berlin Sans FB Demi" panose="020E0802020502020306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0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1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Background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矩形 18"/>
          <p:cNvSpPr>
            <a:spLocks noChangeArrowheads="1"/>
          </p:cNvSpPr>
          <p:nvPr/>
        </p:nvSpPr>
        <p:spPr bwMode="auto">
          <a:xfrm>
            <a:off x="491754" y="2215038"/>
            <a:ext cx="10780712" cy="352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variables of the nucleus of each cell are computed from fluid samples.</a:t>
            </a: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variables are constructed so that larger values would typically indicate a higher likelihood of malignancy.</a:t>
            </a: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Based on the data we establish a classifier to separate the malignant from the benign lumps.</a:t>
            </a:r>
          </a:p>
        </p:txBody>
      </p:sp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741" y="5157756"/>
            <a:ext cx="93345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491754" y="1242268"/>
            <a:ext cx="11044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Wisconsin Diagnostic Breast Cancer Data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711199" y="1966479"/>
            <a:ext cx="3627437" cy="71438"/>
            <a:chOff x="0" y="0"/>
            <a:chExt cx="3627679" cy="72000"/>
          </a:xfrm>
        </p:grpSpPr>
        <p:sp>
          <p:nvSpPr>
            <p:cNvPr id="1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1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4" name="矩形 18"/>
          <p:cNvSpPr>
            <a:spLocks noChangeArrowheads="1"/>
          </p:cNvSpPr>
          <p:nvPr/>
        </p:nvSpPr>
        <p:spPr bwMode="auto">
          <a:xfrm>
            <a:off x="579436" y="3418054"/>
            <a:ext cx="10780712" cy="207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WDBC data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 a two dimension data set with 569 observations of 32 variables.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WDBC data is based on one of the three methods of diagnosing breast  cancer: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fine needle aspirate (FNA) with visual interpretation.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TextBox 1"/>
          <p:cNvSpPr>
            <a:spLocks noChangeArrowheads="1"/>
          </p:cNvSpPr>
          <p:nvPr/>
        </p:nvSpPr>
        <p:spPr bwMode="auto">
          <a:xfrm>
            <a:off x="579436" y="1605695"/>
            <a:ext cx="110442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this example, we apply </a:t>
            </a: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320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inear</a:t>
            </a: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discriminant analysis on </a:t>
            </a: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Wisconsin Diagnostic Breast Cancer Data.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8" name="组合 29"/>
          <p:cNvGrpSpPr>
            <a:grpSpLocks/>
          </p:cNvGrpSpPr>
          <p:nvPr/>
        </p:nvGrpSpPr>
        <p:grpSpPr bwMode="auto">
          <a:xfrm>
            <a:off x="711199" y="3018996"/>
            <a:ext cx="3627437" cy="71438"/>
            <a:chOff x="0" y="0"/>
            <a:chExt cx="3627679" cy="72000"/>
          </a:xfrm>
        </p:grpSpPr>
        <p:sp>
          <p:nvSpPr>
            <p:cNvPr id="512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660" y="5373469"/>
            <a:ext cx="9429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6723" y="983514"/>
            <a:ext cx="10964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Enter the following code to set the path reading the data and adjust the columns names.</a:t>
            </a: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9" y="2315400"/>
            <a:ext cx="9088118" cy="3896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777" y="5191104"/>
            <a:ext cx="931862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8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矩形 18"/>
          <p:cNvSpPr>
            <a:spLocks noChangeArrowheads="1"/>
          </p:cNvSpPr>
          <p:nvPr/>
        </p:nvSpPr>
        <p:spPr bwMode="auto">
          <a:xfrm>
            <a:off x="378401" y="1242549"/>
            <a:ext cx="118135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we check the structure of the whole data 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Because the variables of the dataset is too long, we omit some result in the following picture.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can see more details entering the code in your R workspace.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9453323" y="554881"/>
            <a:ext cx="2371247" cy="864297"/>
          </a:xfrm>
          <a:custGeom>
            <a:avLst/>
            <a:gdLst>
              <a:gd name="T0" fmla="*/ 2147483647 w 387"/>
              <a:gd name="T1" fmla="*/ 2147483647 h 150"/>
              <a:gd name="T2" fmla="*/ 2147483647 w 387"/>
              <a:gd name="T3" fmla="*/ 2147483647 h 150"/>
              <a:gd name="T4" fmla="*/ 2147483647 w 387"/>
              <a:gd name="T5" fmla="*/ 2147483647 h 150"/>
              <a:gd name="T6" fmla="*/ 2147483647 w 387"/>
              <a:gd name="T7" fmla="*/ 2147483647 h 150"/>
              <a:gd name="T8" fmla="*/ 2147483647 w 387"/>
              <a:gd name="T9" fmla="*/ 2147483647 h 150"/>
              <a:gd name="T10" fmla="*/ 2147483647 w 387"/>
              <a:gd name="T11" fmla="*/ 2147483647 h 150"/>
              <a:gd name="T12" fmla="*/ 2147483647 w 387"/>
              <a:gd name="T13" fmla="*/ 2147483647 h 150"/>
              <a:gd name="T14" fmla="*/ 2147483647 w 387"/>
              <a:gd name="T15" fmla="*/ 2147483647 h 150"/>
              <a:gd name="T16" fmla="*/ 2147483647 w 387"/>
              <a:gd name="T17" fmla="*/ 2147483647 h 150"/>
              <a:gd name="T18" fmla="*/ 2147483647 w 387"/>
              <a:gd name="T19" fmla="*/ 2147483647 h 150"/>
              <a:gd name="T20" fmla="*/ 2147483647 w 387"/>
              <a:gd name="T21" fmla="*/ 2147483647 h 150"/>
              <a:gd name="T22" fmla="*/ 2147483647 w 387"/>
              <a:gd name="T23" fmla="*/ 2147483647 h 150"/>
              <a:gd name="T24" fmla="*/ 2147483647 w 387"/>
              <a:gd name="T25" fmla="*/ 2147483647 h 150"/>
              <a:gd name="T26" fmla="*/ 2147483647 w 387"/>
              <a:gd name="T27" fmla="*/ 2147483647 h 150"/>
              <a:gd name="T28" fmla="*/ 2147483647 w 387"/>
              <a:gd name="T29" fmla="*/ 2147483647 h 150"/>
              <a:gd name="T30" fmla="*/ 2147483647 w 387"/>
              <a:gd name="T31" fmla="*/ 2147483647 h 150"/>
              <a:gd name="T32" fmla="*/ 0 w 387"/>
              <a:gd name="T33" fmla="*/ 2147483647 h 150"/>
              <a:gd name="T34" fmla="*/ 2147483647 w 387"/>
              <a:gd name="T35" fmla="*/ 2147483647 h 150"/>
              <a:gd name="T36" fmla="*/ 2147483647 w 387"/>
              <a:gd name="T37" fmla="*/ 2147483647 h 150"/>
              <a:gd name="T38" fmla="*/ 2147483647 w 387"/>
              <a:gd name="T39" fmla="*/ 2147483647 h 150"/>
              <a:gd name="T40" fmla="*/ 2147483647 w 387"/>
              <a:gd name="T41" fmla="*/ 2147483647 h 150"/>
              <a:gd name="T42" fmla="*/ 2147483647 w 387"/>
              <a:gd name="T43" fmla="*/ 2147483647 h 150"/>
              <a:gd name="T44" fmla="*/ 2147483647 w 387"/>
              <a:gd name="T45" fmla="*/ 2147483647 h 150"/>
              <a:gd name="T46" fmla="*/ 2147483647 w 387"/>
              <a:gd name="T47" fmla="*/ 2147483647 h 150"/>
              <a:gd name="T48" fmla="*/ 2147483647 w 387"/>
              <a:gd name="T49" fmla="*/ 2147483647 h 150"/>
              <a:gd name="T50" fmla="*/ 2147483647 w 387"/>
              <a:gd name="T51" fmla="*/ 2147483647 h 150"/>
              <a:gd name="T52" fmla="*/ 2147483647 w 387"/>
              <a:gd name="T53" fmla="*/ 2147483647 h 150"/>
              <a:gd name="T54" fmla="*/ 2147483647 w 387"/>
              <a:gd name="T55" fmla="*/ 2147483647 h 150"/>
              <a:gd name="T56" fmla="*/ 2147483647 w 387"/>
              <a:gd name="T57" fmla="*/ 2147483647 h 150"/>
              <a:gd name="T58" fmla="*/ 2147483647 w 387"/>
              <a:gd name="T59" fmla="*/ 2147483647 h 150"/>
              <a:gd name="T60" fmla="*/ 2147483647 w 387"/>
              <a:gd name="T61" fmla="*/ 2147483647 h 150"/>
              <a:gd name="T62" fmla="*/ 2147483647 w 387"/>
              <a:gd name="T63" fmla="*/ 2147483647 h 150"/>
              <a:gd name="T64" fmla="*/ 2147483647 w 387"/>
              <a:gd name="T65" fmla="*/ 2147483647 h 150"/>
              <a:gd name="T66" fmla="*/ 2147483647 w 387"/>
              <a:gd name="T67" fmla="*/ 2147483647 h 150"/>
              <a:gd name="T68" fmla="*/ 2147483647 w 387"/>
              <a:gd name="T69" fmla="*/ 2147483647 h 150"/>
              <a:gd name="T70" fmla="*/ 2147483647 w 387"/>
              <a:gd name="T71" fmla="*/ 2147483647 h 150"/>
              <a:gd name="T72" fmla="*/ 2147483647 w 387"/>
              <a:gd name="T73" fmla="*/ 2147483647 h 150"/>
              <a:gd name="T74" fmla="*/ 2147483647 w 387"/>
              <a:gd name="T75" fmla="*/ 2147483647 h 150"/>
              <a:gd name="T76" fmla="*/ 2147483647 w 387"/>
              <a:gd name="T77" fmla="*/ 2147483647 h 150"/>
              <a:gd name="T78" fmla="*/ 2147483647 w 387"/>
              <a:gd name="T79" fmla="*/ 2147483647 h 150"/>
              <a:gd name="T80" fmla="*/ 2147483647 w 387"/>
              <a:gd name="T81" fmla="*/ 2147483647 h 150"/>
              <a:gd name="T82" fmla="*/ 2147483647 w 387"/>
              <a:gd name="T83" fmla="*/ 2147483647 h 150"/>
              <a:gd name="T84" fmla="*/ 2147483647 w 387"/>
              <a:gd name="T85" fmla="*/ 2147483647 h 150"/>
              <a:gd name="T86" fmla="*/ 2147483647 w 387"/>
              <a:gd name="T87" fmla="*/ 2147483647 h 1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87"/>
              <a:gd name="T133" fmla="*/ 0 h 150"/>
              <a:gd name="T134" fmla="*/ 387 w 387"/>
              <a:gd name="T135" fmla="*/ 150 h 1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87" h="150">
                <a:moveTo>
                  <a:pt x="383" y="34"/>
                </a:moveTo>
                <a:cubicBezTo>
                  <a:pt x="379" y="30"/>
                  <a:pt x="373" y="29"/>
                  <a:pt x="370" y="29"/>
                </a:cubicBezTo>
                <a:cubicBezTo>
                  <a:pt x="370" y="29"/>
                  <a:pt x="370" y="29"/>
                  <a:pt x="370" y="29"/>
                </a:cubicBezTo>
                <a:cubicBezTo>
                  <a:pt x="356" y="29"/>
                  <a:pt x="352" y="28"/>
                  <a:pt x="343" y="24"/>
                </a:cubicBezTo>
                <a:cubicBezTo>
                  <a:pt x="338" y="21"/>
                  <a:pt x="330" y="18"/>
                  <a:pt x="319" y="14"/>
                </a:cubicBezTo>
                <a:cubicBezTo>
                  <a:pt x="277" y="0"/>
                  <a:pt x="242" y="15"/>
                  <a:pt x="231" y="20"/>
                </a:cubicBezTo>
                <a:cubicBezTo>
                  <a:pt x="229" y="21"/>
                  <a:pt x="229" y="21"/>
                  <a:pt x="229" y="21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18" y="27"/>
                  <a:pt x="213" y="29"/>
                  <a:pt x="194" y="29"/>
                </a:cubicBezTo>
                <a:cubicBezTo>
                  <a:pt x="174" y="29"/>
                  <a:pt x="169" y="27"/>
                  <a:pt x="163" y="24"/>
                </a:cubicBezTo>
                <a:cubicBezTo>
                  <a:pt x="158" y="21"/>
                  <a:pt x="158" y="21"/>
                  <a:pt x="158" y="21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45" y="15"/>
                  <a:pt x="111" y="0"/>
                  <a:pt x="68" y="14"/>
                </a:cubicBezTo>
                <a:cubicBezTo>
                  <a:pt x="57" y="18"/>
                  <a:pt x="50" y="21"/>
                  <a:pt x="44" y="24"/>
                </a:cubicBezTo>
                <a:cubicBezTo>
                  <a:pt x="35" y="28"/>
                  <a:pt x="31" y="29"/>
                  <a:pt x="18" y="29"/>
                </a:cubicBezTo>
                <a:cubicBezTo>
                  <a:pt x="14" y="29"/>
                  <a:pt x="8" y="30"/>
                  <a:pt x="4" y="34"/>
                </a:cubicBezTo>
                <a:cubicBezTo>
                  <a:pt x="2" y="37"/>
                  <a:pt x="0" y="41"/>
                  <a:pt x="0" y="45"/>
                </a:cubicBezTo>
                <a:cubicBezTo>
                  <a:pt x="0" y="57"/>
                  <a:pt x="6" y="63"/>
                  <a:pt x="18" y="63"/>
                </a:cubicBezTo>
                <a:cubicBezTo>
                  <a:pt x="26" y="63"/>
                  <a:pt x="27" y="64"/>
                  <a:pt x="30" y="69"/>
                </a:cubicBezTo>
                <a:cubicBezTo>
                  <a:pt x="30" y="70"/>
                  <a:pt x="31" y="73"/>
                  <a:pt x="31" y="75"/>
                </a:cubicBezTo>
                <a:cubicBezTo>
                  <a:pt x="35" y="95"/>
                  <a:pt x="44" y="147"/>
                  <a:pt x="102" y="149"/>
                </a:cubicBezTo>
                <a:cubicBezTo>
                  <a:pt x="103" y="149"/>
                  <a:pt x="133" y="150"/>
                  <a:pt x="155" y="130"/>
                </a:cubicBezTo>
                <a:cubicBezTo>
                  <a:pt x="170" y="117"/>
                  <a:pt x="178" y="97"/>
                  <a:pt x="179" y="72"/>
                </a:cubicBezTo>
                <a:cubicBezTo>
                  <a:pt x="179" y="70"/>
                  <a:pt x="180" y="55"/>
                  <a:pt x="194" y="55"/>
                </a:cubicBezTo>
                <a:cubicBezTo>
                  <a:pt x="207" y="55"/>
                  <a:pt x="208" y="70"/>
                  <a:pt x="208" y="72"/>
                </a:cubicBezTo>
                <a:cubicBezTo>
                  <a:pt x="209" y="97"/>
                  <a:pt x="217" y="117"/>
                  <a:pt x="232" y="130"/>
                </a:cubicBezTo>
                <a:cubicBezTo>
                  <a:pt x="254" y="150"/>
                  <a:pt x="284" y="149"/>
                  <a:pt x="285" y="149"/>
                </a:cubicBezTo>
                <a:cubicBezTo>
                  <a:pt x="344" y="147"/>
                  <a:pt x="353" y="95"/>
                  <a:pt x="356" y="75"/>
                </a:cubicBezTo>
                <a:cubicBezTo>
                  <a:pt x="356" y="73"/>
                  <a:pt x="357" y="70"/>
                  <a:pt x="357" y="69"/>
                </a:cubicBezTo>
                <a:cubicBezTo>
                  <a:pt x="360" y="64"/>
                  <a:pt x="362" y="63"/>
                  <a:pt x="370" y="63"/>
                </a:cubicBezTo>
                <a:cubicBezTo>
                  <a:pt x="381" y="63"/>
                  <a:pt x="387" y="57"/>
                  <a:pt x="387" y="45"/>
                </a:cubicBezTo>
                <a:cubicBezTo>
                  <a:pt x="387" y="41"/>
                  <a:pt x="386" y="37"/>
                  <a:pt x="383" y="34"/>
                </a:cubicBezTo>
                <a:close/>
                <a:moveTo>
                  <a:pt x="286" y="131"/>
                </a:moveTo>
                <a:cubicBezTo>
                  <a:pt x="227" y="134"/>
                  <a:pt x="218" y="68"/>
                  <a:pt x="230" y="50"/>
                </a:cubicBezTo>
                <a:cubicBezTo>
                  <a:pt x="243" y="30"/>
                  <a:pt x="264" y="24"/>
                  <a:pt x="285" y="26"/>
                </a:cubicBezTo>
                <a:cubicBezTo>
                  <a:pt x="306" y="28"/>
                  <a:pt x="319" y="35"/>
                  <a:pt x="319" y="35"/>
                </a:cubicBezTo>
                <a:cubicBezTo>
                  <a:pt x="343" y="50"/>
                  <a:pt x="337" y="74"/>
                  <a:pt x="337" y="74"/>
                </a:cubicBezTo>
                <a:cubicBezTo>
                  <a:pt x="329" y="132"/>
                  <a:pt x="286" y="131"/>
                  <a:pt x="286" y="131"/>
                </a:cubicBezTo>
                <a:close/>
                <a:moveTo>
                  <a:pt x="101" y="131"/>
                </a:moveTo>
                <a:cubicBezTo>
                  <a:pt x="101" y="131"/>
                  <a:pt x="58" y="132"/>
                  <a:pt x="51" y="74"/>
                </a:cubicBezTo>
                <a:cubicBezTo>
                  <a:pt x="51" y="74"/>
                  <a:pt x="45" y="50"/>
                  <a:pt x="68" y="35"/>
                </a:cubicBezTo>
                <a:cubicBezTo>
                  <a:pt x="68" y="35"/>
                  <a:pt x="81" y="28"/>
                  <a:pt x="102" y="26"/>
                </a:cubicBezTo>
                <a:cubicBezTo>
                  <a:pt x="123" y="24"/>
                  <a:pt x="144" y="30"/>
                  <a:pt x="157" y="50"/>
                </a:cubicBezTo>
                <a:cubicBezTo>
                  <a:pt x="169" y="68"/>
                  <a:pt x="160" y="134"/>
                  <a:pt x="101" y="131"/>
                </a:cubicBezTo>
                <a:close/>
              </a:path>
            </a:pathLst>
          </a:custGeom>
          <a:solidFill>
            <a:srgbClr val="EE0F68"/>
          </a:solidFill>
          <a:ln w="9525">
            <a:solidFill>
              <a:srgbClr val="EE0F68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369987" y="4121063"/>
            <a:ext cx="1368121" cy="1315234"/>
            <a:chOff x="0" y="0"/>
            <a:chExt cx="2253803" cy="2104837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2253803" cy="210483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6" tIns="45718" rIns="91436" bIns="182880"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200" dirty="0">
                <a:solidFill>
                  <a:srgbClr val="FFFFFF"/>
                </a:solidFill>
                <a:latin typeface="方正兰亭黑_GBK" charset="-122"/>
                <a:ea typeface="方正兰亭黑_GBK" charset="-122"/>
                <a:sym typeface="方正兰亭黑_GBK" charset="-122"/>
              </a:endParaRPr>
            </a:p>
          </p:txBody>
        </p:sp>
        <p:pic>
          <p:nvPicPr>
            <p:cNvPr id="10" name="Picture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89" y="391902"/>
              <a:ext cx="1140731" cy="114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46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515" y="5670599"/>
            <a:ext cx="1106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Notice: V1 is the category variable and V2 is the label.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3" y="1149100"/>
            <a:ext cx="11386159" cy="4442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81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" y="2665631"/>
            <a:ext cx="9616290" cy="2806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/>
          <p:cNvSpPr txBox="1"/>
          <p:nvPr/>
        </p:nvSpPr>
        <p:spPr>
          <a:xfrm>
            <a:off x="450937" y="1290181"/>
            <a:ext cx="10446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Beside the first two variables, the rest of variables are the following.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450937" y="2401381"/>
            <a:ext cx="3627437" cy="71438"/>
            <a:chOff x="0" y="0"/>
            <a:chExt cx="3627679" cy="72000"/>
          </a:xfrm>
        </p:grpSpPr>
        <p:sp>
          <p:nvSpPr>
            <p:cNvPr id="8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612" y="4985359"/>
            <a:ext cx="726774" cy="11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66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205" y="1340285"/>
            <a:ext cx="1133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Many pairs of the 30 variables are highly correlated.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example, 19 correlations are between 0.8 and 0.9, and 25 correlations are greater than 0.9 (six of which are greater than 0.99).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Because there are too many variables, we just show the first five variables correlation.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52" y="3647833"/>
            <a:ext cx="7668695" cy="2543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7" y="5280138"/>
            <a:ext cx="9175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5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597</Words>
  <Application>Microsoft Office PowerPoint</Application>
  <PresentationFormat>宽屏</PresentationFormat>
  <Paragraphs>100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 Unicode MS</vt:lpstr>
      <vt:lpstr>等线</vt:lpstr>
      <vt:lpstr>等线 Light</vt:lpstr>
      <vt:lpstr>方正兰亭黑_GBK</vt:lpstr>
      <vt:lpstr>宋体</vt:lpstr>
      <vt:lpstr>微软雅黑</vt:lpstr>
      <vt:lpstr>Arial</vt:lpstr>
      <vt:lpstr>Arial Rounded MT Bold</vt:lpstr>
      <vt:lpstr>Berlin Sans FB Demi</vt:lpstr>
      <vt:lpstr>Calibri</vt:lpstr>
      <vt:lpstr>Calibri Light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jsysley Harlem</dc:creator>
  <cp:lastModifiedBy>jsysley Harlem</cp:lastModifiedBy>
  <cp:revision>153</cp:revision>
  <dcterms:created xsi:type="dcterms:W3CDTF">2017-04-04T15:00:18Z</dcterms:created>
  <dcterms:modified xsi:type="dcterms:W3CDTF">2017-04-20T00:47:10Z</dcterms:modified>
</cp:coreProperties>
</file>