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7" r:id="rId3"/>
    <p:sldId id="305" r:id="rId4"/>
    <p:sldId id="299" r:id="rId5"/>
    <p:sldId id="333" r:id="rId6"/>
    <p:sldId id="286" r:id="rId7"/>
    <p:sldId id="306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6" r:id="rId16"/>
    <p:sldId id="315" r:id="rId17"/>
    <p:sldId id="317" r:id="rId18"/>
    <p:sldId id="291" r:id="rId19"/>
    <p:sldId id="334" r:id="rId20"/>
    <p:sldId id="335" r:id="rId21"/>
    <p:sldId id="302" r:id="rId22"/>
    <p:sldId id="336" r:id="rId23"/>
    <p:sldId id="268" r:id="rId24"/>
    <p:sldId id="33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FBA"/>
    <a:srgbClr val="3D3D3D"/>
    <a:srgbClr val="584C46"/>
    <a:srgbClr val="867A6C"/>
    <a:srgbClr val="A1978B"/>
    <a:srgbClr val="F08820"/>
    <a:srgbClr val="4F4F4F"/>
    <a:srgbClr val="F5B96D"/>
    <a:srgbClr val="F0CAB6"/>
    <a:srgbClr val="090C1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5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0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2929984" y="2917903"/>
            <a:ext cx="57374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accent1"/>
                </a:solidFill>
                <a:latin typeface="+mj-lt"/>
              </a:rPr>
              <a:t>재활 완료 </a:t>
            </a:r>
            <a:r>
              <a:rPr lang="ko-KR" altLang="en-US" sz="6000" b="1" spc="-300" dirty="0" err="1">
                <a:solidFill>
                  <a:schemeClr val="accent1"/>
                </a:solidFill>
                <a:latin typeface="+mj-lt"/>
              </a:rPr>
              <a:t>판정기</a:t>
            </a:r>
            <a:endParaRPr lang="en-US" altLang="ko-KR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1AD47-24E9-491F-BEE5-2E5C1BC9995D}"/>
              </a:ext>
            </a:extLst>
          </p:cNvPr>
          <p:cNvSpPr txBox="1"/>
          <p:nvPr/>
        </p:nvSpPr>
        <p:spPr>
          <a:xfrm>
            <a:off x="7409327" y="4696088"/>
            <a:ext cx="4078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300" dirty="0">
                <a:solidFill>
                  <a:schemeClr val="accent1"/>
                </a:solidFill>
                <a:latin typeface="+mj-lt"/>
              </a:rPr>
              <a:t>오후 </a:t>
            </a:r>
            <a:r>
              <a:rPr lang="en-US" altLang="ko-KR" sz="3000" b="1" spc="-300" dirty="0">
                <a:solidFill>
                  <a:schemeClr val="accent1"/>
                </a:solidFill>
                <a:latin typeface="+mj-lt"/>
              </a:rPr>
              <a:t>8</a:t>
            </a:r>
            <a:r>
              <a:rPr lang="ko-KR" altLang="en-US" sz="3000" b="1" spc="-300" dirty="0">
                <a:solidFill>
                  <a:schemeClr val="accent1"/>
                </a:solidFill>
                <a:latin typeface="+mj-lt"/>
              </a:rPr>
              <a:t>조</a:t>
            </a:r>
            <a:endParaRPr lang="en-US" altLang="ko-KR" sz="3000" b="1" spc="-3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altLang="ko-KR" sz="3000" b="1" spc="-300" dirty="0">
                <a:solidFill>
                  <a:schemeClr val="accent1"/>
                </a:solidFill>
                <a:latin typeface="+mj-lt"/>
              </a:rPr>
              <a:t>2018103939 </a:t>
            </a:r>
            <a:r>
              <a:rPr lang="ko-KR" altLang="en-US" sz="3000" b="1" spc="-300" dirty="0" err="1">
                <a:solidFill>
                  <a:schemeClr val="accent1"/>
                </a:solidFill>
                <a:latin typeface="+mj-lt"/>
              </a:rPr>
              <a:t>허태무</a:t>
            </a:r>
            <a:endParaRPr lang="en-US" altLang="ko-KR" sz="3000" b="1" spc="-3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altLang="ko-KR" sz="3000" b="1" spc="-300" dirty="0">
                <a:solidFill>
                  <a:schemeClr val="accent1"/>
                </a:solidFill>
                <a:latin typeface="+mj-lt"/>
              </a:rPr>
              <a:t>2020104123 </a:t>
            </a:r>
            <a:r>
              <a:rPr lang="ko-KR" altLang="en-US" sz="3000" b="1" spc="-300" dirty="0">
                <a:solidFill>
                  <a:schemeClr val="accent1"/>
                </a:solidFill>
                <a:latin typeface="+mj-lt"/>
              </a:rPr>
              <a:t>정서윤</a:t>
            </a:r>
            <a:endParaRPr lang="en-US" altLang="ko-KR" sz="3000" b="1" spc="-3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6096000" y="956930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Notch filter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2024E6-1879-4A86-A1B1-E35C63CF2B9C}"/>
              </a:ext>
            </a:extLst>
          </p:cNvPr>
          <p:cNvPicPr/>
          <p:nvPr/>
        </p:nvPicPr>
        <p:blipFill rotWithShape="1">
          <a:blip r:embed="rId2"/>
          <a:srcRect l="56816" r="7604" b="63130"/>
          <a:stretch/>
        </p:blipFill>
        <p:spPr>
          <a:xfrm>
            <a:off x="878593" y="1080134"/>
            <a:ext cx="4292083" cy="31854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3476E0-C0FF-4F53-8EBC-E15DD2FF61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12709" y="1080134"/>
            <a:ext cx="6096000" cy="43246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EF4621-5B37-4557-B179-0F15DC8DD58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37856" y="5777866"/>
            <a:ext cx="2802284" cy="746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1BC8B8-D864-4714-BD6A-4748891EBA58}"/>
                  </a:ext>
                </a:extLst>
              </p:cNvPr>
              <p:cNvSpPr txBox="1"/>
              <p:nvPr/>
            </p:nvSpPr>
            <p:spPr>
              <a:xfrm>
                <a:off x="372262" y="4265555"/>
                <a:ext cx="6561197" cy="3164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 dirty="0"/>
                  <a:t>Equal Component method(ECM)</a:t>
                </a:r>
              </a:p>
              <a:p>
                <a:r>
                  <a:rPr lang="en-US" altLang="ko-KR" sz="2200" dirty="0"/>
                  <a:t>K=R10/R11+1= 9.5k/10k+ 1=1.95,</a:t>
                </a:r>
              </a:p>
              <a:p>
                <a:r>
                  <a:rPr lang="en-US" altLang="ko-KR" sz="2200" dirty="0"/>
                  <a:t>Q=1/(4-2k)=10</a:t>
                </a:r>
              </a:p>
              <a:p>
                <a:r>
                  <a:rPr lang="en-US" altLang="ko-KR" sz="2200" dirty="0"/>
                  <a:t>C=C3=C4= 100nF, R=R7=R8= 26.5kΩ</a:t>
                </a:r>
              </a:p>
              <a:p>
                <a:r>
                  <a:rPr lang="en-US" altLang="ko-KR" sz="2200" dirty="0"/>
                  <a:t>f</a:t>
                </a:r>
                <a:r>
                  <a:rPr lang="en-US" altLang="ko-KR" sz="2200" baseline="-25000" dirty="0"/>
                  <a:t>0</a:t>
                </a:r>
                <a:r>
                  <a:rPr lang="en-US" altLang="ko-KR" sz="2200" dirty="0"/>
                  <a:t>=59.99Hz</a:t>
                </a:r>
              </a:p>
              <a:p>
                <a:r>
                  <a:rPr lang="en-US" altLang="ko-KR" sz="2200" dirty="0"/>
                  <a:t>K/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sz="2200" dirty="0"/>
                  <a:t>=1.95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√2</m:t>
                    </m:r>
                  </m:oMath>
                </a14:m>
                <a:r>
                  <a:rPr lang="en-US" altLang="ko-KR" sz="2200" dirty="0"/>
                  <a:t>=1.378</a:t>
                </a:r>
                <a:r>
                  <a:rPr lang="ko-KR" altLang="en-US" sz="2200" dirty="0"/>
                  <a:t>일 때</a:t>
                </a:r>
                <a:r>
                  <a:rPr lang="en-US" altLang="ko-KR" sz="2200" dirty="0"/>
                  <a:t>, f</a:t>
                </a:r>
                <a:r>
                  <a:rPr lang="en-US" altLang="ko-KR" sz="2200" baseline="-25000" dirty="0"/>
                  <a:t>c</a:t>
                </a:r>
                <a:r>
                  <a:rPr lang="en-US" altLang="ko-KR" sz="2200" dirty="0"/>
                  <a:t>=57.133Hz , 63.143Hz</a:t>
                </a:r>
              </a:p>
              <a:p>
                <a:r>
                  <a:rPr lang="en-US" altLang="ko-KR" sz="2200" dirty="0"/>
                  <a:t>57.133~ 63.143Hz </a:t>
                </a:r>
                <a:r>
                  <a:rPr lang="ko-KR" altLang="en-US" sz="2200" dirty="0"/>
                  <a:t>차단</a:t>
                </a:r>
                <a:endParaRPr lang="ko-KR" altLang="en-US" sz="2200" spc="-300" dirty="0">
                  <a:solidFill>
                    <a:schemeClr val="bg2">
                      <a:lumMod val="25000"/>
                    </a:schemeClr>
                  </a:solidFill>
                  <a:latin typeface="+mj-ea"/>
                </a:endParaRPr>
              </a:p>
              <a:p>
                <a:endParaRPr lang="ko-KR" altLang="ko-KR" sz="2200" dirty="0"/>
              </a:p>
              <a:p>
                <a:endParaRPr lang="ko-KR" altLang="en-US" sz="2200" spc="-3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1BC8B8-D864-4714-BD6A-4748891EB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62" y="4265555"/>
                <a:ext cx="6561197" cy="3164649"/>
              </a:xfrm>
              <a:prstGeom prst="rect">
                <a:avLst/>
              </a:prstGeom>
              <a:blipFill>
                <a:blip r:embed="rId5"/>
                <a:stretch>
                  <a:fillRect l="-1208" t="-1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99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6167001" y="956931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IA-LPF-Notch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BF5536-C9E4-4F03-AE25-5468BA3C0146}"/>
              </a:ext>
            </a:extLst>
          </p:cNvPr>
          <p:cNvSpPr/>
          <p:nvPr/>
        </p:nvSpPr>
        <p:spPr>
          <a:xfrm>
            <a:off x="458771" y="5318177"/>
            <a:ext cx="5549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V=1.544*Notch gain(1.95)=3.01V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189E09-451F-4477-A841-E3E4D571D465}"/>
              </a:ext>
            </a:extLst>
          </p:cNvPr>
          <p:cNvPicPr/>
          <p:nvPr/>
        </p:nvPicPr>
        <p:blipFill rotWithShape="1">
          <a:blip r:embed="rId2"/>
          <a:srcRect r="1200" b="61158"/>
          <a:stretch/>
        </p:blipFill>
        <p:spPr>
          <a:xfrm>
            <a:off x="127591" y="2325923"/>
            <a:ext cx="5811570" cy="19442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F38C47-E90F-45F2-8ED4-FBD8CF5032C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471346"/>
            <a:ext cx="5903880" cy="40150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8026429-D550-4CDC-92C4-107F60654D8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17440" y="5871974"/>
            <a:ext cx="2307215" cy="6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1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6096000" y="956930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17543" y="195087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HPF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CF6474-740B-4DD1-9FF4-0019C85D163E}"/>
                  </a:ext>
                </a:extLst>
              </p:cNvPr>
              <p:cNvSpPr txBox="1"/>
              <p:nvPr/>
            </p:nvSpPr>
            <p:spPr>
              <a:xfrm>
                <a:off x="353606" y="4387015"/>
                <a:ext cx="5896822" cy="2335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Equal Component method(ECM)</a:t>
                </a:r>
              </a:p>
              <a:p>
                <a:r>
                  <a:rPr lang="en-US" altLang="ko-KR" sz="2400" dirty="0"/>
                  <a:t>K=R3/R4+1= 0.56k/1k+ 1=1.56,</a:t>
                </a:r>
              </a:p>
              <a:p>
                <a:r>
                  <a:rPr lang="en-US" altLang="ko-KR" sz="2400" dirty="0"/>
                  <a:t>C=C1=C2= 68nF, R=R1=R2= 100kΩ</a:t>
                </a:r>
              </a:p>
              <a:p>
                <a:r>
                  <a:rPr lang="en-US" altLang="ko-KR" sz="2400" dirty="0"/>
                  <a:t>f</a:t>
                </a:r>
                <a:r>
                  <a:rPr lang="en-US" altLang="ko-KR" sz="2400" baseline="-25000" dirty="0"/>
                  <a:t>0</a:t>
                </a:r>
                <a:r>
                  <a:rPr lang="en-US" altLang="ko-KR" sz="2400" dirty="0"/>
                  <a:t>=1/2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en-US" altLang="ko-KR" sz="2400" dirty="0"/>
                  <a:t>=23.405Hz</a:t>
                </a:r>
              </a:p>
              <a:p>
                <a:r>
                  <a:rPr lang="en-US" altLang="ko-KR" sz="2400" dirty="0"/>
                  <a:t>K/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√2</m:t>
                    </m:r>
                  </m:oMath>
                </a14:m>
                <a:r>
                  <a:rPr lang="en-US" altLang="ko-KR" sz="2400" dirty="0"/>
                  <a:t>=1.56/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√2</m:t>
                    </m:r>
                  </m:oMath>
                </a14:m>
                <a:r>
                  <a:rPr lang="en-US" altLang="ko-KR" sz="2400" dirty="0"/>
                  <a:t>=1.103</a:t>
                </a:r>
                <a:r>
                  <a:rPr lang="ko-KR" altLang="en-US" sz="2400" dirty="0"/>
                  <a:t>일 때</a:t>
                </a:r>
                <a:r>
                  <a:rPr lang="en-US" altLang="ko-KR" sz="2400" dirty="0"/>
                  <a:t>, f</a:t>
                </a:r>
                <a:r>
                  <a:rPr lang="en-US" altLang="ko-KR" sz="2400" baseline="-25000" dirty="0"/>
                  <a:t>c</a:t>
                </a:r>
                <a:r>
                  <a:rPr lang="en-US" altLang="ko-KR" sz="2400" dirty="0"/>
                  <a:t>=23.84Hz</a:t>
                </a:r>
              </a:p>
              <a:p>
                <a:r>
                  <a:rPr lang="en-US" altLang="ko-KR" sz="2400" dirty="0"/>
                  <a:t>23.84Hz </a:t>
                </a:r>
                <a:r>
                  <a:rPr lang="ko-KR" altLang="en-US" sz="2400" dirty="0"/>
                  <a:t>이전 차단</a:t>
                </a:r>
                <a:endParaRPr lang="ko-KR" altLang="en-US" sz="2400" spc="-3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CF6474-740B-4DD1-9FF4-0019C85D1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06" y="4387015"/>
                <a:ext cx="5896822" cy="2335832"/>
              </a:xfrm>
              <a:prstGeom prst="rect">
                <a:avLst/>
              </a:prstGeom>
              <a:blipFill>
                <a:blip r:embed="rId2"/>
                <a:stretch>
                  <a:fillRect l="-1551" t="-1828" b="-5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8DAB3FF-87F3-48A2-94A3-1F7F5563EE04}"/>
              </a:ext>
            </a:extLst>
          </p:cNvPr>
          <p:cNvPicPr/>
          <p:nvPr/>
        </p:nvPicPr>
        <p:blipFill rotWithShape="1">
          <a:blip r:embed="rId3"/>
          <a:srcRect l="1485" t="36297" r="62995" b="25043"/>
          <a:stretch/>
        </p:blipFill>
        <p:spPr>
          <a:xfrm>
            <a:off x="994298" y="1360296"/>
            <a:ext cx="3480048" cy="26455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77A023-4C7E-4DAC-A52F-F19CE1F570F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55690" y="1270333"/>
            <a:ext cx="5731510" cy="38379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40942AC-536E-4E54-B5AC-4BBD4B5346C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884526" y="5516697"/>
            <a:ext cx="2209384" cy="76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95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6096000" y="956930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534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IA-LPF-Notch-HPF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6B9ECF-4DD4-4DF8-A504-BEF765082484}"/>
              </a:ext>
            </a:extLst>
          </p:cNvPr>
          <p:cNvSpPr/>
          <p:nvPr/>
        </p:nvSpPr>
        <p:spPr>
          <a:xfrm>
            <a:off x="127591" y="5283728"/>
            <a:ext cx="79002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주파수 대역</a:t>
            </a:r>
            <a:r>
              <a:rPr lang="en-US" altLang="ko-KR" sz="2400" dirty="0"/>
              <a:t>:23.84z~69.89Hz , 57.133~ 63.143Hz </a:t>
            </a:r>
            <a:r>
              <a:rPr lang="ko-KR" altLang="en-US" sz="2400" dirty="0"/>
              <a:t>차단</a:t>
            </a:r>
            <a:endParaRPr lang="en-US" altLang="ko-KR" sz="2400" dirty="0"/>
          </a:p>
          <a:p>
            <a:r>
              <a:rPr lang="en-US" altLang="ko-KR" sz="2400" dirty="0"/>
              <a:t>V=3.01*HPF gain(1.56)=4.6956V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5D2F65-4F8C-48D1-8C30-BB6A199DF9A3}"/>
              </a:ext>
            </a:extLst>
          </p:cNvPr>
          <p:cNvPicPr/>
          <p:nvPr/>
        </p:nvPicPr>
        <p:blipFill rotWithShape="1">
          <a:blip r:embed="rId2"/>
          <a:srcRect r="1200" b="61158"/>
          <a:stretch/>
        </p:blipFill>
        <p:spPr>
          <a:xfrm>
            <a:off x="142215" y="1624587"/>
            <a:ext cx="5811570" cy="19442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C43CA1-9AA1-4500-AE6B-E9693969C7C4}"/>
              </a:ext>
            </a:extLst>
          </p:cNvPr>
          <p:cNvPicPr/>
          <p:nvPr/>
        </p:nvPicPr>
        <p:blipFill rotWithShape="1">
          <a:blip r:embed="rId2"/>
          <a:srcRect l="1485" t="36297" r="62995" b="25043"/>
          <a:stretch/>
        </p:blipFill>
        <p:spPr>
          <a:xfrm>
            <a:off x="195479" y="3438496"/>
            <a:ext cx="1944211" cy="15959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8ED1BB3-0222-428E-9386-37AB6E44B5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356253"/>
            <a:ext cx="5731510" cy="39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84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6096000" y="956930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1058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Non-inverting Amplifier &amp; Full wave rectifier(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전파정류기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9EDF61-2350-421B-9033-8245EB874A02}"/>
              </a:ext>
            </a:extLst>
          </p:cNvPr>
          <p:cNvSpPr/>
          <p:nvPr/>
        </p:nvSpPr>
        <p:spPr>
          <a:xfrm>
            <a:off x="641293" y="3666477"/>
            <a:ext cx="1462715" cy="736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A7DA1-B4D2-4AE1-8173-865FCF6343D0}"/>
              </a:ext>
            </a:extLst>
          </p:cNvPr>
          <p:cNvSpPr txBox="1"/>
          <p:nvPr/>
        </p:nvSpPr>
        <p:spPr>
          <a:xfrm>
            <a:off x="353606" y="4387015"/>
            <a:ext cx="5196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Non-inverting Amplifier</a:t>
            </a:r>
          </a:p>
          <a:p>
            <a:r>
              <a:rPr lang="en-US" altLang="ko-KR" sz="2400" dirty="0"/>
              <a:t>G=R18/R17+1= 1.5k/1k+ 1=2.5,</a:t>
            </a:r>
          </a:p>
          <a:p>
            <a:r>
              <a:rPr lang="en-US" altLang="ko-KR" sz="2400" dirty="0"/>
              <a:t>Full wave rectifier</a:t>
            </a:r>
          </a:p>
          <a:p>
            <a:r>
              <a:rPr lang="ko-KR" altLang="en-US" sz="2400" dirty="0"/>
              <a:t>전압강하로 인해 전압 감소 </a:t>
            </a:r>
            <a:r>
              <a:rPr lang="en-US" altLang="ko-KR" sz="2400" dirty="0"/>
              <a:t>-1.4V</a:t>
            </a:r>
          </a:p>
          <a:p>
            <a:r>
              <a:rPr lang="en-US" altLang="ko-KR" sz="2400" dirty="0"/>
              <a:t>-&gt; V=4.6956*2-1.4V=10.339V</a:t>
            </a:r>
          </a:p>
          <a:p>
            <a:endParaRPr lang="en-US" altLang="ko-KR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44C6E42-3316-41F2-8FF1-42F32137D5F5}"/>
              </a:ext>
            </a:extLst>
          </p:cNvPr>
          <p:cNvPicPr/>
          <p:nvPr/>
        </p:nvPicPr>
        <p:blipFill rotWithShape="1">
          <a:blip r:embed="rId2"/>
          <a:srcRect l="35983" t="43814" r="493" b="18084"/>
          <a:stretch/>
        </p:blipFill>
        <p:spPr>
          <a:xfrm>
            <a:off x="914237" y="1895718"/>
            <a:ext cx="4908819" cy="23083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032438F-E598-431B-865D-C69494669CB3}"/>
              </a:ext>
            </a:extLst>
          </p:cNvPr>
          <p:cNvSpPr/>
          <p:nvPr/>
        </p:nvSpPr>
        <p:spPr>
          <a:xfrm>
            <a:off x="887767" y="3666477"/>
            <a:ext cx="1597981" cy="537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AD027D-E8C2-4D60-9FB9-5F822E83D0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49526" y="1310861"/>
            <a:ext cx="5914056" cy="404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72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6096000" y="956930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9970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Non-inverting Amplifier &amp; Full wave rectifier(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전파정류기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3E6C50-405D-4806-AA6D-5F77D70095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752" y="1883889"/>
            <a:ext cx="5731510" cy="38652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1B684E-DC84-4CB2-BD5B-7A45F2ECB7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90673" y="3429000"/>
            <a:ext cx="3181981" cy="8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6096000" y="956930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Comparator(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비교기</a:t>
            </a:r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E5538D-23B3-4E19-B155-1663A28B0809}"/>
              </a:ext>
            </a:extLst>
          </p:cNvPr>
          <p:cNvPicPr/>
          <p:nvPr/>
        </p:nvPicPr>
        <p:blipFill rotWithShape="1">
          <a:blip r:embed="rId2"/>
          <a:srcRect l="23963" t="73520" r="38981" b="463"/>
          <a:stretch/>
        </p:blipFill>
        <p:spPr>
          <a:xfrm>
            <a:off x="458771" y="2971800"/>
            <a:ext cx="4492101" cy="20852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1AD2A9-3918-4685-9466-3BDA446B76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78245" y="1694751"/>
            <a:ext cx="5731510" cy="38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06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6079724" y="956930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최종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530927-D99F-4266-A5B6-676E53072C57}"/>
              </a:ext>
            </a:extLst>
          </p:cNvPr>
          <p:cNvSpPr txBox="1"/>
          <p:nvPr/>
        </p:nvSpPr>
        <p:spPr>
          <a:xfrm>
            <a:off x="6158398" y="1150704"/>
            <a:ext cx="570242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생체신호 </a:t>
            </a:r>
            <a:endParaRPr lang="en-US" altLang="ko-KR" sz="2800" dirty="0"/>
          </a:p>
          <a:p>
            <a:r>
              <a:rPr lang="en-US" altLang="ko-KR" sz="2800" dirty="0"/>
              <a:t>Vin+=5mV,30Hz ,Vin-=3mV,30Hz</a:t>
            </a:r>
          </a:p>
          <a:p>
            <a:endParaRPr lang="en-US" altLang="ko-KR" sz="2800" dirty="0"/>
          </a:p>
          <a:p>
            <a:r>
              <a:rPr lang="en-US" altLang="ko-KR" sz="2800" dirty="0"/>
              <a:t>G=495*1.56*1.95*1.56*2.5- </a:t>
            </a:r>
            <a:r>
              <a:rPr lang="ko-KR" altLang="en-US" sz="2800" dirty="0"/>
              <a:t>전파정류기 전압강하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 err="1"/>
              <a:t>Vout</a:t>
            </a:r>
            <a:r>
              <a:rPr lang="en-US" altLang="ko-KR" sz="2800" dirty="0"/>
              <a:t>=2mV*G=10.339V</a:t>
            </a:r>
          </a:p>
          <a:p>
            <a:endParaRPr lang="en-US" altLang="ko-KR" sz="2800" dirty="0"/>
          </a:p>
          <a:p>
            <a:r>
              <a:rPr lang="en-US" altLang="ko-KR" sz="2800" dirty="0"/>
              <a:t>5V </a:t>
            </a:r>
            <a:r>
              <a:rPr lang="ko-KR" altLang="en-US" sz="2800" dirty="0"/>
              <a:t>이상이면 소리 출력</a:t>
            </a:r>
            <a:r>
              <a:rPr lang="en-US" altLang="ko-KR" sz="2800" dirty="0"/>
              <a:t> -&gt; </a:t>
            </a:r>
            <a:r>
              <a:rPr lang="ko-KR" altLang="en-US" sz="2800" dirty="0" err="1"/>
              <a:t>재활됨</a:t>
            </a:r>
            <a:r>
              <a:rPr lang="en-US" altLang="ko-KR" sz="2800" dirty="0"/>
              <a:t>!</a:t>
            </a:r>
          </a:p>
          <a:p>
            <a:endParaRPr lang="en-US" altLang="ko-KR" sz="2800" dirty="0"/>
          </a:p>
          <a:p>
            <a:r>
              <a:rPr lang="ko-KR" altLang="en-US" sz="2800" dirty="0"/>
              <a:t>주파수 대역</a:t>
            </a:r>
            <a:r>
              <a:rPr lang="en-US" altLang="ko-KR" sz="2800" dirty="0"/>
              <a:t>:23.84Hz~69.89Hz , 57.133~ 63.143Hz </a:t>
            </a:r>
            <a:r>
              <a:rPr lang="ko-KR" altLang="en-US" sz="2800" dirty="0"/>
              <a:t>차단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54040D-A4D0-4FD7-92B3-9994558871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179" y="1509712"/>
            <a:ext cx="5433642" cy="45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2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부품 품목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499ED3-AEB9-43C0-A7E5-3421F06C295E}"/>
              </a:ext>
            </a:extLst>
          </p:cNvPr>
          <p:cNvSpPr/>
          <p:nvPr/>
        </p:nvSpPr>
        <p:spPr>
          <a:xfrm>
            <a:off x="10093911" y="6587231"/>
            <a:ext cx="2098089" cy="19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077A81-A15B-402F-B1B9-21DE45D6C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80" y="1084554"/>
            <a:ext cx="8092440" cy="553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1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부품 품목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388E4-928D-48CC-B41A-36DCCDA06AD9}"/>
              </a:ext>
            </a:extLst>
          </p:cNvPr>
          <p:cNvSpPr/>
          <p:nvPr/>
        </p:nvSpPr>
        <p:spPr>
          <a:xfrm>
            <a:off x="9907480" y="6649375"/>
            <a:ext cx="2284520" cy="13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59DD87-2439-4D95-8813-BB56A7555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30" y="1208842"/>
            <a:ext cx="7368540" cy="533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64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55299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8363D-6514-4DB2-BDD2-1FB3409EAFAC}"/>
              </a:ext>
            </a:extLst>
          </p:cNvPr>
          <p:cNvSpPr/>
          <p:nvPr/>
        </p:nvSpPr>
        <p:spPr>
          <a:xfrm>
            <a:off x="839645" y="1112228"/>
            <a:ext cx="1033103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0FB678-E449-4093-AFAF-B8E362066DA3}"/>
              </a:ext>
            </a:extLst>
          </p:cNvPr>
          <p:cNvSpPr/>
          <p:nvPr/>
        </p:nvSpPr>
        <p:spPr>
          <a:xfrm>
            <a:off x="2025148" y="1112228"/>
            <a:ext cx="9072025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496737-B53C-4A7C-8E1A-C909542D5988}"/>
              </a:ext>
            </a:extLst>
          </p:cNvPr>
          <p:cNvSpPr txBox="1"/>
          <p:nvPr/>
        </p:nvSpPr>
        <p:spPr>
          <a:xfrm>
            <a:off x="1117990" y="1219949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26E71B-04CF-438E-A3E4-B1D3E30553A1}"/>
              </a:ext>
            </a:extLst>
          </p:cNvPr>
          <p:cNvSpPr txBox="1"/>
          <p:nvPr/>
        </p:nvSpPr>
        <p:spPr>
          <a:xfrm>
            <a:off x="2296550" y="1266116"/>
            <a:ext cx="44743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주제 선정 이유 및 개요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6C0097-8B77-4E38-B2A9-B87B26820A80}"/>
              </a:ext>
            </a:extLst>
          </p:cNvPr>
          <p:cNvSpPr/>
          <p:nvPr/>
        </p:nvSpPr>
        <p:spPr>
          <a:xfrm>
            <a:off x="839645" y="2505772"/>
            <a:ext cx="1033103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27BB93-8640-4DBC-875B-462B74D13B7A}"/>
              </a:ext>
            </a:extLst>
          </p:cNvPr>
          <p:cNvSpPr/>
          <p:nvPr/>
        </p:nvSpPr>
        <p:spPr>
          <a:xfrm>
            <a:off x="2025148" y="2505772"/>
            <a:ext cx="9072025" cy="9233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9B547-6B49-409E-B26D-FAED0463BCDC}"/>
              </a:ext>
            </a:extLst>
          </p:cNvPr>
          <p:cNvSpPr txBox="1"/>
          <p:nvPr/>
        </p:nvSpPr>
        <p:spPr>
          <a:xfrm>
            <a:off x="1117990" y="2604227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28299-F420-4609-81BB-156F5D043A81}"/>
              </a:ext>
            </a:extLst>
          </p:cNvPr>
          <p:cNvSpPr txBox="1"/>
          <p:nvPr/>
        </p:nvSpPr>
        <p:spPr>
          <a:xfrm>
            <a:off x="2296550" y="2659660"/>
            <a:ext cx="143500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bg1"/>
                </a:solidFill>
                <a:latin typeface="+mj-ea"/>
                <a:ea typeface="+mj-ea"/>
              </a:rPr>
              <a:t>회로도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224253-CAF4-42CA-987C-40FF4F0F80DE}"/>
              </a:ext>
            </a:extLst>
          </p:cNvPr>
          <p:cNvSpPr/>
          <p:nvPr/>
        </p:nvSpPr>
        <p:spPr>
          <a:xfrm>
            <a:off x="839645" y="3899316"/>
            <a:ext cx="1033103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1AB56B-6D3B-4157-B417-A077B0CE792A}"/>
              </a:ext>
            </a:extLst>
          </p:cNvPr>
          <p:cNvSpPr/>
          <p:nvPr/>
        </p:nvSpPr>
        <p:spPr>
          <a:xfrm>
            <a:off x="2025148" y="3899316"/>
            <a:ext cx="907202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67A8D-1CB8-4452-B93B-219D088A66FD}"/>
              </a:ext>
            </a:extLst>
          </p:cNvPr>
          <p:cNvSpPr txBox="1"/>
          <p:nvPr/>
        </p:nvSpPr>
        <p:spPr>
          <a:xfrm>
            <a:off x="1117990" y="3997771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A32A6-0C23-4F87-968C-A78F109106DC}"/>
              </a:ext>
            </a:extLst>
          </p:cNvPr>
          <p:cNvSpPr txBox="1"/>
          <p:nvPr/>
        </p:nvSpPr>
        <p:spPr>
          <a:xfrm>
            <a:off x="2296550" y="4053204"/>
            <a:ext cx="21210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부품 품목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2134E55-821F-43A6-8576-C06244F7F67A}"/>
              </a:ext>
            </a:extLst>
          </p:cNvPr>
          <p:cNvSpPr/>
          <p:nvPr/>
        </p:nvSpPr>
        <p:spPr>
          <a:xfrm>
            <a:off x="839645" y="5176386"/>
            <a:ext cx="1033103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A221FAE-5672-44F2-9772-6611A53A34A6}"/>
              </a:ext>
            </a:extLst>
          </p:cNvPr>
          <p:cNvSpPr/>
          <p:nvPr/>
        </p:nvSpPr>
        <p:spPr>
          <a:xfrm>
            <a:off x="2025148" y="5176386"/>
            <a:ext cx="9072025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2F8D35-A5B9-4C46-B932-61C576609111}"/>
              </a:ext>
            </a:extLst>
          </p:cNvPr>
          <p:cNvSpPr txBox="1"/>
          <p:nvPr/>
        </p:nvSpPr>
        <p:spPr>
          <a:xfrm>
            <a:off x="1121196" y="5274841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  <a:endParaRPr lang="ko-KR" alt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2578AE-13EF-4CDC-91D0-15451CCAA569}"/>
              </a:ext>
            </a:extLst>
          </p:cNvPr>
          <p:cNvSpPr txBox="1"/>
          <p:nvPr/>
        </p:nvSpPr>
        <p:spPr>
          <a:xfrm>
            <a:off x="2296550" y="5330274"/>
            <a:ext cx="50257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400" spc="-150" dirty="0" err="1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주차별</a:t>
            </a:r>
            <a:r>
              <a:rPr lang="ko-KR" altLang="en-US" sz="3400" spc="-15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계획 및 역할 분담 </a:t>
            </a:r>
          </a:p>
        </p:txBody>
      </p:sp>
    </p:spTree>
    <p:extLst>
      <p:ext uri="{BB962C8B-B14F-4D97-AF65-F5344CB8AC3E}">
        <p14:creationId xmlns:p14="http://schemas.microsoft.com/office/powerpoint/2010/main" val="101484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부품 품목 총 금액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4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388E4-928D-48CC-B41A-36DCCDA06AD9}"/>
              </a:ext>
            </a:extLst>
          </p:cNvPr>
          <p:cNvSpPr/>
          <p:nvPr/>
        </p:nvSpPr>
        <p:spPr>
          <a:xfrm>
            <a:off x="9907480" y="6649375"/>
            <a:ext cx="2284520" cy="13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038726-1C84-4CF8-A684-10CDD358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40" y="2938282"/>
            <a:ext cx="8199120" cy="17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97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주차별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계획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5,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464CA82-B83E-472B-8043-094866CEC5C7}"/>
              </a:ext>
            </a:extLst>
          </p:cNvPr>
          <p:cNvCxnSpPr/>
          <p:nvPr/>
        </p:nvCxnSpPr>
        <p:spPr>
          <a:xfrm flipV="1">
            <a:off x="2835589" y="3429000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2F5E5CE-F673-4103-82A6-BB5E84D335D9}"/>
              </a:ext>
            </a:extLst>
          </p:cNvPr>
          <p:cNvCxnSpPr/>
          <p:nvPr/>
        </p:nvCxnSpPr>
        <p:spPr>
          <a:xfrm flipV="1">
            <a:off x="6440941" y="339012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BEB6C4D-E35D-42FB-B37E-20177238CDED}"/>
              </a:ext>
            </a:extLst>
          </p:cNvPr>
          <p:cNvCxnSpPr>
            <a:cxnSpLocks/>
          </p:cNvCxnSpPr>
          <p:nvPr/>
        </p:nvCxnSpPr>
        <p:spPr>
          <a:xfrm flipV="1">
            <a:off x="8825603" y="1965188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59816D6-BB7E-4F07-8198-17D1C6BF0B8C}"/>
              </a:ext>
            </a:extLst>
          </p:cNvPr>
          <p:cNvCxnSpPr/>
          <p:nvPr/>
        </p:nvCxnSpPr>
        <p:spPr>
          <a:xfrm>
            <a:off x="992133" y="1965188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DECBD8-5D4B-4EA9-91FE-282389C50FBE}"/>
              </a:ext>
            </a:extLst>
          </p:cNvPr>
          <p:cNvSpPr txBox="1"/>
          <p:nvPr/>
        </p:nvSpPr>
        <p:spPr>
          <a:xfrm>
            <a:off x="4860259" y="1921626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~6/10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DACB0F-7B01-4D48-A45A-F9434A4A7ED4}"/>
              </a:ext>
            </a:extLst>
          </p:cNvPr>
          <p:cNvSpPr txBox="1"/>
          <p:nvPr/>
        </p:nvSpPr>
        <p:spPr>
          <a:xfrm>
            <a:off x="1292307" y="2142733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5/13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52C42E-EDD0-48D3-A402-D57C41B6540B}"/>
              </a:ext>
            </a:extLst>
          </p:cNvPr>
          <p:cNvSpPr txBox="1"/>
          <p:nvPr/>
        </p:nvSpPr>
        <p:spPr>
          <a:xfrm>
            <a:off x="6607308" y="3911037"/>
            <a:ext cx="2698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만능기판에 회로 구성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&amp;</a:t>
            </a:r>
          </a:p>
          <a:p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동작 테스트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0D16C4-B2EF-4C02-8733-0DB625A366B7}"/>
              </a:ext>
            </a:extLst>
          </p:cNvPr>
          <p:cNvSpPr txBox="1"/>
          <p:nvPr/>
        </p:nvSpPr>
        <p:spPr>
          <a:xfrm>
            <a:off x="1217921" y="2653278"/>
            <a:ext cx="211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예비발표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DE1930-39FC-4599-963C-88B4707C33D3}"/>
              </a:ext>
            </a:extLst>
          </p:cNvPr>
          <p:cNvSpPr txBox="1"/>
          <p:nvPr/>
        </p:nvSpPr>
        <p:spPr>
          <a:xfrm>
            <a:off x="4869848" y="2411547"/>
            <a:ext cx="193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브레드보드로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회로 구성 및 시연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&amp; 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회로 수정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8CCC0D-8974-41C8-8B37-758477F74448}"/>
              </a:ext>
            </a:extLst>
          </p:cNvPr>
          <p:cNvSpPr txBox="1"/>
          <p:nvPr/>
        </p:nvSpPr>
        <p:spPr>
          <a:xfrm>
            <a:off x="3050152" y="3503522"/>
            <a:ext cx="88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~5/27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147AF5-1DB0-4BDF-A9B6-EF36ACCBA8C0}"/>
              </a:ext>
            </a:extLst>
          </p:cNvPr>
          <p:cNvSpPr txBox="1"/>
          <p:nvPr/>
        </p:nvSpPr>
        <p:spPr>
          <a:xfrm>
            <a:off x="2886170" y="400384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계획 수정 및 부품 준비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CF72DB-D547-4A2C-9E78-63E43C9BF3BA}"/>
              </a:ext>
            </a:extLst>
          </p:cNvPr>
          <p:cNvSpPr txBox="1"/>
          <p:nvPr/>
        </p:nvSpPr>
        <p:spPr>
          <a:xfrm>
            <a:off x="6650265" y="3515693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~6/24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D331FA-712B-440A-BBB4-5D2831A36EFC}"/>
              </a:ext>
            </a:extLst>
          </p:cNvPr>
          <p:cNvSpPr txBox="1"/>
          <p:nvPr/>
        </p:nvSpPr>
        <p:spPr>
          <a:xfrm>
            <a:off x="8912096" y="2570442"/>
            <a:ext cx="269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최종 시연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06918C-8BFF-4C5C-A351-B8A168EF07AF}"/>
              </a:ext>
            </a:extLst>
          </p:cNvPr>
          <p:cNvSpPr txBox="1"/>
          <p:nvPr/>
        </p:nvSpPr>
        <p:spPr>
          <a:xfrm>
            <a:off x="8937276" y="2054604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6/24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55BCF52-734B-4FF3-A84F-D7B1313D4CB3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6B385E3-C728-494F-85E3-673BED154943}"/>
              </a:ext>
            </a:extLst>
          </p:cNvPr>
          <p:cNvCxnSpPr/>
          <p:nvPr/>
        </p:nvCxnSpPr>
        <p:spPr>
          <a:xfrm>
            <a:off x="4758175" y="1965188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94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역할 분담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5,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705DA78-37E2-494B-A8F7-147AA193D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4310"/>
              </p:ext>
            </p:extLst>
          </p:nvPr>
        </p:nvGraphicFramePr>
        <p:xfrm>
          <a:off x="667860" y="1636151"/>
          <a:ext cx="10856280" cy="456730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61876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18760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허태무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정서윤</a:t>
                      </a:r>
                      <a:endParaRPr lang="ko-KR" altLang="en-US" sz="24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/>
                        <a:t>주제 선정 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/>
                        <a:t>회로도 구성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부품 품목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PPT </a:t>
                      </a:r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작성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대본 준비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O</a:t>
                      </a:r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763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A66CBC-A9FA-4730-8CCB-FDF9936382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800A33A1-991F-4F95-9726-983DC807FE91}"/>
              </a:ext>
            </a:extLst>
          </p:cNvPr>
          <p:cNvSpPr/>
          <p:nvPr/>
        </p:nvSpPr>
        <p:spPr>
          <a:xfrm>
            <a:off x="4369981" y="2413591"/>
            <a:ext cx="5837275" cy="1935125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0CA64-932C-48A0-A49F-C439A2012AFC}"/>
              </a:ext>
            </a:extLst>
          </p:cNvPr>
          <p:cNvSpPr txBox="1"/>
          <p:nvPr/>
        </p:nvSpPr>
        <p:spPr>
          <a:xfrm>
            <a:off x="5764805" y="2996432"/>
            <a:ext cx="30476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/>
              <a:t>감사합니다</a:t>
            </a:r>
            <a:r>
              <a:rPr lang="en-US" altLang="ko-KR" sz="4400" spc="-150" dirty="0"/>
              <a:t>!</a:t>
            </a:r>
            <a:endParaRPr lang="ko-KR" altLang="en-US" sz="4400" spc="-150" dirty="0"/>
          </a:p>
        </p:txBody>
      </p:sp>
    </p:spTree>
    <p:extLst>
      <p:ext uri="{BB962C8B-B14F-4D97-AF65-F5344CB8AC3E}">
        <p14:creationId xmlns:p14="http://schemas.microsoft.com/office/powerpoint/2010/main" val="321872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D3CEB3-DF40-4E15-BE4F-B1699EF77E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4891-F735-4F6E-8651-1E6F56C7C58A}"/>
              </a:ext>
            </a:extLst>
          </p:cNvPr>
          <p:cNvSpPr txBox="1"/>
          <p:nvPr/>
        </p:nvSpPr>
        <p:spPr>
          <a:xfrm>
            <a:off x="4410282" y="2705725"/>
            <a:ext cx="3371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Q&amp;A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227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주제 선정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3E54E1-1707-4DB1-B1C0-F9C453AB3EF6}"/>
              </a:ext>
            </a:extLst>
          </p:cNvPr>
          <p:cNvSpPr/>
          <p:nvPr/>
        </p:nvSpPr>
        <p:spPr>
          <a:xfrm>
            <a:off x="546340" y="1367501"/>
            <a:ext cx="11085950" cy="146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F5EB2-5E8D-45CD-87A9-237AC88F6770}"/>
              </a:ext>
            </a:extLst>
          </p:cNvPr>
          <p:cNvSpPr txBox="1"/>
          <p:nvPr/>
        </p:nvSpPr>
        <p:spPr>
          <a:xfrm>
            <a:off x="1260486" y="1745075"/>
            <a:ext cx="9774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2000" dirty="0"/>
              <a:t>근육</a:t>
            </a:r>
            <a:r>
              <a:rPr lang="en-US" altLang="ko-KR" sz="2000" dirty="0"/>
              <a:t>(</a:t>
            </a:r>
            <a:r>
              <a:rPr lang="ko-KR" altLang="ko-KR" sz="2000" dirty="0"/>
              <a:t>팔</a:t>
            </a:r>
            <a:r>
              <a:rPr lang="en-US" altLang="ko-KR" sz="2000" dirty="0"/>
              <a:t>, </a:t>
            </a:r>
            <a:r>
              <a:rPr lang="ko-KR" altLang="ko-KR" sz="2000" dirty="0"/>
              <a:t>다리</a:t>
            </a:r>
            <a:r>
              <a:rPr lang="en-US" altLang="ko-KR" sz="2000" dirty="0"/>
              <a:t>)</a:t>
            </a:r>
            <a:r>
              <a:rPr lang="ko-KR" altLang="ko-KR" sz="2000" dirty="0"/>
              <a:t>에 심각한 부상을 입어</a:t>
            </a:r>
            <a:r>
              <a:rPr lang="en-US" altLang="ko-KR" sz="2000" dirty="0"/>
              <a:t> </a:t>
            </a:r>
            <a:r>
              <a:rPr lang="ko-KR" altLang="en-US" sz="2000" dirty="0"/>
              <a:t>수축이 안되는</a:t>
            </a:r>
            <a:r>
              <a:rPr lang="en-US" altLang="ko-KR" sz="2000" dirty="0"/>
              <a:t> </a:t>
            </a:r>
            <a:r>
              <a:rPr lang="ko-KR" altLang="en-US" sz="2000" dirty="0"/>
              <a:t>환자의 </a:t>
            </a:r>
            <a:endParaRPr lang="en-US" altLang="ko-KR" sz="2000" dirty="0"/>
          </a:p>
          <a:p>
            <a:pPr algn="ctr"/>
            <a:r>
              <a:rPr lang="ko-KR" altLang="ko-KR" sz="2000" dirty="0"/>
              <a:t>근육</a:t>
            </a:r>
            <a:r>
              <a:rPr lang="en-US" altLang="ko-KR" sz="2000" dirty="0"/>
              <a:t> </a:t>
            </a:r>
            <a:r>
              <a:rPr lang="ko-KR" altLang="ko-KR" sz="2000" dirty="0"/>
              <a:t>수축 정도가 일정 이상이 된다면 </a:t>
            </a:r>
            <a:r>
              <a:rPr lang="ko-KR" altLang="en-US" sz="2000" dirty="0"/>
              <a:t>재활</a:t>
            </a:r>
            <a:r>
              <a:rPr lang="ko-KR" altLang="ko-KR" sz="2000" dirty="0"/>
              <a:t> 되었다고 판정하기 위해 </a:t>
            </a:r>
            <a:endParaRPr lang="ko-KR" altLang="en-US" sz="2000" spc="-150" dirty="0">
              <a:solidFill>
                <a:srgbClr val="554F4D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3206CB-8032-46B2-B7C8-A303B58937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01"/>
          <a:stretch/>
        </p:blipFill>
        <p:spPr>
          <a:xfrm>
            <a:off x="672996" y="3031740"/>
            <a:ext cx="4119377" cy="36525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F25EDD-9989-4099-8782-2CFDB46948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7159" y="3043703"/>
            <a:ext cx="3454181" cy="24467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7A655D5-EC38-4B17-8E03-23FDC1E4B57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6963" y="3895880"/>
            <a:ext cx="2487981" cy="257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-63319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3E54E1-1707-4DB1-B1C0-F9C453AB3EF6}"/>
              </a:ext>
            </a:extLst>
          </p:cNvPr>
          <p:cNvSpPr/>
          <p:nvPr/>
        </p:nvSpPr>
        <p:spPr>
          <a:xfrm>
            <a:off x="546340" y="1151135"/>
            <a:ext cx="11085950" cy="167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F5EB2-5E8D-45CD-87A9-237AC88F6770}"/>
              </a:ext>
            </a:extLst>
          </p:cNvPr>
          <p:cNvSpPr txBox="1"/>
          <p:nvPr/>
        </p:nvSpPr>
        <p:spPr>
          <a:xfrm>
            <a:off x="2302198" y="1260877"/>
            <a:ext cx="7250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solidFill>
                  <a:srgbClr val="554F4D"/>
                </a:solidFill>
              </a:rPr>
              <a:t>근전도 </a:t>
            </a:r>
            <a:r>
              <a:rPr lang="ko-KR" altLang="en-US" sz="2400" b="1" spc="-150" dirty="0" err="1">
                <a:solidFill>
                  <a:srgbClr val="554F4D"/>
                </a:solidFill>
              </a:rPr>
              <a:t>검사란</a:t>
            </a:r>
            <a:r>
              <a:rPr lang="en-US" altLang="ko-KR" sz="2400" b="1" spc="-150" dirty="0">
                <a:solidFill>
                  <a:srgbClr val="554F4D"/>
                </a:solidFill>
              </a:rPr>
              <a:t>?</a:t>
            </a:r>
          </a:p>
          <a:p>
            <a:pPr algn="ctr"/>
            <a:r>
              <a:rPr lang="ko-KR" altLang="en-US" sz="2400" spc="-150" dirty="0">
                <a:solidFill>
                  <a:srgbClr val="554F4D"/>
                </a:solidFill>
              </a:rPr>
              <a:t>신경과 근육에서 발생하는 전기적 신호를 근전도 검사를 통해 분석하여 말초신경이나 근육의 이상 여부를 확인하거나 발달 정도를 측정하기 위해 실시하는 검사</a:t>
            </a:r>
            <a:endParaRPr lang="en-US" altLang="ko-KR" sz="2400" spc="-150" dirty="0">
              <a:solidFill>
                <a:srgbClr val="554F4D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32F11E-7DA7-4F40-8EF7-576FA56D4A73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0F67E7-693E-4EAA-8AEC-EBCCFE8F3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56" y="3528081"/>
            <a:ext cx="5414136" cy="247876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F4FAC3F-0B64-44D6-A7BC-B0F631EBE0AA}"/>
              </a:ext>
            </a:extLst>
          </p:cNvPr>
          <p:cNvSpPr txBox="1"/>
          <p:nvPr/>
        </p:nvSpPr>
        <p:spPr>
          <a:xfrm>
            <a:off x="6675240" y="3174138"/>
            <a:ext cx="4396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554F4D"/>
                </a:solidFill>
              </a:rPr>
              <a:t>피부위에 전극을 부착하여 전기적 신호를 분석하는 표면 근전도 검사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99702B-7094-4757-AEEE-BF31F8588A6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94" y="3882024"/>
            <a:ext cx="2887201" cy="225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1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-63319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F3E54E1-1707-4DB1-B1C0-F9C453AB3EF6}"/>
              </a:ext>
            </a:extLst>
          </p:cNvPr>
          <p:cNvSpPr/>
          <p:nvPr/>
        </p:nvSpPr>
        <p:spPr>
          <a:xfrm>
            <a:off x="495804" y="1287806"/>
            <a:ext cx="11085950" cy="1679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CF5EB2-5E8D-45CD-87A9-237AC88F6770}"/>
              </a:ext>
            </a:extLst>
          </p:cNvPr>
          <p:cNvSpPr txBox="1"/>
          <p:nvPr/>
        </p:nvSpPr>
        <p:spPr>
          <a:xfrm>
            <a:off x="1804004" y="1760003"/>
            <a:ext cx="901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srgbClr val="554F4D"/>
                </a:solidFill>
              </a:rPr>
              <a:t>생체신호 </a:t>
            </a:r>
            <a:r>
              <a:rPr lang="en-US" altLang="ko-KR" sz="3600" spc="-150" dirty="0">
                <a:solidFill>
                  <a:srgbClr val="554F4D"/>
                </a:solidFill>
              </a:rPr>
              <a:t>-&gt; </a:t>
            </a:r>
            <a:r>
              <a:rPr lang="ko-KR" altLang="en-US" sz="3600" spc="-150" dirty="0">
                <a:solidFill>
                  <a:srgbClr val="554F4D"/>
                </a:solidFill>
              </a:rPr>
              <a:t>증폭 </a:t>
            </a:r>
            <a:r>
              <a:rPr lang="en-US" altLang="ko-KR" sz="3600" spc="-150" dirty="0">
                <a:solidFill>
                  <a:srgbClr val="554F4D"/>
                </a:solidFill>
              </a:rPr>
              <a:t>-&gt; 5V </a:t>
            </a:r>
            <a:r>
              <a:rPr lang="ko-KR" altLang="en-US" sz="3600" spc="-150" dirty="0">
                <a:solidFill>
                  <a:srgbClr val="554F4D"/>
                </a:solidFill>
              </a:rPr>
              <a:t>이상이면 소리 출력 </a:t>
            </a:r>
            <a:endParaRPr lang="en-US" altLang="ko-KR" sz="3600" spc="-150" dirty="0">
              <a:solidFill>
                <a:srgbClr val="554F4D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32F11E-7DA7-4F40-8EF7-576FA56D4A73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59E298-FA55-4002-84B6-A67521FC8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46" y="2878531"/>
            <a:ext cx="3676676" cy="20663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4176EF-A4DC-4E2D-89FE-38F2CFE75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08" y="3890792"/>
            <a:ext cx="5292583" cy="23388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2294E7-4956-495A-833F-7E5FEDB6D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91" y="3082585"/>
            <a:ext cx="2857500" cy="28575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8EA862D-E0B5-454E-B51E-0DD469D5A3EC}"/>
              </a:ext>
            </a:extLst>
          </p:cNvPr>
          <p:cNvSpPr/>
          <p:nvPr/>
        </p:nvSpPr>
        <p:spPr>
          <a:xfrm>
            <a:off x="3265990" y="3753045"/>
            <a:ext cx="1020932" cy="7582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2D81ABC-DE8D-4C5E-AC3E-E1B1F2C71EC5}"/>
              </a:ext>
            </a:extLst>
          </p:cNvPr>
          <p:cNvSpPr/>
          <p:nvPr/>
        </p:nvSpPr>
        <p:spPr>
          <a:xfrm>
            <a:off x="8061412" y="3753045"/>
            <a:ext cx="1020932" cy="7582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504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7938D0F-B057-448A-9896-445A374D3A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1707" y="1442312"/>
            <a:ext cx="6947969" cy="546696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전체 회로도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D4D09-2A72-4EC5-B188-C062052764F1}"/>
              </a:ext>
            </a:extLst>
          </p:cNvPr>
          <p:cNvSpPr txBox="1"/>
          <p:nvPr/>
        </p:nvSpPr>
        <p:spPr>
          <a:xfrm>
            <a:off x="7547132" y="2115698"/>
            <a:ext cx="45797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IA(</a:t>
            </a:r>
            <a:r>
              <a:rPr lang="ko-KR" altLang="en-US" sz="30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계측용 증폭기</a:t>
            </a:r>
            <a:r>
              <a:rPr lang="en-US" altLang="ko-KR" sz="30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30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LPF</a:t>
            </a:r>
          </a:p>
          <a:p>
            <a:r>
              <a:rPr lang="en-US" altLang="ko-KR" sz="30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Notch filter</a:t>
            </a:r>
          </a:p>
          <a:p>
            <a:r>
              <a:rPr lang="en-US" altLang="ko-KR" sz="30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HPF</a:t>
            </a:r>
          </a:p>
          <a:p>
            <a:r>
              <a:rPr lang="en-US" altLang="ko-KR" sz="30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Non- inverting amplifier</a:t>
            </a:r>
          </a:p>
          <a:p>
            <a:r>
              <a:rPr lang="en-US" altLang="ko-KR" sz="30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Full wave rectifier(</a:t>
            </a:r>
            <a:r>
              <a:rPr lang="ko-KR" altLang="en-US" sz="30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전파정류기</a:t>
            </a:r>
            <a:r>
              <a:rPr lang="en-US" altLang="ko-KR" sz="30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</a:t>
            </a:r>
          </a:p>
          <a:p>
            <a:r>
              <a:rPr lang="en-US" altLang="ko-KR" sz="30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Comparator(</a:t>
            </a:r>
            <a:r>
              <a:rPr lang="ko-KR" altLang="en-US" sz="30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비교기</a:t>
            </a:r>
            <a:r>
              <a:rPr lang="en-US" altLang="ko-KR" sz="30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0F35F3F-78BE-4018-AB59-81C05589A22D}"/>
              </a:ext>
            </a:extLst>
          </p:cNvPr>
          <p:cNvSpPr/>
          <p:nvPr/>
        </p:nvSpPr>
        <p:spPr>
          <a:xfrm>
            <a:off x="674703" y="1571348"/>
            <a:ext cx="2059619" cy="17133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B3ACA21-6920-40B1-B5EE-1679DEA97B82}"/>
              </a:ext>
            </a:extLst>
          </p:cNvPr>
          <p:cNvSpPr/>
          <p:nvPr/>
        </p:nvSpPr>
        <p:spPr>
          <a:xfrm>
            <a:off x="4680380" y="1713389"/>
            <a:ext cx="2395123" cy="1715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8E3EFE3-E600-48DE-98B4-8AD3EEAF44D7}"/>
              </a:ext>
            </a:extLst>
          </p:cNvPr>
          <p:cNvSpPr/>
          <p:nvPr/>
        </p:nvSpPr>
        <p:spPr>
          <a:xfrm>
            <a:off x="789953" y="1752031"/>
            <a:ext cx="1795298" cy="15713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F717A-5A84-4A17-9425-B6DCE73DD1A1}"/>
              </a:ext>
            </a:extLst>
          </p:cNvPr>
          <p:cNvSpPr txBox="1"/>
          <p:nvPr/>
        </p:nvSpPr>
        <p:spPr>
          <a:xfrm>
            <a:off x="967236" y="1294606"/>
            <a:ext cx="139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IA</a:t>
            </a:r>
            <a:endParaRPr lang="ko-KR" altLang="en-US" sz="24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49D55-2AAD-43D5-97B5-74BF6C3CDC61}"/>
              </a:ext>
            </a:extLst>
          </p:cNvPr>
          <p:cNvSpPr txBox="1"/>
          <p:nvPr/>
        </p:nvSpPr>
        <p:spPr>
          <a:xfrm>
            <a:off x="2916728" y="1279089"/>
            <a:ext cx="139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LPF</a:t>
            </a:r>
            <a:endParaRPr lang="ko-KR" altLang="en-US" sz="24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C72B0EB-4D7E-4F6D-A619-942E4B1E95FC}"/>
              </a:ext>
            </a:extLst>
          </p:cNvPr>
          <p:cNvSpPr/>
          <p:nvPr/>
        </p:nvSpPr>
        <p:spPr>
          <a:xfrm>
            <a:off x="2603006" y="1642368"/>
            <a:ext cx="2059619" cy="17866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0D8E9F-507E-42A9-9C20-D6C9C9AD2749}"/>
              </a:ext>
            </a:extLst>
          </p:cNvPr>
          <p:cNvSpPr txBox="1"/>
          <p:nvPr/>
        </p:nvSpPr>
        <p:spPr>
          <a:xfrm>
            <a:off x="5128746" y="1318409"/>
            <a:ext cx="139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Notch</a:t>
            </a:r>
            <a:endParaRPr lang="ko-KR" altLang="en-US" sz="24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24FD64C-DFA4-4570-992C-81E532C11119}"/>
              </a:ext>
            </a:extLst>
          </p:cNvPr>
          <p:cNvSpPr/>
          <p:nvPr/>
        </p:nvSpPr>
        <p:spPr>
          <a:xfrm>
            <a:off x="525631" y="3500020"/>
            <a:ext cx="2395123" cy="17437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0B3D7A-628C-4768-9DD2-396AD47C37F2}"/>
              </a:ext>
            </a:extLst>
          </p:cNvPr>
          <p:cNvSpPr txBox="1"/>
          <p:nvPr/>
        </p:nvSpPr>
        <p:spPr>
          <a:xfrm>
            <a:off x="973997" y="3133154"/>
            <a:ext cx="139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HPF</a:t>
            </a:r>
            <a:endParaRPr lang="ko-KR" altLang="en-US" sz="24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B4A3367-B2E2-493F-929E-51131D5D79A6}"/>
              </a:ext>
            </a:extLst>
          </p:cNvPr>
          <p:cNvSpPr/>
          <p:nvPr/>
        </p:nvSpPr>
        <p:spPr>
          <a:xfrm>
            <a:off x="2920755" y="3594819"/>
            <a:ext cx="1547312" cy="17156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24FFB5-FC51-4B93-9492-20A8A2CBC42A}"/>
              </a:ext>
            </a:extLst>
          </p:cNvPr>
          <p:cNvSpPr txBox="1"/>
          <p:nvPr/>
        </p:nvSpPr>
        <p:spPr>
          <a:xfrm>
            <a:off x="2990915" y="3199839"/>
            <a:ext cx="167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Non-inverting</a:t>
            </a:r>
            <a:endParaRPr lang="ko-KR" altLang="en-US" sz="24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1B84581-8C99-4E1E-B7EE-3CA7DF92E00D}"/>
              </a:ext>
            </a:extLst>
          </p:cNvPr>
          <p:cNvSpPr/>
          <p:nvPr/>
        </p:nvSpPr>
        <p:spPr>
          <a:xfrm>
            <a:off x="4525865" y="3789981"/>
            <a:ext cx="2395123" cy="1863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29362A-1017-4998-9A8E-F04B1E54FC09}"/>
              </a:ext>
            </a:extLst>
          </p:cNvPr>
          <p:cNvSpPr txBox="1"/>
          <p:nvPr/>
        </p:nvSpPr>
        <p:spPr>
          <a:xfrm>
            <a:off x="5065633" y="3381532"/>
            <a:ext cx="2016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Full wave rectifier</a:t>
            </a:r>
            <a:endParaRPr lang="ko-KR" altLang="en-US" sz="24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11FC8CC-C566-421E-9FC3-3A5261AADCBB}"/>
              </a:ext>
            </a:extLst>
          </p:cNvPr>
          <p:cNvSpPr/>
          <p:nvPr/>
        </p:nvSpPr>
        <p:spPr>
          <a:xfrm>
            <a:off x="2380985" y="5286652"/>
            <a:ext cx="2395123" cy="14377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C4347C-7C4B-4E6E-993C-F5CAFC68D3E9}"/>
              </a:ext>
            </a:extLst>
          </p:cNvPr>
          <p:cNvSpPr txBox="1"/>
          <p:nvPr/>
        </p:nvSpPr>
        <p:spPr>
          <a:xfrm>
            <a:off x="2794269" y="6205508"/>
            <a:ext cx="1568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Comparator</a:t>
            </a:r>
            <a:endParaRPr lang="ko-KR" altLang="en-US" sz="24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2409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4" grpId="0" animBg="1"/>
      <p:bldP spid="15" grpId="0"/>
      <p:bldP spid="16" grpId="0"/>
      <p:bldP spid="17" grpId="0" animBg="1"/>
      <p:bldP spid="18" grpId="0"/>
      <p:bldP spid="19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6096000" y="956930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IA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5967C4-B79D-4AB4-AB43-0B0598BBDD4C}"/>
              </a:ext>
            </a:extLst>
          </p:cNvPr>
          <p:cNvSpPr txBox="1"/>
          <p:nvPr/>
        </p:nvSpPr>
        <p:spPr>
          <a:xfrm>
            <a:off x="6504263" y="202692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spc="-3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6DD90BD-346A-444F-BDDC-CC7A42F274DD}"/>
              </a:ext>
            </a:extLst>
          </p:cNvPr>
          <p:cNvCxnSpPr/>
          <p:nvPr/>
        </p:nvCxnSpPr>
        <p:spPr>
          <a:xfrm>
            <a:off x="6504263" y="2836791"/>
            <a:ext cx="5687737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F729F84B-5911-491D-AE92-4578ED388DD7}"/>
              </a:ext>
            </a:extLst>
          </p:cNvPr>
          <p:cNvPicPr/>
          <p:nvPr/>
        </p:nvPicPr>
        <p:blipFill rotWithShape="1">
          <a:blip r:embed="rId2"/>
          <a:srcRect r="69566" b="69764"/>
          <a:stretch/>
        </p:blipFill>
        <p:spPr>
          <a:xfrm>
            <a:off x="393296" y="1001800"/>
            <a:ext cx="4493339" cy="29698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39B4EA-36AF-41D4-901E-66DDC10DF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0" y="3877587"/>
            <a:ext cx="5044440" cy="4648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1D1E61-7233-4230-A074-5AD24BC39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1" y="4428809"/>
            <a:ext cx="5613504" cy="4269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45C855-5DA2-490B-95F9-EDD3EE1F70C7}"/>
              </a:ext>
            </a:extLst>
          </p:cNvPr>
          <p:cNvSpPr txBox="1"/>
          <p:nvPr/>
        </p:nvSpPr>
        <p:spPr>
          <a:xfrm>
            <a:off x="164930" y="4942128"/>
            <a:ext cx="604170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팔</a:t>
            </a:r>
            <a:r>
              <a:rPr lang="en-US" altLang="ko-KR" sz="2400" dirty="0"/>
              <a:t>&amp;</a:t>
            </a:r>
            <a:r>
              <a:rPr lang="ko-KR" altLang="en-US" sz="2400" dirty="0"/>
              <a:t>손 </a:t>
            </a:r>
            <a:r>
              <a:rPr lang="en-US" altLang="ko-KR" sz="2400" dirty="0"/>
              <a:t>– 20~70Hz, 2~10mV</a:t>
            </a:r>
          </a:p>
          <a:p>
            <a:r>
              <a:rPr lang="ko-KR" altLang="en-US" sz="2400" dirty="0"/>
              <a:t>생체신호 </a:t>
            </a:r>
            <a:r>
              <a:rPr lang="en-US" altLang="ko-KR" sz="2400" dirty="0"/>
              <a:t>Vin+=5mV,30Hz ,Vin-=3mV,30Hz</a:t>
            </a:r>
          </a:p>
          <a:p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G= (49.4kΩ/100Ω + 1)=495</a:t>
            </a:r>
          </a:p>
          <a:p>
            <a:r>
              <a:rPr lang="en-US" altLang="ko-KR" sz="2400" dirty="0"/>
              <a:t>V=2mV*</a:t>
            </a:r>
            <a:r>
              <a:rPr lang="ko-KR" altLang="en-US" sz="2400" dirty="0"/>
              <a:t> </a:t>
            </a:r>
            <a:r>
              <a:rPr lang="en-US" altLang="ko-KR" sz="2400" dirty="0"/>
              <a:t>495= 0.99V</a:t>
            </a:r>
          </a:p>
          <a:p>
            <a:endParaRPr lang="en-US" altLang="ko-KR" sz="3200" dirty="0"/>
          </a:p>
          <a:p>
            <a:endParaRPr lang="ko-KR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1D43584-9668-48E8-8B38-6805F46AABB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539666" y="956930"/>
            <a:ext cx="6487404" cy="403232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94E80B8-081E-4F19-A1A8-502B1AFFD6E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431129" y="5419312"/>
            <a:ext cx="3180491" cy="73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02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D53010-F583-4C68-B696-B4FDFDEBA5E9}"/>
              </a:ext>
            </a:extLst>
          </p:cNvPr>
          <p:cNvSpPr/>
          <p:nvPr/>
        </p:nvSpPr>
        <p:spPr>
          <a:xfrm>
            <a:off x="6096000" y="956931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LPF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5967C4-B79D-4AB4-AB43-0B0598BBDD4C}"/>
                  </a:ext>
                </a:extLst>
              </p:cNvPr>
              <p:cNvSpPr txBox="1"/>
              <p:nvPr/>
            </p:nvSpPr>
            <p:spPr>
              <a:xfrm>
                <a:off x="256214" y="4414038"/>
                <a:ext cx="5496516" cy="2335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Equal Component method(ECM)</a:t>
                </a:r>
              </a:p>
              <a:p>
                <a:r>
                  <a:rPr lang="en-US" altLang="ko-KR" sz="2400" dirty="0"/>
                  <a:t>K=R14/R5+1= 0.56k/1k+ 1=1.56,</a:t>
                </a:r>
              </a:p>
              <a:p>
                <a:r>
                  <a:rPr lang="en-US" altLang="ko-KR" sz="2400" dirty="0"/>
                  <a:t>C=C6=C7= 22nF, R=R12=R13= 100kΩ</a:t>
                </a:r>
              </a:p>
              <a:p>
                <a:r>
                  <a:rPr lang="en-US" altLang="ko-KR" sz="2400" dirty="0"/>
                  <a:t>f</a:t>
                </a:r>
                <a:r>
                  <a:rPr lang="en-US" altLang="ko-KR" sz="2400" baseline="-25000" dirty="0"/>
                  <a:t>0</a:t>
                </a:r>
                <a:r>
                  <a:rPr lang="en-US" altLang="ko-KR" sz="2400" dirty="0"/>
                  <a:t>=1/2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en-US" altLang="ko-KR" sz="2400" dirty="0"/>
                  <a:t>=72.343Hz</a:t>
                </a:r>
              </a:p>
              <a:p>
                <a:r>
                  <a:rPr lang="en-US" altLang="ko-KR" sz="2400" dirty="0"/>
                  <a:t>K/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√2</m:t>
                    </m:r>
                  </m:oMath>
                </a14:m>
                <a:r>
                  <a:rPr lang="en-US" altLang="ko-KR" sz="2400" dirty="0"/>
                  <a:t>=1.56/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√2</m:t>
                    </m:r>
                  </m:oMath>
                </a14:m>
                <a:r>
                  <a:rPr lang="en-US" altLang="ko-KR" sz="2400" dirty="0"/>
                  <a:t>=1.103</a:t>
                </a:r>
                <a:r>
                  <a:rPr lang="ko-KR" altLang="en-US" sz="2400" dirty="0"/>
                  <a:t>일 때</a:t>
                </a:r>
                <a:r>
                  <a:rPr lang="en-US" altLang="ko-KR" sz="2400" dirty="0"/>
                  <a:t>, f</a:t>
                </a:r>
                <a:r>
                  <a:rPr lang="en-US" altLang="ko-KR" sz="2400" baseline="-25000" dirty="0"/>
                  <a:t>c</a:t>
                </a:r>
                <a:r>
                  <a:rPr lang="en-US" altLang="ko-KR" sz="2400" dirty="0"/>
                  <a:t>=69.89Hz</a:t>
                </a:r>
              </a:p>
              <a:p>
                <a:r>
                  <a:rPr lang="en-US" altLang="ko-KR" sz="2400" dirty="0"/>
                  <a:t>69.89Hz </a:t>
                </a:r>
                <a:r>
                  <a:rPr lang="ko-KR" altLang="en-US" sz="2400" dirty="0"/>
                  <a:t>이후 차단</a:t>
                </a:r>
                <a:endParaRPr lang="ko-KR" altLang="en-US" sz="2400" spc="-3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5967C4-B79D-4AB4-AB43-0B0598BB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14" y="4414038"/>
                <a:ext cx="5496516" cy="2335832"/>
              </a:xfrm>
              <a:prstGeom prst="rect">
                <a:avLst/>
              </a:prstGeom>
              <a:blipFill>
                <a:blip r:embed="rId2"/>
                <a:stretch>
                  <a:fillRect l="-1663" t="-1828" r="-1552" b="-5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B405735A-1A42-457E-98E4-085943127F73}"/>
              </a:ext>
            </a:extLst>
          </p:cNvPr>
          <p:cNvPicPr/>
          <p:nvPr/>
        </p:nvPicPr>
        <p:blipFill rotWithShape="1">
          <a:blip r:embed="rId3"/>
          <a:srcRect l="32127" t="-1169" r="35940" b="62315"/>
          <a:stretch/>
        </p:blipFill>
        <p:spPr>
          <a:xfrm>
            <a:off x="1302286" y="1415549"/>
            <a:ext cx="3444697" cy="26508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2E171A-67DE-4695-AC18-1406FE2D5B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99422" y="1208030"/>
            <a:ext cx="5731510" cy="38766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E2178A-2FE6-47F2-9F61-1FBB4292C06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703906" y="5542041"/>
            <a:ext cx="2553999" cy="71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IA-LPF </a:t>
            </a:r>
            <a:r>
              <a:rPr lang="ko-KR" altLang="en-US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연결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3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1D4FBA-CAF3-4C1E-A4C6-69FC279E15FD}"/>
              </a:ext>
            </a:extLst>
          </p:cNvPr>
          <p:cNvSpPr/>
          <p:nvPr/>
        </p:nvSpPr>
        <p:spPr>
          <a:xfrm>
            <a:off x="6096000" y="956930"/>
            <a:ext cx="6096000" cy="5901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9A1195-3E09-44AD-B8C6-036842413BBE}"/>
              </a:ext>
            </a:extLst>
          </p:cNvPr>
          <p:cNvSpPr/>
          <p:nvPr/>
        </p:nvSpPr>
        <p:spPr>
          <a:xfrm>
            <a:off x="539415" y="5257383"/>
            <a:ext cx="5017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V=0.99V*LPF Gain(1.56)=1.544V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E263E8-C9DA-4F82-BD5F-88DFD06DFBDD}"/>
              </a:ext>
            </a:extLst>
          </p:cNvPr>
          <p:cNvPicPr/>
          <p:nvPr/>
        </p:nvPicPr>
        <p:blipFill rotWithShape="1">
          <a:blip r:embed="rId2"/>
          <a:srcRect r="36197" b="61306"/>
          <a:stretch/>
        </p:blipFill>
        <p:spPr>
          <a:xfrm>
            <a:off x="393923" y="2018272"/>
            <a:ext cx="4917355" cy="21777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99C7D7-F09D-4B9C-960E-7B492C66EE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21075" y="1395313"/>
            <a:ext cx="5731510" cy="38620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04F77C-C83A-46EB-990D-BA3F6929A93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56281" y="5719048"/>
            <a:ext cx="2551748" cy="6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8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596</Words>
  <Application>Microsoft Office PowerPoint</Application>
  <PresentationFormat>와이드스크린</PresentationFormat>
  <Paragraphs>146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G마켓 산스 TTF Bold</vt:lpstr>
      <vt:lpstr>나눔스퀘어 Bold</vt:lpstr>
      <vt:lpstr>나눔스퀘어 ExtraBold</vt:lpstr>
      <vt:lpstr>나눔스퀘어 Light</vt:lpstr>
      <vt:lpstr>Arial</vt:lpstr>
      <vt:lpstr>Arial Black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71</cp:revision>
  <dcterms:created xsi:type="dcterms:W3CDTF">2020-05-25T00:38:46Z</dcterms:created>
  <dcterms:modified xsi:type="dcterms:W3CDTF">2022-05-13T11:43:20Z</dcterms:modified>
</cp:coreProperties>
</file>