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1753865" rtl="0" eaLnBrk="1" latinLnBrk="0" hangingPunct="1">
      <a:defRPr sz="6905" kern="1200">
        <a:solidFill>
          <a:schemeClr val="tx1"/>
        </a:solidFill>
        <a:latin typeface="+mn-lt"/>
        <a:ea typeface="+mn-ea"/>
        <a:cs typeface="+mn-cs"/>
      </a:defRPr>
    </a:lvl1pPr>
    <a:lvl2pPr marL="1753865" algn="l" defTabSz="1753865" rtl="0" eaLnBrk="1" latinLnBrk="0" hangingPunct="1">
      <a:defRPr sz="6905" kern="1200">
        <a:solidFill>
          <a:schemeClr val="tx1"/>
        </a:solidFill>
        <a:latin typeface="+mn-lt"/>
        <a:ea typeface="+mn-ea"/>
        <a:cs typeface="+mn-cs"/>
      </a:defRPr>
    </a:lvl2pPr>
    <a:lvl3pPr marL="3507730" algn="l" defTabSz="1753865" rtl="0" eaLnBrk="1" latinLnBrk="0" hangingPunct="1">
      <a:defRPr sz="6905" kern="1200">
        <a:solidFill>
          <a:schemeClr val="tx1"/>
        </a:solidFill>
        <a:latin typeface="+mn-lt"/>
        <a:ea typeface="+mn-ea"/>
        <a:cs typeface="+mn-cs"/>
      </a:defRPr>
    </a:lvl3pPr>
    <a:lvl4pPr marL="5261595" algn="l" defTabSz="1753865" rtl="0" eaLnBrk="1" latinLnBrk="0" hangingPunct="1">
      <a:defRPr sz="6905" kern="1200">
        <a:solidFill>
          <a:schemeClr val="tx1"/>
        </a:solidFill>
        <a:latin typeface="+mn-lt"/>
        <a:ea typeface="+mn-ea"/>
        <a:cs typeface="+mn-cs"/>
      </a:defRPr>
    </a:lvl4pPr>
    <a:lvl5pPr marL="7015460" algn="l" defTabSz="1753865" rtl="0" eaLnBrk="1" latinLnBrk="0" hangingPunct="1">
      <a:defRPr sz="6905" kern="1200">
        <a:solidFill>
          <a:schemeClr val="tx1"/>
        </a:solidFill>
        <a:latin typeface="+mn-lt"/>
        <a:ea typeface="+mn-ea"/>
        <a:cs typeface="+mn-cs"/>
      </a:defRPr>
    </a:lvl5pPr>
    <a:lvl6pPr marL="8769325" algn="l" defTabSz="1753865" rtl="0" eaLnBrk="1" latinLnBrk="0" hangingPunct="1">
      <a:defRPr sz="6905" kern="1200">
        <a:solidFill>
          <a:schemeClr val="tx1"/>
        </a:solidFill>
        <a:latin typeface="+mn-lt"/>
        <a:ea typeface="+mn-ea"/>
        <a:cs typeface="+mn-cs"/>
      </a:defRPr>
    </a:lvl6pPr>
    <a:lvl7pPr marL="10523190" algn="l" defTabSz="1753865" rtl="0" eaLnBrk="1" latinLnBrk="0" hangingPunct="1">
      <a:defRPr sz="6905" kern="1200">
        <a:solidFill>
          <a:schemeClr val="tx1"/>
        </a:solidFill>
        <a:latin typeface="+mn-lt"/>
        <a:ea typeface="+mn-ea"/>
        <a:cs typeface="+mn-cs"/>
      </a:defRPr>
    </a:lvl7pPr>
    <a:lvl8pPr marL="12277054" algn="l" defTabSz="1753865" rtl="0" eaLnBrk="1" latinLnBrk="0" hangingPunct="1">
      <a:defRPr sz="6905" kern="1200">
        <a:solidFill>
          <a:schemeClr val="tx1"/>
        </a:solidFill>
        <a:latin typeface="+mn-lt"/>
        <a:ea typeface="+mn-ea"/>
        <a:cs typeface="+mn-cs"/>
      </a:defRPr>
    </a:lvl8pPr>
    <a:lvl9pPr marL="14030919" algn="l" defTabSz="1753865"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474" y="-3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0"/>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3784402" y="22481888"/>
            <a:ext cx="22706410" cy="10334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256950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324263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2" y="2278904"/>
            <a:ext cx="6528092" cy="3627420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081423" y="2278904"/>
            <a:ext cx="19205839" cy="3627420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1502124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4개" type="fourObj">
  <p:cSld name="제목 및 내용 4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내용 개체 틀 2"/>
          <p:cNvSpPr>
            <a:spLocks noGrp="1"/>
          </p:cNvSpPr>
          <p:nvPr>
            <p:ph sz="half" idx="1"/>
          </p:nvPr>
        </p:nvSpPr>
        <p:spPr>
          <a:xfrm>
            <a:off x="1513780" y="9987674"/>
            <a:ext cx="13371713" cy="13706365"/>
          </a:xfrm>
        </p:spPr>
        <p:txBody>
          <a:bodyPr/>
          <a:lstStyle>
            <a:lvl1pPr>
              <a:defRPr sz="3922"/>
            </a:lvl1pPr>
            <a:lvl2pPr>
              <a:defRPr sz="3362"/>
            </a:lvl2pPr>
            <a:lvl3pPr>
              <a:defRPr sz="2802"/>
            </a:lvl3pPr>
            <a:lvl4pPr>
              <a:defRPr sz="2521"/>
            </a:lvl4pPr>
            <a:lvl5pPr>
              <a:defRPr sz="2521"/>
            </a:lvl5pPr>
            <a:lvl6pPr>
              <a:defRPr sz="2521"/>
            </a:lvl6pPr>
            <a:lvl7pPr>
              <a:defRPr sz="2521"/>
            </a:lvl7pPr>
            <a:lvl8pPr>
              <a:defRPr sz="2521"/>
            </a:lvl8pPr>
            <a:lvl9pPr>
              <a:defRPr sz="2521"/>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내용 개체 틀 3"/>
          <p:cNvSpPr>
            <a:spLocks noGrp="1"/>
          </p:cNvSpPr>
          <p:nvPr>
            <p:ph sz="half" idx="2"/>
          </p:nvPr>
        </p:nvSpPr>
        <p:spPr>
          <a:xfrm>
            <a:off x="15390084" y="9987674"/>
            <a:ext cx="13371713" cy="13706365"/>
          </a:xfrm>
        </p:spPr>
        <p:txBody>
          <a:bodyPr/>
          <a:lstStyle>
            <a:lvl1pPr>
              <a:defRPr sz="3922"/>
            </a:lvl1pPr>
            <a:lvl2pPr>
              <a:defRPr sz="3362"/>
            </a:lvl2pPr>
            <a:lvl3pPr>
              <a:defRPr sz="2802"/>
            </a:lvl3pPr>
            <a:lvl4pPr>
              <a:defRPr sz="2521"/>
            </a:lvl4pPr>
            <a:lvl5pPr>
              <a:defRPr sz="2521"/>
            </a:lvl5pPr>
            <a:lvl6pPr>
              <a:defRPr sz="2521"/>
            </a:lvl6pPr>
            <a:lvl7pPr>
              <a:defRPr sz="2521"/>
            </a:lvl7pPr>
            <a:lvl8pPr>
              <a:defRPr sz="2521"/>
            </a:lvl8pPr>
            <a:lvl9pPr>
              <a:defRPr sz="2521"/>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 name="내용 개체 틀 4"/>
          <p:cNvSpPr>
            <a:spLocks noGrp="1"/>
          </p:cNvSpPr>
          <p:nvPr>
            <p:ph sz="half" idx="3"/>
          </p:nvPr>
        </p:nvSpPr>
        <p:spPr>
          <a:xfrm>
            <a:off x="1509898" y="24867568"/>
            <a:ext cx="13371713" cy="13706365"/>
          </a:xfrm>
        </p:spPr>
        <p:txBody>
          <a:bodyPr/>
          <a:lstStyle>
            <a:lvl1pPr>
              <a:defRPr sz="3922"/>
            </a:lvl1pPr>
            <a:lvl2pPr>
              <a:defRPr sz="3362"/>
            </a:lvl2pPr>
            <a:lvl3pPr>
              <a:defRPr sz="2802"/>
            </a:lvl3pPr>
            <a:lvl4pPr>
              <a:defRPr sz="2521"/>
            </a:lvl4pPr>
            <a:lvl5pPr>
              <a:defRPr sz="2521"/>
            </a:lvl5pPr>
            <a:lvl6pPr>
              <a:defRPr sz="2521"/>
            </a:lvl6pPr>
            <a:lvl7pPr>
              <a:defRPr sz="2521"/>
            </a:lvl7pPr>
            <a:lvl8pPr>
              <a:defRPr sz="2521"/>
            </a:lvl8pPr>
            <a:lvl9pPr>
              <a:defRPr sz="2521"/>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내용 개체 틀 5"/>
          <p:cNvSpPr>
            <a:spLocks noGrp="1"/>
          </p:cNvSpPr>
          <p:nvPr>
            <p:ph sz="half" idx="4"/>
          </p:nvPr>
        </p:nvSpPr>
        <p:spPr>
          <a:xfrm>
            <a:off x="15386204" y="24867568"/>
            <a:ext cx="13371713" cy="13706365"/>
          </a:xfrm>
        </p:spPr>
        <p:txBody>
          <a:bodyPr/>
          <a:lstStyle>
            <a:lvl1pPr>
              <a:defRPr sz="3922"/>
            </a:lvl1pPr>
            <a:lvl2pPr>
              <a:defRPr sz="3362"/>
            </a:lvl2pPr>
            <a:lvl3pPr>
              <a:defRPr sz="2802"/>
            </a:lvl3pPr>
            <a:lvl4pPr>
              <a:defRPr sz="2521"/>
            </a:lvl4pPr>
            <a:lvl5pPr>
              <a:defRPr sz="2521"/>
            </a:lvl5pPr>
            <a:lvl6pPr>
              <a:defRPr sz="2521"/>
            </a:lvl6pPr>
            <a:lvl7pPr>
              <a:defRPr sz="2521"/>
            </a:lvl7pPr>
            <a:lvl8pPr>
              <a:defRPr sz="2521"/>
            </a:lvl8pPr>
            <a:lvl9pPr>
              <a:defRPr sz="2521"/>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0" name="날짜 개체 틀 3"/>
          <p:cNvSpPr>
            <a:spLocks noGrp="1"/>
          </p:cNvSpPr>
          <p:nvPr>
            <p:ph type="dt" sz="half" idx="10"/>
          </p:nvPr>
        </p:nvSpPr>
        <p:spPr/>
        <p:txBody>
          <a:bodyPr/>
          <a:lstStyle/>
          <a:p>
            <a:pPr lvl="0"/>
            <a:fld id="{D8D7A7C4-C82A-4D21-9AB0-F0C5A1D3EF09}" type="datetime1">
              <a:rPr lang="ko-KR" altLang="en-US" smtClean="0"/>
              <a:pPr lvl="0"/>
              <a:t>2024-11-05</a:t>
            </a:fld>
            <a:endParaRPr lang="ko-KR" altLang="en-US"/>
          </a:p>
        </p:txBody>
      </p:sp>
      <p:sp>
        <p:nvSpPr>
          <p:cNvPr id="11" name="바닥글 개체 틀 4"/>
          <p:cNvSpPr>
            <a:spLocks noGrp="1"/>
          </p:cNvSpPr>
          <p:nvPr>
            <p:ph type="ftr" sz="quarter" idx="11"/>
          </p:nvPr>
        </p:nvSpPr>
        <p:spPr/>
        <p:txBody>
          <a:bodyPr/>
          <a:lstStyle/>
          <a:p>
            <a:pPr lvl="0"/>
            <a:endParaRPr lang="ko-KR" altLang="en-US"/>
          </a:p>
        </p:txBody>
      </p:sp>
      <p:sp>
        <p:nvSpPr>
          <p:cNvPr id="12"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30161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279401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5657" y="10671229"/>
            <a:ext cx="26112371" cy="17805172"/>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2065657" y="28644847"/>
            <a:ext cx="26112371" cy="936332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69100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81423" y="11394522"/>
            <a:ext cx="12866966" cy="2715859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5326829" y="11394522"/>
            <a:ext cx="12866966" cy="2715859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290202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085368" y="2278914"/>
            <a:ext cx="26112371" cy="8273414"/>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085368" y="10492869"/>
            <a:ext cx="12807832" cy="514239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085368" y="15635266"/>
            <a:ext cx="12807832" cy="2299711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5326831" y="10492869"/>
            <a:ext cx="12870908" cy="514239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5326831" y="15635266"/>
            <a:ext cx="12870908" cy="2299711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366162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2342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87275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6" cy="9987545"/>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12870910" y="6162959"/>
            <a:ext cx="15326829" cy="3041841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085366" y="12841129"/>
            <a:ext cx="9764546" cy="2378977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66345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6" cy="9987545"/>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70910" y="6162959"/>
            <a:ext cx="15326829" cy="3041841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5366" y="12841129"/>
            <a:ext cx="9764546" cy="2378977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F38FF4E-5B30-4D75-B5E2-235FF0A3E74E}" type="datetimeFigureOut">
              <a:rPr lang="ko-KR" altLang="en-US" smtClean="0"/>
              <a:t>2024-11-05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87826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5" y="2278914"/>
            <a:ext cx="26112371" cy="8273414"/>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81425" y="11394522"/>
            <a:ext cx="26112371" cy="27158594"/>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081423" y="39672760"/>
            <a:ext cx="6811923" cy="2278904"/>
          </a:xfrm>
          <a:prstGeom prst="rect">
            <a:avLst/>
          </a:prstGeom>
        </p:spPr>
        <p:txBody>
          <a:bodyPr vert="horz" lIns="91440" tIns="45720" rIns="91440" bIns="45720" rtlCol="0" anchor="ctr"/>
          <a:lstStyle>
            <a:lvl1pPr algn="l">
              <a:defRPr sz="900">
                <a:solidFill>
                  <a:schemeClr val="tx1">
                    <a:tint val="82000"/>
                  </a:schemeClr>
                </a:solidFill>
              </a:defRPr>
            </a:lvl1pPr>
          </a:lstStyle>
          <a:p>
            <a:fld id="{BF38FF4E-5B30-4D75-B5E2-235FF0A3E74E}" type="datetimeFigureOut">
              <a:rPr lang="ko-KR" altLang="en-US" smtClean="0"/>
              <a:t>2024-11-05</a:t>
            </a:fld>
            <a:endParaRPr lang="ko-KR" altLang="en-US"/>
          </a:p>
        </p:txBody>
      </p:sp>
      <p:sp>
        <p:nvSpPr>
          <p:cNvPr id="5" name="Footer Placeholder 4"/>
          <p:cNvSpPr>
            <a:spLocks noGrp="1"/>
          </p:cNvSpPr>
          <p:nvPr>
            <p:ph type="ftr" sz="quarter" idx="3"/>
          </p:nvPr>
        </p:nvSpPr>
        <p:spPr>
          <a:xfrm>
            <a:off x="10028669" y="39672760"/>
            <a:ext cx="10217884" cy="227890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21381871" y="39672760"/>
            <a:ext cx="6811923" cy="2278904"/>
          </a:xfrm>
          <a:prstGeom prst="rect">
            <a:avLst/>
          </a:prstGeom>
        </p:spPr>
        <p:txBody>
          <a:bodyPr vert="horz" lIns="91440" tIns="45720" rIns="91440" bIns="45720" rtlCol="0" anchor="ctr"/>
          <a:lstStyle>
            <a:lvl1pPr algn="r">
              <a:defRPr sz="900">
                <a:solidFill>
                  <a:schemeClr val="tx1">
                    <a:tint val="82000"/>
                  </a:schemeClr>
                </a:solidFill>
              </a:defRPr>
            </a:lvl1pPr>
          </a:lstStyle>
          <a:p>
            <a:fld id="{EC8DF141-86F8-4EA7-901F-32DF20990731}" type="slidenum">
              <a:rPr lang="ko-KR" altLang="en-US" smtClean="0"/>
              <a:t>‹#›</a:t>
            </a:fld>
            <a:endParaRPr lang="ko-KR" altLang="en-US"/>
          </a:p>
        </p:txBody>
      </p:sp>
    </p:spTree>
    <p:extLst>
      <p:ext uri="{BB962C8B-B14F-4D97-AF65-F5344CB8AC3E}">
        <p14:creationId xmlns:p14="http://schemas.microsoft.com/office/powerpoint/2010/main" val="3591515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사각형: 둥근 모서리 6149"/>
          <p:cNvSpPr/>
          <p:nvPr/>
        </p:nvSpPr>
        <p:spPr>
          <a:xfrm>
            <a:off x="364883" y="4867603"/>
            <a:ext cx="14508188" cy="8546626"/>
          </a:xfrm>
          <a:prstGeom prst="roundRect">
            <a:avLst>
              <a:gd name="adj" fmla="val 3385"/>
            </a:avLst>
          </a:prstGeom>
          <a:noFill/>
          <a:ln w="76214" cap="flat" cmpd="sng" algn="ctr">
            <a:solidFill>
              <a:srgbClr val="595959"/>
            </a:solidFill>
            <a:prstDash val="solid"/>
            <a:round/>
          </a:ln>
        </p:spPr>
        <p:style>
          <a:lnRef idx="2">
            <a:schemeClr val="accent1">
              <a:shade val="20000"/>
            </a:schemeClr>
          </a:lnRef>
          <a:fillRef idx="1">
            <a:schemeClr val="accent1"/>
          </a:fillRef>
          <a:effectRef idx="0">
            <a:schemeClr val="accent1"/>
          </a:effectRef>
          <a:fontRef idx="minor">
            <a:schemeClr val="lt1"/>
          </a:fontRef>
        </p:style>
        <p:txBody>
          <a:bodyPr/>
          <a:lstStyle/>
          <a:p>
            <a:endParaRPr lang="ko-KR" altLang="en-US"/>
          </a:p>
        </p:txBody>
      </p:sp>
      <p:pic>
        <p:nvPicPr>
          <p:cNvPr id="6151" name="그림 6150" descr="그림 72"/>
          <p:cNvPicPr/>
          <p:nvPr/>
        </p:nvPicPr>
        <p:blipFill rotWithShape="1">
          <a:blip r:embed="rId2">
            <a:lum/>
          </a:blip>
          <a:stretch>
            <a:fillRect/>
          </a:stretch>
        </p:blipFill>
        <p:spPr>
          <a:xfrm>
            <a:off x="23571701" y="41103190"/>
            <a:ext cx="6378678" cy="1632974"/>
          </a:xfrm>
          <a:prstGeom prst="rect">
            <a:avLst/>
          </a:prstGeom>
          <a:noFill/>
          <a:ln w="25400" cap="flat" cmpd="sng" algn="ctr">
            <a:noFill/>
            <a:prstDash val="solid"/>
            <a:round/>
          </a:ln>
        </p:spPr>
      </p:pic>
      <p:sp>
        <p:nvSpPr>
          <p:cNvPr id="6152" name="직사각형 6151"/>
          <p:cNvSpPr/>
          <p:nvPr/>
        </p:nvSpPr>
        <p:spPr>
          <a:xfrm>
            <a:off x="7" y="782435"/>
            <a:ext cx="169102" cy="1292518"/>
          </a:xfrm>
          <a:prstGeom prst="rect">
            <a:avLst/>
          </a:prstGeom>
          <a:noFill/>
          <a:ln w="25400" cap="flat" cmpd="sng" algn="ctr">
            <a:noFill/>
            <a:prstDash val="solid"/>
            <a:round/>
          </a:ln>
        </p:spPr>
        <p:txBody>
          <a:bodyPr/>
          <a:lstStyle/>
          <a:p>
            <a:endParaRPr lang="ko-KR" altLang="en-US"/>
          </a:p>
        </p:txBody>
      </p:sp>
      <p:sp>
        <p:nvSpPr>
          <p:cNvPr id="6153" name="직사각형 6152"/>
          <p:cNvSpPr/>
          <p:nvPr/>
        </p:nvSpPr>
        <p:spPr>
          <a:xfrm>
            <a:off x="7" y="782435"/>
            <a:ext cx="169102" cy="1292518"/>
          </a:xfrm>
          <a:prstGeom prst="rect">
            <a:avLst/>
          </a:prstGeom>
          <a:noFill/>
          <a:ln w="25400" cap="flat" cmpd="sng" algn="ctr">
            <a:noFill/>
            <a:prstDash val="solid"/>
            <a:round/>
          </a:ln>
        </p:spPr>
        <p:txBody>
          <a:bodyPr/>
          <a:lstStyle/>
          <a:p>
            <a:endParaRPr lang="ko-KR" altLang="en-US"/>
          </a:p>
        </p:txBody>
      </p:sp>
      <p:sp>
        <p:nvSpPr>
          <p:cNvPr id="6155" name="사각형: 둥근 모서리 6154"/>
          <p:cNvSpPr/>
          <p:nvPr/>
        </p:nvSpPr>
        <p:spPr>
          <a:xfrm>
            <a:off x="15024976" y="34677429"/>
            <a:ext cx="14459076" cy="3261943"/>
          </a:xfrm>
          <a:prstGeom prst="roundRect">
            <a:avLst>
              <a:gd name="adj" fmla="val 3385"/>
            </a:avLst>
          </a:prstGeom>
          <a:noFill/>
          <a:ln w="76214" cap="flat" cmpd="sng" algn="ctr">
            <a:solidFill>
              <a:srgbClr val="595959"/>
            </a:solidFill>
            <a:prstDash val="solid"/>
            <a:round/>
          </a:ln>
        </p:spPr>
        <p:style>
          <a:lnRef idx="2">
            <a:schemeClr val="accent1">
              <a:shade val="20000"/>
            </a:schemeClr>
          </a:lnRef>
          <a:fillRef idx="1">
            <a:schemeClr val="accent1"/>
          </a:fillRef>
          <a:effectRef idx="0">
            <a:schemeClr val="accent1"/>
          </a:effectRef>
          <a:fontRef idx="minor">
            <a:schemeClr val="lt1"/>
          </a:fontRef>
        </p:style>
        <p:txBody>
          <a:bodyPr/>
          <a:lstStyle/>
          <a:p>
            <a:endParaRPr lang="ko-KR" altLang="en-US"/>
          </a:p>
        </p:txBody>
      </p:sp>
      <p:sp>
        <p:nvSpPr>
          <p:cNvPr id="6156" name="TextBox 6155"/>
          <p:cNvSpPr txBox="1"/>
          <p:nvPr/>
        </p:nvSpPr>
        <p:spPr>
          <a:xfrm>
            <a:off x="841024" y="229855"/>
            <a:ext cx="28132339" cy="2594611"/>
          </a:xfrm>
          <a:prstGeom prst="rect">
            <a:avLst/>
          </a:prstGeom>
          <a:noFill/>
          <a:ln w="25400" cap="flat" cmpd="sng" algn="ctr">
            <a:noFill/>
            <a:prstDash val="solid"/>
            <a:round/>
          </a:ln>
        </p:spPr>
        <p:txBody>
          <a:bodyPr vert="horz" wrap="square" lIns="126075" tIns="65559" rIns="126075" bIns="65559" anchor="t">
            <a:spAutoFit/>
          </a:bodyPr>
          <a:lstStyle/>
          <a:p>
            <a:pPr algn="ctr" fontAlgn="base" latinLnBrk="0"/>
            <a:r>
              <a:rPr lang="en-US" altLang="ko-KR" sz="8000" b="1" dirty="0">
                <a:latin typeface="Microsoft Sans Serif" panose="020B0604020202020204" pitchFamily="34" charset="0"/>
                <a:cs typeface="Microsoft Sans Serif" panose="020B0604020202020204" pitchFamily="34" charset="0"/>
              </a:rPr>
              <a:t>Hospital system with self-driving Ambulance</a:t>
            </a:r>
          </a:p>
          <a:p>
            <a:pPr algn="ctr" fontAlgn="base" latinLnBrk="0"/>
            <a:r>
              <a:rPr lang="en-US" altLang="ko-KR" sz="8000" b="1" dirty="0">
                <a:latin typeface="Microsoft Sans Serif" panose="020B0604020202020204" pitchFamily="34" charset="0"/>
                <a:cs typeface="Microsoft Sans Serif" panose="020B0604020202020204" pitchFamily="34" charset="0"/>
              </a:rPr>
              <a:t>using Unity</a:t>
            </a:r>
            <a:endParaRPr lang="ko-KR" altLang="en-US" sz="8000" b="1" dirty="0">
              <a:latin typeface="Microsoft Sans Serif" panose="020B0604020202020204" pitchFamily="34" charset="0"/>
              <a:cs typeface="Microsoft Sans Serif" panose="020B0604020202020204" pitchFamily="34" charset="0"/>
            </a:endParaRPr>
          </a:p>
        </p:txBody>
      </p:sp>
      <p:sp>
        <p:nvSpPr>
          <p:cNvPr id="2" name="사각형: 둥근 모서리 1">
            <a:extLst>
              <a:ext uri="{FF2B5EF4-FFF2-40B4-BE49-F238E27FC236}">
                <a16:creationId xmlns:a16="http://schemas.microsoft.com/office/drawing/2014/main" id="{EA11039B-083B-47B1-8C3A-33E9DE3FA562}"/>
              </a:ext>
            </a:extLst>
          </p:cNvPr>
          <p:cNvSpPr/>
          <p:nvPr/>
        </p:nvSpPr>
        <p:spPr>
          <a:xfrm>
            <a:off x="1342872" y="4591468"/>
            <a:ext cx="12118026" cy="1010121"/>
          </a:xfrm>
          <a:prstGeom prst="roundRect">
            <a:avLst/>
          </a:prstGeom>
          <a:solidFill>
            <a:srgbClr val="953735"/>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7000" b="1"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endParaRPr lang="ko-KR" altLang="en-US" sz="7000" b="1" dirty="0">
              <a:latin typeface="Microsoft Sans Serif" panose="020B0604020202020204" pitchFamily="34" charset="0"/>
              <a:cs typeface="Microsoft Sans Serif" panose="020B0604020202020204" pitchFamily="34" charset="0"/>
            </a:endParaRPr>
          </a:p>
        </p:txBody>
      </p:sp>
      <p:sp>
        <p:nvSpPr>
          <p:cNvPr id="168" name="사각형: 둥근 모서리 6149"/>
          <p:cNvSpPr/>
          <p:nvPr/>
        </p:nvSpPr>
        <p:spPr>
          <a:xfrm>
            <a:off x="364883" y="14146729"/>
            <a:ext cx="14508188" cy="27307332"/>
          </a:xfrm>
          <a:prstGeom prst="roundRect">
            <a:avLst>
              <a:gd name="adj" fmla="val 3385"/>
            </a:avLst>
          </a:prstGeom>
          <a:noFill/>
          <a:ln w="76214" cap="flat" cmpd="sng" algn="ctr">
            <a:solidFill>
              <a:srgbClr val="595959"/>
            </a:solidFill>
            <a:prstDash val="solid"/>
            <a:round/>
          </a:ln>
        </p:spPr>
        <p:style>
          <a:lnRef idx="2">
            <a:schemeClr val="accent1">
              <a:shade val="20000"/>
            </a:schemeClr>
          </a:lnRef>
          <a:fillRef idx="1">
            <a:schemeClr val="accent1"/>
          </a:fillRef>
          <a:effectRef idx="0">
            <a:schemeClr val="accent1"/>
          </a:effectRef>
          <a:fontRef idx="minor">
            <a:schemeClr val="lt1"/>
          </a:fontRef>
        </p:style>
        <p:txBody>
          <a:bodyPr/>
          <a:lstStyle/>
          <a:p>
            <a:endParaRPr lang="ko-KR" altLang="en-US"/>
          </a:p>
        </p:txBody>
      </p:sp>
      <p:sp>
        <p:nvSpPr>
          <p:cNvPr id="3" name="사각형: 둥근 모서리 6149">
            <a:extLst>
              <a:ext uri="{FF2B5EF4-FFF2-40B4-BE49-F238E27FC236}">
                <a16:creationId xmlns:a16="http://schemas.microsoft.com/office/drawing/2014/main" id="{0EE0020D-E51C-8FDA-697A-2B62AD31ABB8}"/>
              </a:ext>
            </a:extLst>
          </p:cNvPr>
          <p:cNvSpPr/>
          <p:nvPr/>
        </p:nvSpPr>
        <p:spPr>
          <a:xfrm>
            <a:off x="15068845" y="38728220"/>
            <a:ext cx="14603410" cy="2584628"/>
          </a:xfrm>
          <a:prstGeom prst="roundRect">
            <a:avLst>
              <a:gd name="adj" fmla="val 3385"/>
            </a:avLst>
          </a:prstGeom>
          <a:noFill/>
          <a:ln w="76214" cap="flat" cmpd="sng" algn="ctr">
            <a:solidFill>
              <a:srgbClr val="595959"/>
            </a:solidFill>
            <a:prstDash val="solid"/>
            <a:round/>
          </a:ln>
        </p:spPr>
        <p:style>
          <a:lnRef idx="2">
            <a:schemeClr val="accent1">
              <a:shade val="20000"/>
            </a:schemeClr>
          </a:lnRef>
          <a:fillRef idx="1">
            <a:schemeClr val="accent1"/>
          </a:fillRef>
          <a:effectRef idx="0">
            <a:schemeClr val="accent1"/>
          </a:effectRef>
          <a:fontRef idx="minor">
            <a:schemeClr val="lt1"/>
          </a:fontRef>
        </p:style>
        <p:txBody>
          <a:bodyPr/>
          <a:lstStyle/>
          <a:p>
            <a:endParaRPr lang="ko-KR" altLang="en-US"/>
          </a:p>
        </p:txBody>
      </p:sp>
      <p:sp>
        <p:nvSpPr>
          <p:cNvPr id="4" name="TextBox 3">
            <a:extLst>
              <a:ext uri="{FF2B5EF4-FFF2-40B4-BE49-F238E27FC236}">
                <a16:creationId xmlns:a16="http://schemas.microsoft.com/office/drawing/2014/main" id="{D6D4430C-5254-82BA-5292-27DC094FBF85}"/>
              </a:ext>
            </a:extLst>
          </p:cNvPr>
          <p:cNvSpPr txBox="1"/>
          <p:nvPr/>
        </p:nvSpPr>
        <p:spPr>
          <a:xfrm>
            <a:off x="158745" y="2653237"/>
            <a:ext cx="30024352" cy="1377536"/>
          </a:xfrm>
          <a:prstGeom prst="rect">
            <a:avLst/>
          </a:prstGeom>
          <a:noFill/>
          <a:ln w="25400" cap="flat" cmpd="sng" algn="ctr">
            <a:noFill/>
            <a:prstDash val="solid"/>
            <a:round/>
          </a:ln>
        </p:spPr>
        <p:txBody>
          <a:bodyPr vert="horz" wrap="square" lIns="84054" tIns="42027" rIns="84054" bIns="42027" anchor="t">
            <a:spAutoFit/>
          </a:bodyPr>
          <a:lstStyle/>
          <a:p>
            <a:pPr lvl="0" algn="ctr">
              <a:lnSpc>
                <a:spcPct val="100000"/>
              </a:lnSpc>
              <a:spcBef>
                <a:spcPct val="0"/>
              </a:spcBef>
              <a:spcAft>
                <a:spcPct val="0"/>
              </a:spcAft>
              <a:buNone/>
              <a:defRPr lang="ko-KR" altLang="en-US"/>
            </a:pPr>
            <a:r>
              <a:rPr lang="en-US" altLang="ko-KR" sz="4400" b="1" dirty="0">
                <a:solidFill>
                  <a:srgbClr val="000000">
                    <a:alpha val="100000"/>
                  </a:srgbClr>
                </a:solidFill>
                <a:latin typeface="Microsoft Sans Serif" panose="020B0604020202020204" pitchFamily="34" charset="0"/>
                <a:ea typeface="Microsoft Sans Serif" panose="020B0604020202020204" pitchFamily="34" charset="0"/>
                <a:cs typeface="Microsoft Sans Serif" panose="020B0604020202020204" pitchFamily="34" charset="0"/>
                <a:sym typeface="Wingdings"/>
              </a:rPr>
              <a:t>Seo Yoon Jung </a:t>
            </a:r>
            <a:br>
              <a:rPr lang="en-US" altLang="ko-KR" sz="4400" b="1" dirty="0">
                <a:solidFill>
                  <a:srgbClr val="000000">
                    <a:alpha val="100000"/>
                  </a:srgbClr>
                </a:solidFill>
                <a:latin typeface="Microsoft Sans Serif" panose="020B0604020202020204" pitchFamily="34" charset="0"/>
                <a:ea typeface="Microsoft Sans Serif" panose="020B0604020202020204" pitchFamily="34" charset="0"/>
                <a:cs typeface="Microsoft Sans Serif" panose="020B0604020202020204" pitchFamily="34" charset="0"/>
                <a:sym typeface="Wingdings"/>
              </a:rPr>
            </a:br>
            <a:r>
              <a:rPr lang="en-US" altLang="ko-KR" sz="4000" dirty="0">
                <a:solidFill>
                  <a:srgbClr val="000000">
                    <a:alpha val="100000"/>
                  </a:srgbClr>
                </a:solidFill>
                <a:latin typeface="Microsoft Sans Serif" panose="020B0604020202020204" pitchFamily="34" charset="0"/>
                <a:ea typeface="Microsoft Sans Serif" panose="020B0604020202020204" pitchFamily="34" charset="0"/>
                <a:cs typeface="Microsoft Sans Serif" panose="020B0604020202020204" pitchFamily="34" charset="0"/>
                <a:sym typeface="Wingdings"/>
              </a:rPr>
              <a:t>Department of Biomedical Engineering, </a:t>
            </a:r>
            <a:r>
              <a:rPr lang="en-US" altLang="ko-KR" sz="4000" dirty="0" err="1">
                <a:solidFill>
                  <a:srgbClr val="000000">
                    <a:alpha val="100000"/>
                  </a:srgbClr>
                </a:solidFill>
                <a:latin typeface="Microsoft Sans Serif" panose="020B0604020202020204" pitchFamily="34" charset="0"/>
                <a:ea typeface="Microsoft Sans Serif" panose="020B0604020202020204" pitchFamily="34" charset="0"/>
                <a:cs typeface="Microsoft Sans Serif" panose="020B0604020202020204" pitchFamily="34" charset="0"/>
                <a:sym typeface="Wingdings"/>
              </a:rPr>
              <a:t>KyungHee</a:t>
            </a:r>
            <a:r>
              <a:rPr lang="en-US" altLang="ko-KR" sz="4000" dirty="0">
                <a:solidFill>
                  <a:srgbClr val="000000">
                    <a:alpha val="100000"/>
                  </a:srgbClr>
                </a:solidFill>
                <a:latin typeface="Microsoft Sans Serif" panose="020B0604020202020204" pitchFamily="34" charset="0"/>
                <a:ea typeface="Microsoft Sans Serif" panose="020B0604020202020204" pitchFamily="34" charset="0"/>
                <a:cs typeface="Microsoft Sans Serif" panose="020B0604020202020204" pitchFamily="34" charset="0"/>
                <a:sym typeface="Wingdings"/>
              </a:rPr>
              <a:t> University</a:t>
            </a:r>
          </a:p>
        </p:txBody>
      </p:sp>
      <p:sp>
        <p:nvSpPr>
          <p:cNvPr id="10" name="TextBox 9">
            <a:extLst>
              <a:ext uri="{FF2B5EF4-FFF2-40B4-BE49-F238E27FC236}">
                <a16:creationId xmlns:a16="http://schemas.microsoft.com/office/drawing/2014/main" id="{689ECAFA-1245-DE9B-220A-F207B93E47F9}"/>
              </a:ext>
            </a:extLst>
          </p:cNvPr>
          <p:cNvSpPr txBox="1"/>
          <p:nvPr/>
        </p:nvSpPr>
        <p:spPr>
          <a:xfrm>
            <a:off x="703288" y="5847017"/>
            <a:ext cx="14239225" cy="8049127"/>
          </a:xfrm>
          <a:prstGeom prst="rect">
            <a:avLst/>
          </a:prstGeom>
        </p:spPr>
        <p:txBody>
          <a:bodyPr wrap="square" rtlCol="0">
            <a:spAutoFit/>
          </a:bodyPr>
          <a:lstStyle/>
          <a:p>
            <a:r>
              <a:rPr lang="en-US" altLang="ko-KR" sz="3200" dirty="0">
                <a:latin typeface="+mn-ea"/>
              </a:rPr>
              <a:t>Efficient emergency response is critical, especially when patients require specialized care in fields. Traditional ambulance systems often face delays due to limited availability of specialized hospitals connection, and the challenge of dispatching the nearest ambulance promptly. An autonomous ambulance system addresses these challenges by combining real-time patient prioritization with automated dispatch to optimize response times.</a:t>
            </a:r>
          </a:p>
          <a:p>
            <a:endParaRPr lang="en-US" altLang="ko-KR" sz="3200" dirty="0">
              <a:latin typeface="+mn-ea"/>
            </a:endParaRPr>
          </a:p>
          <a:p>
            <a:r>
              <a:rPr lang="en-US" altLang="ko-KR" sz="3200" dirty="0">
                <a:latin typeface="+mn-ea"/>
              </a:rPr>
              <a:t>This system uses cameras and OpenCV-based lane detection to navigate multi-lane roads, staying within designated lanes and autonomously avoiding obstacles. Through Unity’s </a:t>
            </a:r>
            <a:r>
              <a:rPr lang="en-US" altLang="ko-KR" sz="3200" dirty="0" err="1">
                <a:latin typeface="+mn-ea"/>
              </a:rPr>
              <a:t>Raycast</a:t>
            </a:r>
            <a:r>
              <a:rPr lang="en-US" altLang="ko-KR" sz="3200" dirty="0">
                <a:latin typeface="+mn-ea"/>
              </a:rPr>
              <a:t>, it detects nearby vehicles, adjusting speed and switching lanes as necessary. By dynamically identifying the most suitable hospital based on proximity, congestion, and availability, this system ensures timely and efficient patient transport, reducing delays and saving lives in critical situations.</a:t>
            </a:r>
          </a:p>
          <a:p>
            <a:pPr algn="just"/>
            <a:endParaRPr lang="ko-KR" altLang="en-US" dirty="0"/>
          </a:p>
        </p:txBody>
      </p:sp>
      <p:sp>
        <p:nvSpPr>
          <p:cNvPr id="11" name="사각형: 둥근 모서리 10">
            <a:extLst>
              <a:ext uri="{FF2B5EF4-FFF2-40B4-BE49-F238E27FC236}">
                <a16:creationId xmlns:a16="http://schemas.microsoft.com/office/drawing/2014/main" id="{8966B7EF-1F29-A8E9-0716-4BB9B0CF317C}"/>
              </a:ext>
            </a:extLst>
          </p:cNvPr>
          <p:cNvSpPr/>
          <p:nvPr/>
        </p:nvSpPr>
        <p:spPr>
          <a:xfrm>
            <a:off x="1342872" y="13597763"/>
            <a:ext cx="12118026" cy="1010121"/>
          </a:xfrm>
          <a:prstGeom prst="roundRect">
            <a:avLst/>
          </a:prstGeom>
          <a:solidFill>
            <a:srgbClr val="953735"/>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7000" b="1" dirty="0">
                <a:latin typeface="Microsoft Sans Serif" panose="020B0604020202020204" pitchFamily="34" charset="0"/>
                <a:ea typeface="Microsoft Sans Serif" panose="020B0604020202020204" pitchFamily="34" charset="0"/>
                <a:cs typeface="Microsoft Sans Serif" panose="020B0604020202020204" pitchFamily="34" charset="0"/>
              </a:rPr>
              <a:t>Method &amp; Result</a:t>
            </a:r>
            <a:endParaRPr lang="ko-KR" altLang="en-US" sz="7000" b="1" dirty="0">
              <a:latin typeface="Microsoft Sans Serif" panose="020B0604020202020204" pitchFamily="34" charset="0"/>
              <a:cs typeface="Microsoft Sans Serif" panose="020B0604020202020204" pitchFamily="34" charset="0"/>
            </a:endParaRPr>
          </a:p>
        </p:txBody>
      </p:sp>
      <p:sp>
        <p:nvSpPr>
          <p:cNvPr id="13" name="TextBox 12">
            <a:extLst>
              <a:ext uri="{FF2B5EF4-FFF2-40B4-BE49-F238E27FC236}">
                <a16:creationId xmlns:a16="http://schemas.microsoft.com/office/drawing/2014/main" id="{3BDDB2F0-896F-4A8F-24B7-FB6F96106E50}"/>
              </a:ext>
            </a:extLst>
          </p:cNvPr>
          <p:cNvSpPr txBox="1"/>
          <p:nvPr/>
        </p:nvSpPr>
        <p:spPr>
          <a:xfrm>
            <a:off x="668342" y="15942832"/>
            <a:ext cx="14039869" cy="13942278"/>
          </a:xfrm>
          <a:prstGeom prst="rect">
            <a:avLst/>
          </a:prstGeom>
        </p:spPr>
        <p:txBody>
          <a:bodyPr wrap="square" rtlCol="0">
            <a:spAutoFit/>
          </a:bodyPr>
          <a:lstStyle/>
          <a:p>
            <a:pPr algn="just"/>
            <a:r>
              <a:rPr lang="en-US" altLang="ko-KR" sz="3200" dirty="0">
                <a:solidFill>
                  <a:srgbClr val="000000"/>
                </a:solidFill>
                <a:latin typeface="맑은 고딕" panose="020B0503020000020004" pitchFamily="50" charset="-127"/>
                <a:ea typeface="맑은 고딕" panose="020B0503020000020004" pitchFamily="50" charset="-127"/>
              </a:rPr>
              <a:t>The hospital system is composed of three main elements</a:t>
            </a:r>
          </a:p>
          <a:p>
            <a:pPr algn="just"/>
            <a:r>
              <a:rPr lang="en-US" altLang="ko-KR" sz="3200" dirty="0">
                <a:solidFill>
                  <a:srgbClr val="000000"/>
                </a:solidFill>
                <a:latin typeface="맑은 고딕" panose="020B0503020000020004" pitchFamily="50" charset="-127"/>
                <a:ea typeface="맑은 고딕" panose="020B0503020000020004" pitchFamily="50" charset="-127"/>
              </a:rPr>
              <a:t>: people, hospitals, and ambulances.</a:t>
            </a:r>
          </a:p>
          <a:p>
            <a:pPr algn="just"/>
            <a:r>
              <a:rPr lang="en-US" altLang="ko-KR" sz="3200" b="1" dirty="0">
                <a:solidFill>
                  <a:srgbClr val="000000"/>
                </a:solidFill>
                <a:latin typeface="맑은 고딕" panose="020B0503020000020004" pitchFamily="50" charset="-127"/>
                <a:ea typeface="맑은 고딕" panose="020B0503020000020004" pitchFamily="50" charset="-127"/>
              </a:rPr>
              <a:t>1. Patient Request Initiation</a:t>
            </a:r>
          </a:p>
          <a:p>
            <a:pPr algn="just"/>
            <a:r>
              <a:rPr lang="en-US" altLang="ko-KR" sz="3200" dirty="0">
                <a:solidFill>
                  <a:srgbClr val="000000"/>
                </a:solidFill>
                <a:latin typeface="맑은 고딕" panose="020B0503020000020004" pitchFamily="50" charset="-127"/>
                <a:ea typeface="맑은 고딕" panose="020B0503020000020004" pitchFamily="50" charset="-127"/>
              </a:rPr>
              <a:t>Patient requests are generated using a Poisson distribution, each request containing the patient's symptoms and severity level.</a:t>
            </a:r>
          </a:p>
          <a:p>
            <a:pPr algn="just"/>
            <a:r>
              <a:rPr lang="en-US" altLang="ko-KR" sz="3200" dirty="0">
                <a:solidFill>
                  <a:srgbClr val="000000"/>
                </a:solidFill>
                <a:latin typeface="맑은 고딕" panose="020B0503020000020004" pitchFamily="50" charset="-127"/>
                <a:ea typeface="맑은 고딕" panose="020B0503020000020004" pitchFamily="50" charset="-127"/>
              </a:rPr>
              <a:t>Symptom-neurosurgery, cardiology, internal, external surgery, thoracic surgery, pediatrics, psychiatry, obstetrics  / Severity- 1~5</a:t>
            </a:r>
          </a:p>
          <a:p>
            <a:pPr algn="just"/>
            <a:r>
              <a:rPr lang="en-US" altLang="ko-KR" sz="3200" b="1" dirty="0">
                <a:solidFill>
                  <a:srgbClr val="000000"/>
                </a:solidFill>
                <a:latin typeface="맑은 고딕" panose="020B0503020000020004" pitchFamily="50" charset="-127"/>
                <a:ea typeface="맑은 고딕" panose="020B0503020000020004" pitchFamily="50" charset="-127"/>
              </a:rPr>
              <a:t>2. Hospital Selection Criteria</a:t>
            </a:r>
          </a:p>
          <a:p>
            <a:pPr algn="just"/>
            <a:r>
              <a:rPr lang="en-US" altLang="ko-KR" sz="3200" dirty="0">
                <a:solidFill>
                  <a:srgbClr val="000000"/>
                </a:solidFill>
                <a:latin typeface="맑은 고딕" panose="020B0503020000020004" pitchFamily="50" charset="-127"/>
                <a:ea typeface="맑은 고딕" panose="020B0503020000020004" pitchFamily="50" charset="-127"/>
              </a:rPr>
              <a:t>If there is only one hospital with adequate medical staff matching the patient’s symptoms and severity level, the patient is assigned to that hospital directly.</a:t>
            </a:r>
          </a:p>
          <a:p>
            <a:pPr algn="just"/>
            <a:r>
              <a:rPr lang="en-US" altLang="ko-KR" sz="3200" dirty="0">
                <a:solidFill>
                  <a:srgbClr val="000000"/>
                </a:solidFill>
                <a:latin typeface="맑은 고딕" panose="020B0503020000020004" pitchFamily="50" charset="-127"/>
                <a:ea typeface="맑은 고딕" panose="020B0503020000020004" pitchFamily="50" charset="-127"/>
              </a:rPr>
              <a:t>When multiple hospitals are eligible, a priority score is calculated for each:</a:t>
            </a:r>
          </a:p>
          <a:p>
            <a:pPr algn="just"/>
            <a:r>
              <a:rPr lang="en-US" altLang="ko-KR" sz="3200" dirty="0">
                <a:solidFill>
                  <a:srgbClr val="000000"/>
                </a:solidFill>
                <a:latin typeface="맑은 고딕" panose="020B0503020000020004" pitchFamily="50" charset="-127"/>
                <a:ea typeface="맑은 고딕" panose="020B0503020000020004" pitchFamily="50" charset="-127"/>
              </a:rPr>
              <a:t>Proximity Rank (1 for nearest, 2 for second-nearest, etc.) </a:t>
            </a:r>
          </a:p>
          <a:p>
            <a:pPr algn="just"/>
            <a:r>
              <a:rPr lang="en-US" altLang="ko-KR" sz="3200" dirty="0">
                <a:solidFill>
                  <a:srgbClr val="000000"/>
                </a:solidFill>
                <a:latin typeface="맑은 고딕" panose="020B0503020000020004" pitchFamily="50" charset="-127"/>
                <a:ea typeface="맑은 고딕" panose="020B0503020000020004" pitchFamily="50" charset="-127"/>
              </a:rPr>
              <a:t>+ Congestion Score (1 for low congestion, 2 for high).</a:t>
            </a:r>
          </a:p>
          <a:p>
            <a:pPr algn="just"/>
            <a:r>
              <a:rPr lang="en-US" altLang="ko-KR" sz="3200" dirty="0">
                <a:solidFill>
                  <a:srgbClr val="000000"/>
                </a:solidFill>
                <a:latin typeface="맑은 고딕" panose="020B0503020000020004" pitchFamily="50" charset="-127"/>
                <a:ea typeface="맑은 고딕" panose="020B0503020000020004" pitchFamily="50" charset="-127"/>
              </a:rPr>
              <a:t>The hospital with the lowest total score is chosen.</a:t>
            </a:r>
          </a:p>
          <a:p>
            <a:pPr algn="just"/>
            <a:r>
              <a:rPr lang="en-US" altLang="ko-KR" sz="3200" dirty="0">
                <a:solidFill>
                  <a:srgbClr val="000000"/>
                </a:solidFill>
                <a:latin typeface="맑은 고딕" panose="020B0503020000020004" pitchFamily="50" charset="-127"/>
                <a:ea typeface="맑은 고딕" panose="020B0503020000020004" pitchFamily="50" charset="-127"/>
              </a:rPr>
              <a:t>In the case of a tie in scores, one of the tied hospitals is randomly chosen.</a:t>
            </a:r>
          </a:p>
          <a:p>
            <a:pPr algn="just"/>
            <a:r>
              <a:rPr lang="en-US" altLang="ko-KR" sz="3200" b="1" dirty="0">
                <a:solidFill>
                  <a:srgbClr val="000000"/>
                </a:solidFill>
                <a:latin typeface="맑은 고딕" panose="020B0503020000020004" pitchFamily="50" charset="-127"/>
                <a:ea typeface="맑은 고딕" panose="020B0503020000020004" pitchFamily="50" charset="-127"/>
              </a:rPr>
              <a:t>3. Ambulance Assignment and Dispatch</a:t>
            </a:r>
          </a:p>
          <a:p>
            <a:pPr algn="just"/>
            <a:r>
              <a:rPr lang="en-US" altLang="ko-KR" sz="3200" dirty="0">
                <a:solidFill>
                  <a:srgbClr val="000000"/>
                </a:solidFill>
                <a:latin typeface="맑은 고딕" panose="020B0503020000020004" pitchFamily="50" charset="-127"/>
                <a:ea typeface="맑은 고딕" panose="020B0503020000020004" pitchFamily="50" charset="-127"/>
              </a:rPr>
              <a:t>The nearest available ambulance is assigned to respond to the patient. </a:t>
            </a:r>
          </a:p>
          <a:p>
            <a:pPr algn="just"/>
            <a:r>
              <a:rPr lang="en-US" altLang="ko-KR" sz="3200" dirty="0">
                <a:solidFill>
                  <a:srgbClr val="000000"/>
                </a:solidFill>
                <a:latin typeface="맑은 고딕" panose="020B0503020000020004" pitchFamily="50" charset="-127"/>
                <a:ea typeface="맑은 고딕" panose="020B0503020000020004" pitchFamily="50" charset="-127"/>
              </a:rPr>
              <a:t>If the closest ambulance is already in use, the next closest available one is chosen. The ambulance then travels to the patient's location, picks them up, and transports them to the designated hospital.</a:t>
            </a:r>
          </a:p>
          <a:p>
            <a:pPr algn="just"/>
            <a:r>
              <a:rPr lang="en-US" altLang="ko-KR" sz="3200" b="1" dirty="0">
                <a:solidFill>
                  <a:srgbClr val="000000"/>
                </a:solidFill>
                <a:latin typeface="맑은 고딕" panose="020B0503020000020004" pitchFamily="50" charset="-127"/>
                <a:ea typeface="맑은 고딕" panose="020B0503020000020004" pitchFamily="50" charset="-127"/>
              </a:rPr>
              <a:t>4. Waitlist Management</a:t>
            </a:r>
          </a:p>
          <a:p>
            <a:pPr algn="just"/>
            <a:r>
              <a:rPr lang="en-US" altLang="ko-KR" sz="3200" dirty="0">
                <a:solidFill>
                  <a:srgbClr val="000000"/>
                </a:solidFill>
                <a:latin typeface="맑은 고딕" panose="020B0503020000020004" pitchFamily="50" charset="-127"/>
                <a:ea typeface="맑은 고딕" panose="020B0503020000020004" pitchFamily="50" charset="-127"/>
              </a:rPr>
              <a:t>If there are not enough ambulances, the request is added to a waitlist.</a:t>
            </a:r>
          </a:p>
          <a:p>
            <a:pPr algn="just"/>
            <a:r>
              <a:rPr lang="en-US" altLang="ko-KR" sz="3200" dirty="0">
                <a:solidFill>
                  <a:srgbClr val="000000"/>
                </a:solidFill>
                <a:latin typeface="맑은 고딕" panose="020B0503020000020004" pitchFamily="50" charset="-127"/>
                <a:ea typeface="맑은 고딕" panose="020B0503020000020004" pitchFamily="50" charset="-127"/>
              </a:rPr>
              <a:t>Once an ambulance completes its current assignment and becomes available, it immediately begins processing the next request in the waitlist sequentially.</a:t>
            </a:r>
          </a:p>
          <a:p>
            <a:pPr algn="just"/>
            <a:endParaRPr lang="en-US" altLang="ko-KR" sz="3600" dirty="0">
              <a:solidFill>
                <a:srgbClr val="000000"/>
              </a:solidFill>
              <a:latin typeface="맑은 고딕" panose="020B0503020000020004" pitchFamily="50" charset="-127"/>
              <a:ea typeface="맑은 고딕" panose="020B0503020000020004" pitchFamily="50" charset="-127"/>
            </a:endParaRPr>
          </a:p>
        </p:txBody>
      </p:sp>
      <p:sp>
        <p:nvSpPr>
          <p:cNvPr id="15" name="사각형: 둥근 모서리 14">
            <a:extLst>
              <a:ext uri="{FF2B5EF4-FFF2-40B4-BE49-F238E27FC236}">
                <a16:creationId xmlns:a16="http://schemas.microsoft.com/office/drawing/2014/main" id="{64A8788F-EA49-99D7-BC1F-F847FDDC9663}"/>
              </a:ext>
            </a:extLst>
          </p:cNvPr>
          <p:cNvSpPr/>
          <p:nvPr/>
        </p:nvSpPr>
        <p:spPr>
          <a:xfrm>
            <a:off x="16239370" y="38230597"/>
            <a:ext cx="12118026" cy="1010121"/>
          </a:xfrm>
          <a:prstGeom prst="roundRect">
            <a:avLst/>
          </a:prstGeom>
          <a:solidFill>
            <a:srgbClr val="953735"/>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7000" b="1" dirty="0">
                <a:latin typeface="Microsoft Sans Serif" panose="020B0604020202020204" pitchFamily="34" charset="0"/>
                <a:ea typeface="Microsoft Sans Serif" panose="020B0604020202020204" pitchFamily="34" charset="0"/>
                <a:cs typeface="Microsoft Sans Serif" panose="020B0604020202020204" pitchFamily="34" charset="0"/>
              </a:rPr>
              <a:t>Reference</a:t>
            </a:r>
            <a:endParaRPr lang="ko-KR" altLang="en-US" sz="7000" b="1" dirty="0">
              <a:latin typeface="Microsoft Sans Serif" panose="020B0604020202020204" pitchFamily="34" charset="0"/>
              <a:cs typeface="Microsoft Sans Serif" panose="020B0604020202020204" pitchFamily="34" charset="0"/>
            </a:endParaRPr>
          </a:p>
        </p:txBody>
      </p:sp>
      <p:sp>
        <p:nvSpPr>
          <p:cNvPr id="18" name="TextBox 17">
            <a:extLst>
              <a:ext uri="{FF2B5EF4-FFF2-40B4-BE49-F238E27FC236}">
                <a16:creationId xmlns:a16="http://schemas.microsoft.com/office/drawing/2014/main" id="{4F6F1B84-9AF0-7BA3-25B8-BF3173967074}"/>
              </a:ext>
            </a:extLst>
          </p:cNvPr>
          <p:cNvSpPr txBox="1"/>
          <p:nvPr/>
        </p:nvSpPr>
        <p:spPr>
          <a:xfrm>
            <a:off x="169109" y="35849255"/>
            <a:ext cx="13552716" cy="586957"/>
          </a:xfrm>
          <a:prstGeom prst="rect">
            <a:avLst/>
          </a:prstGeom>
        </p:spPr>
        <p:txBody>
          <a:bodyPr wrap="square" lIns="90000" tIns="46800" rIns="90000" bIns="46800" rtlCol="0">
            <a:spAutoFit/>
          </a:bodyPr>
          <a:lstStyle/>
          <a:p>
            <a:pPr lvl="0" algn="ctr">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1. Hospital system diagram  </a:t>
            </a:r>
          </a:p>
        </p:txBody>
      </p:sp>
      <p:sp>
        <p:nvSpPr>
          <p:cNvPr id="26" name="TextBox 25">
            <a:extLst>
              <a:ext uri="{FF2B5EF4-FFF2-40B4-BE49-F238E27FC236}">
                <a16:creationId xmlns:a16="http://schemas.microsoft.com/office/drawing/2014/main" id="{1FC49F99-A670-FC5E-F1F9-24C27E0B975F}"/>
              </a:ext>
            </a:extLst>
          </p:cNvPr>
          <p:cNvSpPr txBox="1"/>
          <p:nvPr/>
        </p:nvSpPr>
        <p:spPr>
          <a:xfrm>
            <a:off x="15191933" y="39528320"/>
            <a:ext cx="14239225" cy="1672253"/>
          </a:xfrm>
          <a:prstGeom prst="rect">
            <a:avLst/>
          </a:prstGeom>
        </p:spPr>
        <p:txBody>
          <a:bodyPr wrap="square" rtlCol="0">
            <a:spAutoFit/>
          </a:bodyPr>
          <a:lstStyle/>
          <a:p>
            <a:pPr marL="742950" marR="0" indent="-742950" algn="just" fontAlgn="base">
              <a:spcBef>
                <a:spcPts val="0"/>
              </a:spcBef>
              <a:spcAft>
                <a:spcPts val="800"/>
              </a:spcAft>
              <a:buAutoNum type="arabicPeriod"/>
            </a:pPr>
            <a:r>
              <a:rPr lang="en-US" altLang="ko-KR" sz="3200" dirty="0">
                <a:solidFill>
                  <a:srgbClr val="000000"/>
                </a:solidFill>
                <a:latin typeface="맑은 고딕" panose="020B0503020000020004" pitchFamily="50" charset="-127"/>
                <a:ea typeface="맑은 고딕" panose="020B0503020000020004" pitchFamily="50" charset="-127"/>
              </a:rPr>
              <a:t>Autonomous Driving with Unity and BMW: 240 Million Virtual Kilometers -NICK DAVIS</a:t>
            </a:r>
          </a:p>
          <a:p>
            <a:pPr marL="742950" marR="0" indent="-742950" algn="just" fontAlgn="base">
              <a:spcBef>
                <a:spcPts val="0"/>
              </a:spcBef>
              <a:spcAft>
                <a:spcPts val="800"/>
              </a:spcAft>
              <a:buAutoNum type="arabicPeriod"/>
            </a:pPr>
            <a:r>
              <a:rPr lang="en-US" altLang="ko-KR" sz="3200" dirty="0">
                <a:solidFill>
                  <a:srgbClr val="000000"/>
                </a:solidFill>
                <a:latin typeface="맑은 고딕" panose="020B0503020000020004" pitchFamily="50" charset="-127"/>
                <a:ea typeface="맑은 고딕" panose="020B0503020000020004" pitchFamily="50" charset="-127"/>
              </a:rPr>
              <a:t>Self-Driving Ambulance for Emergency Application -Mainak Kumar Das</a:t>
            </a:r>
          </a:p>
        </p:txBody>
      </p:sp>
      <p:sp>
        <p:nvSpPr>
          <p:cNvPr id="7" name="TextBox 6">
            <a:extLst>
              <a:ext uri="{FF2B5EF4-FFF2-40B4-BE49-F238E27FC236}">
                <a16:creationId xmlns:a16="http://schemas.microsoft.com/office/drawing/2014/main" id="{4E26D127-1356-6CC9-6B05-8CEB03C2C31A}"/>
              </a:ext>
            </a:extLst>
          </p:cNvPr>
          <p:cNvSpPr txBox="1"/>
          <p:nvPr/>
        </p:nvSpPr>
        <p:spPr>
          <a:xfrm>
            <a:off x="25758608" y="3351863"/>
            <a:ext cx="4191771" cy="630942"/>
          </a:xfrm>
          <a:prstGeom prst="rect">
            <a:avLst/>
          </a:prstGeom>
        </p:spPr>
        <p:txBody>
          <a:bodyPr wrap="square" rtlCol="0">
            <a:spAutoFit/>
          </a:bodyPr>
          <a:lstStyle/>
          <a:p>
            <a:r>
              <a:rPr lang="en-US" altLang="ko-KR" sz="3500" dirty="0">
                <a:solidFill>
                  <a:srgbClr val="953735"/>
                </a:solidFill>
              </a:rPr>
              <a:t>[</a:t>
            </a:r>
            <a:r>
              <a:rPr lang="ko-KR" altLang="en-US" sz="3500" dirty="0">
                <a:solidFill>
                  <a:srgbClr val="953735"/>
                </a:solidFill>
              </a:rPr>
              <a:t>졸업 프로젝트 발표</a:t>
            </a:r>
            <a:r>
              <a:rPr lang="en-US" altLang="ko-KR" sz="3500" dirty="0">
                <a:solidFill>
                  <a:srgbClr val="953735"/>
                </a:solidFill>
              </a:rPr>
              <a:t>]</a:t>
            </a:r>
            <a:endParaRPr lang="en-KR" sz="3500" dirty="0">
              <a:solidFill>
                <a:srgbClr val="953735"/>
              </a:solidFill>
            </a:endParaRPr>
          </a:p>
        </p:txBody>
      </p:sp>
      <p:sp>
        <p:nvSpPr>
          <p:cNvPr id="8" name="TextBox 7">
            <a:extLst>
              <a:ext uri="{FF2B5EF4-FFF2-40B4-BE49-F238E27FC236}">
                <a16:creationId xmlns:a16="http://schemas.microsoft.com/office/drawing/2014/main" id="{152D4AAE-A8A4-2986-5471-9AE0359B10AC}"/>
              </a:ext>
            </a:extLst>
          </p:cNvPr>
          <p:cNvSpPr txBox="1"/>
          <p:nvPr/>
        </p:nvSpPr>
        <p:spPr>
          <a:xfrm>
            <a:off x="15588081" y="6047488"/>
            <a:ext cx="14239225" cy="7478970"/>
          </a:xfrm>
          <a:prstGeom prst="rect">
            <a:avLst/>
          </a:prstGeom>
        </p:spPr>
        <p:txBody>
          <a:bodyPr wrap="square" rtlCol="0">
            <a:spAutoFit/>
          </a:bodyPr>
          <a:lstStyle/>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In this system, a camera is attached to a moving vehicle, capturing road images every second. Using OpenCV, each image focuses on a defined region of interest and processes it through greyscale conversion, Canny edge detection, and Hough transform to identify lane lines. The road is structured as a four-lane setup, with two lanes for each direction. Lines are classified into three types: central line, dashed line, and edge line (not walkable).</a:t>
            </a:r>
          </a:p>
          <a:p>
            <a:pPr algn="just"/>
            <a:r>
              <a:rPr lang="en-US" altLang="ko-KR" sz="3200" b="1" i="0" u="none" strike="noStrike" dirty="0">
                <a:solidFill>
                  <a:srgbClr val="000000"/>
                </a:solidFill>
                <a:effectLst/>
                <a:latin typeface="맑은 고딕" panose="020B0503020000020004" pitchFamily="50" charset="-127"/>
                <a:ea typeface="맑은 고딕" panose="020B0503020000020004" pitchFamily="50" charset="-127"/>
              </a:rPr>
              <a:t>Lane 1: </a:t>
            </a:r>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Positioned between the dashed line and edge line (not walkable). In camera view, the order appears as "central line, dashed line, edge line," indicating that the vehicle is in Lane 1.</a:t>
            </a:r>
          </a:p>
          <a:p>
            <a:pPr algn="just"/>
            <a:r>
              <a:rPr lang="en-US" altLang="ko-KR" sz="3200" b="1" i="0" u="none" strike="noStrike" dirty="0">
                <a:solidFill>
                  <a:srgbClr val="000000"/>
                </a:solidFill>
                <a:effectLst/>
                <a:latin typeface="맑은 고딕" panose="020B0503020000020004" pitchFamily="50" charset="-127"/>
                <a:ea typeface="맑은 고딕" panose="020B0503020000020004" pitchFamily="50" charset="-127"/>
              </a:rPr>
              <a:t>Lane 2: </a:t>
            </a:r>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Positioned between the central line and dashed line. In camera view, the order appears as "dashed line 1, central line, dashed line 2," indicating that the vehicle is in Lane 2.</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Vehicles are restricted to Lane 1 and Lane 2, avoiding crossing the central line. Ambulances may cross the central line if no other vehicle is present.</a:t>
            </a:r>
          </a:p>
        </p:txBody>
      </p:sp>
      <p:sp>
        <p:nvSpPr>
          <p:cNvPr id="9" name="TextBox 8">
            <a:extLst>
              <a:ext uri="{FF2B5EF4-FFF2-40B4-BE49-F238E27FC236}">
                <a16:creationId xmlns:a16="http://schemas.microsoft.com/office/drawing/2014/main" id="{9CD1B79F-F603-973E-4FB3-A3887EA6060D}"/>
              </a:ext>
            </a:extLst>
          </p:cNvPr>
          <p:cNvSpPr txBox="1"/>
          <p:nvPr/>
        </p:nvSpPr>
        <p:spPr>
          <a:xfrm>
            <a:off x="703288" y="15158002"/>
            <a:ext cx="13552716" cy="784830"/>
          </a:xfrm>
          <a:prstGeom prst="rect">
            <a:avLst/>
          </a:prstGeom>
        </p:spPr>
        <p:txBody>
          <a:bodyPr wrap="square" rtlCol="0">
            <a:spAutoFit/>
          </a:bodyPr>
          <a:lstStyle/>
          <a:p>
            <a:pPr lvl="0" algn="just">
              <a:spcBef>
                <a:spcPct val="0"/>
              </a:spcBef>
              <a:spcAft>
                <a:spcPct val="0"/>
              </a:spcAft>
              <a:defRPr lang="ko-KR" altLang="en-US"/>
            </a:pPr>
            <a:r>
              <a:rPr lang="en-US" altLang="ko-KR" sz="4500" b="1" dirty="0">
                <a:latin typeface="Microsoft Sans Serif" panose="020B0604020202020204" pitchFamily="34" charset="0"/>
                <a:ea typeface="맑은 고딕"/>
                <a:cs typeface="Microsoft Sans Serif" panose="020B0604020202020204" pitchFamily="34" charset="0"/>
                <a:sym typeface="Wingdings"/>
              </a:rPr>
              <a:t>1. Hospital system</a:t>
            </a:r>
          </a:p>
        </p:txBody>
      </p:sp>
      <p:sp>
        <p:nvSpPr>
          <p:cNvPr id="12" name="TextBox 11">
            <a:extLst>
              <a:ext uri="{FF2B5EF4-FFF2-40B4-BE49-F238E27FC236}">
                <a16:creationId xmlns:a16="http://schemas.microsoft.com/office/drawing/2014/main" id="{417C7D79-25D8-E739-AFF7-CAF60DE7F4FE}"/>
              </a:ext>
            </a:extLst>
          </p:cNvPr>
          <p:cNvSpPr txBox="1"/>
          <p:nvPr/>
        </p:nvSpPr>
        <p:spPr>
          <a:xfrm>
            <a:off x="15931336" y="5231213"/>
            <a:ext cx="13552716" cy="784830"/>
          </a:xfrm>
          <a:prstGeom prst="rect">
            <a:avLst/>
          </a:prstGeom>
        </p:spPr>
        <p:txBody>
          <a:bodyPr wrap="square" rtlCol="0">
            <a:spAutoFit/>
          </a:bodyPr>
          <a:lstStyle/>
          <a:p>
            <a:pPr lvl="0" algn="just">
              <a:spcBef>
                <a:spcPct val="0"/>
              </a:spcBef>
              <a:spcAft>
                <a:spcPct val="0"/>
              </a:spcAft>
              <a:defRPr lang="ko-KR" altLang="en-US"/>
            </a:pPr>
            <a:r>
              <a:rPr lang="en-US" altLang="ko-KR" sz="4500" b="1" dirty="0">
                <a:latin typeface="Microsoft Sans Serif" panose="020B0604020202020204" pitchFamily="34" charset="0"/>
                <a:ea typeface="맑은 고딕"/>
                <a:cs typeface="Microsoft Sans Serif" panose="020B0604020202020204" pitchFamily="34" charset="0"/>
                <a:sym typeface="Wingdings"/>
              </a:rPr>
              <a:t>2. Ambulance- Lane detection </a:t>
            </a:r>
          </a:p>
        </p:txBody>
      </p:sp>
      <p:sp>
        <p:nvSpPr>
          <p:cNvPr id="17" name="TextBox 16">
            <a:extLst>
              <a:ext uri="{FF2B5EF4-FFF2-40B4-BE49-F238E27FC236}">
                <a16:creationId xmlns:a16="http://schemas.microsoft.com/office/drawing/2014/main" id="{67931609-C590-0EE6-9051-7AB616AEBE49}"/>
              </a:ext>
            </a:extLst>
          </p:cNvPr>
          <p:cNvSpPr txBox="1"/>
          <p:nvPr/>
        </p:nvSpPr>
        <p:spPr>
          <a:xfrm>
            <a:off x="15671064" y="23835856"/>
            <a:ext cx="13552716" cy="784830"/>
          </a:xfrm>
          <a:prstGeom prst="rect">
            <a:avLst/>
          </a:prstGeom>
        </p:spPr>
        <p:txBody>
          <a:bodyPr wrap="square" rtlCol="0">
            <a:spAutoFit/>
          </a:bodyPr>
          <a:lstStyle/>
          <a:p>
            <a:pPr lvl="0" algn="just">
              <a:spcBef>
                <a:spcPct val="0"/>
              </a:spcBef>
              <a:spcAft>
                <a:spcPct val="0"/>
              </a:spcAft>
              <a:defRPr lang="ko-KR" altLang="en-US"/>
            </a:pPr>
            <a:r>
              <a:rPr lang="en-US" altLang="ko-KR" sz="4500" b="1" dirty="0">
                <a:latin typeface="Microsoft Sans Serif" panose="020B0604020202020204" pitchFamily="34" charset="0"/>
                <a:ea typeface="맑은 고딕"/>
                <a:cs typeface="Microsoft Sans Serif" panose="020B0604020202020204" pitchFamily="34" charset="0"/>
                <a:sym typeface="Wingdings"/>
              </a:rPr>
              <a:t>3. Ambulance- Avoid collision</a:t>
            </a:r>
          </a:p>
        </p:txBody>
      </p:sp>
      <p:sp>
        <p:nvSpPr>
          <p:cNvPr id="19" name="사각형: 둥근 모서리 18">
            <a:extLst>
              <a:ext uri="{FF2B5EF4-FFF2-40B4-BE49-F238E27FC236}">
                <a16:creationId xmlns:a16="http://schemas.microsoft.com/office/drawing/2014/main" id="{169964CE-E009-5FCC-0998-8464FFF556E7}"/>
              </a:ext>
            </a:extLst>
          </p:cNvPr>
          <p:cNvSpPr/>
          <p:nvPr/>
        </p:nvSpPr>
        <p:spPr>
          <a:xfrm>
            <a:off x="16239370" y="33881143"/>
            <a:ext cx="12118026" cy="1010121"/>
          </a:xfrm>
          <a:prstGeom prst="roundRect">
            <a:avLst/>
          </a:prstGeom>
          <a:solidFill>
            <a:srgbClr val="953735"/>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7000" b="1" dirty="0">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ko-KR" altLang="en-US" sz="7000" b="1" dirty="0">
              <a:latin typeface="Microsoft Sans Serif" panose="020B0604020202020204" pitchFamily="34" charset="0"/>
              <a:cs typeface="Microsoft Sans Serif" panose="020B0604020202020204" pitchFamily="34" charset="0"/>
            </a:endParaRPr>
          </a:p>
        </p:txBody>
      </p:sp>
      <p:sp>
        <p:nvSpPr>
          <p:cNvPr id="20" name="TextBox 19">
            <a:extLst>
              <a:ext uri="{FF2B5EF4-FFF2-40B4-BE49-F238E27FC236}">
                <a16:creationId xmlns:a16="http://schemas.microsoft.com/office/drawing/2014/main" id="{D5D4E49E-0F1C-AC86-8938-F603BE167DA8}"/>
              </a:ext>
            </a:extLst>
          </p:cNvPr>
          <p:cNvSpPr txBox="1"/>
          <p:nvPr/>
        </p:nvSpPr>
        <p:spPr>
          <a:xfrm>
            <a:off x="15330536" y="35060551"/>
            <a:ext cx="14239225" cy="2554545"/>
          </a:xfrm>
          <a:prstGeom prst="rect">
            <a:avLst/>
          </a:prstGeom>
        </p:spPr>
        <p:txBody>
          <a:bodyPr wrap="square" rtlCol="0">
            <a:spAutoFit/>
          </a:bodyPr>
          <a:lstStyle/>
          <a:p>
            <a:r>
              <a:rPr lang="en-US" altLang="ko-KR" sz="3200" dirty="0">
                <a:solidFill>
                  <a:srgbClr val="000000"/>
                </a:solidFill>
                <a:latin typeface="맑은 고딕" panose="020B0503020000020004" pitchFamily="50" charset="-127"/>
                <a:ea typeface="맑은 고딕" panose="020B0503020000020004" pitchFamily="50" charset="-127"/>
              </a:rPr>
              <a:t>〮 This system standardizes the hospital selection and transport process, eliminating the need for ambulances to rely on time-consuming calls to find </a:t>
            </a:r>
            <a:r>
              <a:rPr lang="en-US" altLang="ko-KR" sz="3200" dirty="0">
                <a:solidFill>
                  <a:srgbClr val="000000"/>
                </a:solidFill>
                <a:latin typeface="맑은 고딕" panose="020B0503020000020004" pitchFamily="50" charset="-127"/>
              </a:rPr>
              <a:t>available hospitals and inefficient transport</a:t>
            </a:r>
            <a:endParaRPr lang="en-US" altLang="ko-KR" sz="3200" dirty="0">
              <a:solidFill>
                <a:srgbClr val="000000"/>
              </a:solidFill>
              <a:latin typeface="맑은 고딕" panose="020B0503020000020004" pitchFamily="50" charset="-127"/>
              <a:ea typeface="맑은 고딕" panose="020B0503020000020004" pitchFamily="50" charset="-127"/>
            </a:endParaRPr>
          </a:p>
          <a:p>
            <a:r>
              <a:rPr lang="en-US" altLang="ko-KR" sz="3200" dirty="0">
                <a:solidFill>
                  <a:srgbClr val="000000"/>
                </a:solidFill>
                <a:latin typeface="맑은 고딕" panose="020B0503020000020004" pitchFamily="50" charset="-127"/>
                <a:ea typeface="맑은 고딕" panose="020B0503020000020004" pitchFamily="50" charset="-127"/>
              </a:rPr>
              <a:t>〮Adaptable to other emergency vehicles like police cars and fire trucks, this system enhances public safety and optimizes critical response efforts.</a:t>
            </a:r>
          </a:p>
        </p:txBody>
      </p:sp>
      <p:sp>
        <p:nvSpPr>
          <p:cNvPr id="27" name="사각형: 둥근 모서리 26">
            <a:extLst>
              <a:ext uri="{FF2B5EF4-FFF2-40B4-BE49-F238E27FC236}">
                <a16:creationId xmlns:a16="http://schemas.microsoft.com/office/drawing/2014/main" id="{C98BDF63-ECE0-F195-415A-2B9D8D9CCBF0}"/>
              </a:ext>
            </a:extLst>
          </p:cNvPr>
          <p:cNvSpPr/>
          <p:nvPr/>
        </p:nvSpPr>
        <p:spPr>
          <a:xfrm>
            <a:off x="15435631" y="4864390"/>
            <a:ext cx="14459076" cy="28904477"/>
          </a:xfrm>
          <a:prstGeom prst="roundRect">
            <a:avLst>
              <a:gd name="adj" fmla="val 3385"/>
            </a:avLst>
          </a:prstGeom>
          <a:noFill/>
          <a:ln w="76214" cap="flat" cmpd="sng" algn="ctr">
            <a:solidFill>
              <a:srgbClr val="595959"/>
            </a:solidFill>
            <a:prstDash val="solid"/>
            <a:round/>
          </a:ln>
        </p:spPr>
        <p:style>
          <a:lnRef idx="2">
            <a:schemeClr val="accent1">
              <a:shade val="20000"/>
            </a:schemeClr>
          </a:lnRef>
          <a:fillRef idx="1">
            <a:schemeClr val="accent1"/>
          </a:fillRef>
          <a:effectRef idx="0">
            <a:schemeClr val="accent1"/>
          </a:effectRef>
          <a:fontRef idx="minor">
            <a:schemeClr val="lt1"/>
          </a:fontRef>
        </p:style>
        <p:txBody>
          <a:bodyPr/>
          <a:lstStyle/>
          <a:p>
            <a:endParaRPr lang="ko-KR" altLang="en-US"/>
          </a:p>
        </p:txBody>
      </p:sp>
      <p:sp>
        <p:nvSpPr>
          <p:cNvPr id="31" name="TextBox 30">
            <a:extLst>
              <a:ext uri="{FF2B5EF4-FFF2-40B4-BE49-F238E27FC236}">
                <a16:creationId xmlns:a16="http://schemas.microsoft.com/office/drawing/2014/main" id="{04AA0CE2-B601-DB5B-8AD9-B915764A378B}"/>
              </a:ext>
            </a:extLst>
          </p:cNvPr>
          <p:cNvSpPr txBox="1"/>
          <p:nvPr/>
        </p:nvSpPr>
        <p:spPr>
          <a:xfrm>
            <a:off x="17291250" y="17719568"/>
            <a:ext cx="4836684" cy="586957"/>
          </a:xfrm>
          <a:prstGeom prst="rect">
            <a:avLst/>
          </a:prstGeom>
        </p:spPr>
        <p:txBody>
          <a:bodyPr wrap="square" lIns="90000" tIns="46800" rIns="90000" bIns="46800" rtlCol="0">
            <a:spAutoFit/>
          </a:bodyPr>
          <a:lstStyle/>
          <a:p>
            <a:pPr lvl="0">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3. Grey image</a:t>
            </a:r>
          </a:p>
        </p:txBody>
      </p:sp>
      <p:sp>
        <p:nvSpPr>
          <p:cNvPr id="32" name="TextBox 31">
            <a:extLst>
              <a:ext uri="{FF2B5EF4-FFF2-40B4-BE49-F238E27FC236}">
                <a16:creationId xmlns:a16="http://schemas.microsoft.com/office/drawing/2014/main" id="{25BB8596-0F2A-5E1C-6A7D-747ECC83AF2B}"/>
              </a:ext>
            </a:extLst>
          </p:cNvPr>
          <p:cNvSpPr txBox="1"/>
          <p:nvPr/>
        </p:nvSpPr>
        <p:spPr>
          <a:xfrm>
            <a:off x="24235577" y="17754791"/>
            <a:ext cx="4737786" cy="586957"/>
          </a:xfrm>
          <a:prstGeom prst="rect">
            <a:avLst/>
          </a:prstGeom>
        </p:spPr>
        <p:txBody>
          <a:bodyPr wrap="square" lIns="90000" tIns="46800" rIns="90000" bIns="46800" rtlCol="0">
            <a:spAutoFit/>
          </a:bodyPr>
          <a:lstStyle/>
          <a:p>
            <a:pPr lvl="0">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4. Edge image</a:t>
            </a:r>
          </a:p>
        </p:txBody>
      </p:sp>
      <p:pic>
        <p:nvPicPr>
          <p:cNvPr id="6" name="그림 5">
            <a:extLst>
              <a:ext uri="{FF2B5EF4-FFF2-40B4-BE49-F238E27FC236}">
                <a16:creationId xmlns:a16="http://schemas.microsoft.com/office/drawing/2014/main" id="{3807D632-7DAA-C3A6-0889-7400E1E13BAC}"/>
              </a:ext>
            </a:extLst>
          </p:cNvPr>
          <p:cNvPicPr>
            <a:picLocks noChangeAspect="1"/>
          </p:cNvPicPr>
          <p:nvPr/>
        </p:nvPicPr>
        <p:blipFill>
          <a:blip r:embed="rId3"/>
          <a:stretch>
            <a:fillRect/>
          </a:stretch>
        </p:blipFill>
        <p:spPr>
          <a:xfrm>
            <a:off x="1617714" y="28754387"/>
            <a:ext cx="8118156" cy="7103386"/>
          </a:xfrm>
          <a:prstGeom prst="rect">
            <a:avLst/>
          </a:prstGeom>
        </p:spPr>
      </p:pic>
      <p:pic>
        <p:nvPicPr>
          <p:cNvPr id="24" name="그림 23">
            <a:extLst>
              <a:ext uri="{FF2B5EF4-FFF2-40B4-BE49-F238E27FC236}">
                <a16:creationId xmlns:a16="http://schemas.microsoft.com/office/drawing/2014/main" id="{D78983C1-67E8-9339-A766-3A1A56A47808}"/>
              </a:ext>
            </a:extLst>
          </p:cNvPr>
          <p:cNvPicPr>
            <a:picLocks noChangeAspect="1"/>
          </p:cNvPicPr>
          <p:nvPr/>
        </p:nvPicPr>
        <p:blipFill>
          <a:blip r:embed="rId4"/>
          <a:stretch>
            <a:fillRect/>
          </a:stretch>
        </p:blipFill>
        <p:spPr>
          <a:xfrm>
            <a:off x="10036881" y="31681213"/>
            <a:ext cx="3697475" cy="3513437"/>
          </a:xfrm>
          <a:prstGeom prst="rect">
            <a:avLst/>
          </a:prstGeom>
        </p:spPr>
      </p:pic>
      <p:pic>
        <p:nvPicPr>
          <p:cNvPr id="33" name="그림 32" descr="스크린샷, 그래픽 소프트웨어, 3D 모델링, 멀티미디어 소프트웨어이(가) 표시된 사진&#10;&#10;자동 생성된 설명">
            <a:extLst>
              <a:ext uri="{FF2B5EF4-FFF2-40B4-BE49-F238E27FC236}">
                <a16:creationId xmlns:a16="http://schemas.microsoft.com/office/drawing/2014/main" id="{438CD075-40DA-82B9-25B9-7A50F1097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020" y="36406739"/>
            <a:ext cx="7920990" cy="4381582"/>
          </a:xfrm>
          <a:prstGeom prst="rect">
            <a:avLst/>
          </a:prstGeom>
        </p:spPr>
      </p:pic>
      <p:sp>
        <p:nvSpPr>
          <p:cNvPr id="34" name="TextBox 33">
            <a:extLst>
              <a:ext uri="{FF2B5EF4-FFF2-40B4-BE49-F238E27FC236}">
                <a16:creationId xmlns:a16="http://schemas.microsoft.com/office/drawing/2014/main" id="{8F672921-5A98-A00F-D194-F55C0599F787}"/>
              </a:ext>
            </a:extLst>
          </p:cNvPr>
          <p:cNvSpPr txBox="1"/>
          <p:nvPr/>
        </p:nvSpPr>
        <p:spPr>
          <a:xfrm>
            <a:off x="283723" y="40725890"/>
            <a:ext cx="13552716" cy="586957"/>
          </a:xfrm>
          <a:prstGeom prst="rect">
            <a:avLst/>
          </a:prstGeom>
        </p:spPr>
        <p:txBody>
          <a:bodyPr wrap="square" lIns="90000" tIns="46800" rIns="90000" bIns="46800" rtlCol="0">
            <a:spAutoFit/>
          </a:bodyPr>
          <a:lstStyle/>
          <a:p>
            <a:pPr lvl="0" algn="ctr">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2. Hospital system  </a:t>
            </a:r>
          </a:p>
        </p:txBody>
      </p:sp>
      <p:pic>
        <p:nvPicPr>
          <p:cNvPr id="36" name="그림 35" descr="흑백, 하늘, 도로, 야외이(가) 표시된 사진&#10;&#10;자동 생성된 설명">
            <a:extLst>
              <a:ext uri="{FF2B5EF4-FFF2-40B4-BE49-F238E27FC236}">
                <a16:creationId xmlns:a16="http://schemas.microsoft.com/office/drawing/2014/main" id="{A4F9F5BE-1F11-71FE-0004-A5768597AA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08838" y="13602848"/>
            <a:ext cx="6537741" cy="4065958"/>
          </a:xfrm>
          <a:prstGeom prst="rect">
            <a:avLst/>
          </a:prstGeom>
        </p:spPr>
      </p:pic>
      <p:pic>
        <p:nvPicPr>
          <p:cNvPr id="40" name="그림 39" descr="어둠, 블랙, 스크린샷, 밤이(가) 표시된 사진&#10;&#10;자동 생성된 설명">
            <a:extLst>
              <a:ext uri="{FF2B5EF4-FFF2-40B4-BE49-F238E27FC236}">
                <a16:creationId xmlns:a16="http://schemas.microsoft.com/office/drawing/2014/main" id="{3AF16D9C-D314-3256-8436-AF4519FA4C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27858" y="13535467"/>
            <a:ext cx="6462793" cy="4157962"/>
          </a:xfrm>
          <a:prstGeom prst="rect">
            <a:avLst/>
          </a:prstGeom>
        </p:spPr>
      </p:pic>
      <p:pic>
        <p:nvPicPr>
          <p:cNvPr id="42" name="그림 41" descr="스크린샷, 하늘, PC 게임, 3D 모델링이(가) 표시된 사진&#10;&#10;자동 생성된 설명">
            <a:extLst>
              <a:ext uri="{FF2B5EF4-FFF2-40B4-BE49-F238E27FC236}">
                <a16:creationId xmlns:a16="http://schemas.microsoft.com/office/drawing/2014/main" id="{C1B2CFDE-AC6F-D252-35B7-062538278C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08838" y="18596454"/>
            <a:ext cx="6467492" cy="4554203"/>
          </a:xfrm>
          <a:prstGeom prst="rect">
            <a:avLst/>
          </a:prstGeom>
        </p:spPr>
      </p:pic>
      <p:pic>
        <p:nvPicPr>
          <p:cNvPr id="44" name="그림 43" descr="하늘, 도로, 차량, 육상 차량이(가) 표시된 사진&#10;&#10;자동 생성된 설명">
            <a:extLst>
              <a:ext uri="{FF2B5EF4-FFF2-40B4-BE49-F238E27FC236}">
                <a16:creationId xmlns:a16="http://schemas.microsoft.com/office/drawing/2014/main" id="{27C06C7B-43E7-DD9C-76A2-2ACD70F5A6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986983" y="18553756"/>
            <a:ext cx="6344542" cy="4596901"/>
          </a:xfrm>
          <a:prstGeom prst="rect">
            <a:avLst/>
          </a:prstGeom>
        </p:spPr>
      </p:pic>
      <p:sp>
        <p:nvSpPr>
          <p:cNvPr id="45" name="TextBox 44">
            <a:extLst>
              <a:ext uri="{FF2B5EF4-FFF2-40B4-BE49-F238E27FC236}">
                <a16:creationId xmlns:a16="http://schemas.microsoft.com/office/drawing/2014/main" id="{72758862-7D5C-1CEB-1EE2-94C8EF818658}"/>
              </a:ext>
            </a:extLst>
          </p:cNvPr>
          <p:cNvSpPr txBox="1"/>
          <p:nvPr/>
        </p:nvSpPr>
        <p:spPr>
          <a:xfrm>
            <a:off x="16548487" y="23240822"/>
            <a:ext cx="6027843" cy="586957"/>
          </a:xfrm>
          <a:prstGeom prst="rect">
            <a:avLst/>
          </a:prstGeom>
        </p:spPr>
        <p:txBody>
          <a:bodyPr wrap="square" lIns="90000" tIns="46800" rIns="90000" bIns="46800" rtlCol="0">
            <a:spAutoFit/>
          </a:bodyPr>
          <a:lstStyle/>
          <a:p>
            <a:pPr lvl="0">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5. Hough image-lane1</a:t>
            </a:r>
          </a:p>
        </p:txBody>
      </p:sp>
      <p:sp>
        <p:nvSpPr>
          <p:cNvPr id="46" name="TextBox 45">
            <a:extLst>
              <a:ext uri="{FF2B5EF4-FFF2-40B4-BE49-F238E27FC236}">
                <a16:creationId xmlns:a16="http://schemas.microsoft.com/office/drawing/2014/main" id="{FEF7C30D-0F10-A325-D2DC-E9DD7330D2F4}"/>
              </a:ext>
            </a:extLst>
          </p:cNvPr>
          <p:cNvSpPr txBox="1"/>
          <p:nvPr/>
        </p:nvSpPr>
        <p:spPr>
          <a:xfrm>
            <a:off x="23476437" y="23243566"/>
            <a:ext cx="6027843" cy="586957"/>
          </a:xfrm>
          <a:prstGeom prst="rect">
            <a:avLst/>
          </a:prstGeom>
        </p:spPr>
        <p:txBody>
          <a:bodyPr wrap="square" lIns="90000" tIns="46800" rIns="90000" bIns="46800" rtlCol="0">
            <a:spAutoFit/>
          </a:bodyPr>
          <a:lstStyle/>
          <a:p>
            <a:pPr lvl="0">
              <a:spcBef>
                <a:spcPct val="0"/>
              </a:spcBef>
              <a:spcAft>
                <a:spcPct val="0"/>
              </a:spcAft>
              <a:defRPr lang="ko-KR" altLang="en-US"/>
            </a:pPr>
            <a:r>
              <a:rPr lang="en-US" altLang="ko-KR" sz="3200" spc="-150" dirty="0">
                <a:latin typeface="Microsoft Sans Serif" panose="020B0604020202020204" pitchFamily="34" charset="0"/>
                <a:ea typeface="맑은 고딕"/>
                <a:cs typeface="Microsoft Sans Serif" panose="020B0604020202020204" pitchFamily="34" charset="0"/>
                <a:sym typeface="Wingdings"/>
              </a:rPr>
              <a:t>  Figure 6. Hough image-lane2</a:t>
            </a:r>
          </a:p>
        </p:txBody>
      </p:sp>
      <p:sp>
        <p:nvSpPr>
          <p:cNvPr id="5" name="TextBox 4">
            <a:extLst>
              <a:ext uri="{FF2B5EF4-FFF2-40B4-BE49-F238E27FC236}">
                <a16:creationId xmlns:a16="http://schemas.microsoft.com/office/drawing/2014/main" id="{1ADAA0D0-1E61-BBAF-11A8-B7E8E35C233A}"/>
              </a:ext>
            </a:extLst>
          </p:cNvPr>
          <p:cNvSpPr txBox="1"/>
          <p:nvPr/>
        </p:nvSpPr>
        <p:spPr>
          <a:xfrm>
            <a:off x="15545556" y="24576885"/>
            <a:ext cx="14239225" cy="6986528"/>
          </a:xfrm>
          <a:prstGeom prst="rect">
            <a:avLst/>
          </a:prstGeom>
        </p:spPr>
        <p:txBody>
          <a:bodyPr wrap="square" rtlCol="0">
            <a:spAutoFit/>
          </a:bodyPr>
          <a:lstStyle/>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Unity's </a:t>
            </a:r>
            <a:r>
              <a:rPr lang="en-US" altLang="ko-KR" sz="3200" i="0" u="none" strike="noStrike" dirty="0" err="1">
                <a:solidFill>
                  <a:srgbClr val="000000"/>
                </a:solidFill>
                <a:effectLst/>
                <a:latin typeface="맑은 고딕" panose="020B0503020000020004" pitchFamily="50" charset="-127"/>
                <a:ea typeface="맑은 고딕" panose="020B0503020000020004" pitchFamily="50" charset="-127"/>
              </a:rPr>
              <a:t>Raycast</a:t>
            </a:r>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 is used to detect vehicles within a 20m range. If a vehicle is detected within 20m, collision avoidance actions are triggered. </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Speed Control: Default speed is set to 5f. Speed decreases to 3f when slowing down and increases to a maximum of 7f when accelerating. </a:t>
            </a:r>
          </a:p>
          <a:p>
            <a:pPr algn="just"/>
            <a:r>
              <a:rPr lang="en-US" altLang="ko-KR" sz="3200" b="1" i="0" u="none" strike="noStrike" dirty="0">
                <a:solidFill>
                  <a:srgbClr val="000000"/>
                </a:solidFill>
                <a:effectLst/>
                <a:latin typeface="맑은 고딕" panose="020B0503020000020004" pitchFamily="50" charset="-127"/>
                <a:ea typeface="맑은 고딕" panose="020B0503020000020004" pitchFamily="50" charset="-127"/>
              </a:rPr>
              <a:t>1. Vehicle Avoidance / Ambulance-to-Ambulance Avoidance:</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If the adjacent lane (right or left) is clear, the vehicle shifts to it to avoid a collision. If the adjacent lane is occupied, the vehicle reduces speed.</a:t>
            </a:r>
          </a:p>
          <a:p>
            <a:pPr algn="just"/>
            <a:r>
              <a:rPr lang="en-US" altLang="ko-KR" sz="3200" b="1" i="0" u="none" strike="noStrike" dirty="0">
                <a:solidFill>
                  <a:srgbClr val="000000"/>
                </a:solidFill>
                <a:effectLst/>
                <a:latin typeface="맑은 고딕" panose="020B0503020000020004" pitchFamily="50" charset="-127"/>
                <a:ea typeface="맑은 고딕" panose="020B0503020000020004" pitchFamily="50" charset="-127"/>
              </a:rPr>
              <a:t>2. Ambulance Avoiding a Regular Vehicle:</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The ambulance attempts to shift to an adjacent lane if clear. </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If the adjacent lane is blocked, the vehicle in front of the ambulance accelerates until the adjacent lane is clear. </a:t>
            </a:r>
          </a:p>
          <a:p>
            <a:pPr algn="just"/>
            <a:endParaRPr lang="en-US" altLang="ko-KR" sz="3200" i="0" u="none" strike="noStrike" dirty="0">
              <a:solidFill>
                <a:srgbClr val="000000"/>
              </a:solidFill>
              <a:effectLst/>
              <a:latin typeface="맑은 고딕" panose="020B0503020000020004" pitchFamily="50" charset="-127"/>
              <a:ea typeface="맑은 고딕" panose="020B0503020000020004" pitchFamily="50" charset="-127"/>
            </a:endParaRPr>
          </a:p>
          <a:p>
            <a:pPr algn="just"/>
            <a:endParaRPr lang="en-US" altLang="ko-KR" sz="3200" b="1" i="0" u="none" strike="noStrike" dirty="0">
              <a:solidFill>
                <a:srgbClr val="000000"/>
              </a:solidFill>
              <a:effectLst/>
              <a:latin typeface="맑은 고딕" panose="020B0503020000020004" pitchFamily="50" charset="-127"/>
              <a:ea typeface="맑은 고딕" panose="020B0503020000020004" pitchFamily="50" charset="-127"/>
            </a:endParaRPr>
          </a:p>
          <a:p>
            <a:pPr algn="just"/>
            <a:endParaRPr lang="en-US" altLang="ko-KR" sz="3200" i="0" u="none" strike="noStrike" dirty="0">
              <a:solidFill>
                <a:srgbClr val="000000"/>
              </a:solidFill>
              <a:effectLst/>
              <a:latin typeface="맑은 고딕" panose="020B0503020000020004" pitchFamily="50" charset="-127"/>
              <a:ea typeface="맑은 고딕" panose="020B0503020000020004" pitchFamily="50" charset="-127"/>
            </a:endParaRPr>
          </a:p>
        </p:txBody>
      </p:sp>
      <p:pic>
        <p:nvPicPr>
          <p:cNvPr id="16" name="그림 15" descr="하늘, 도로, 장면, 길이(가) 표시된 사진&#10;&#10;자동 생성된 설명">
            <a:extLst>
              <a:ext uri="{FF2B5EF4-FFF2-40B4-BE49-F238E27FC236}">
                <a16:creationId xmlns:a16="http://schemas.microsoft.com/office/drawing/2014/main" id="{E920083F-1CC0-04BC-DB03-79FE723F74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87393" y="30062300"/>
            <a:ext cx="6488937" cy="3594951"/>
          </a:xfrm>
          <a:prstGeom prst="rect">
            <a:avLst/>
          </a:prstGeom>
        </p:spPr>
      </p:pic>
      <p:sp>
        <p:nvSpPr>
          <p:cNvPr id="21" name="TextBox 20">
            <a:extLst>
              <a:ext uri="{FF2B5EF4-FFF2-40B4-BE49-F238E27FC236}">
                <a16:creationId xmlns:a16="http://schemas.microsoft.com/office/drawing/2014/main" id="{7F031BF4-935B-8E16-4698-3BD8A214B879}"/>
              </a:ext>
            </a:extLst>
          </p:cNvPr>
          <p:cNvSpPr txBox="1"/>
          <p:nvPr/>
        </p:nvSpPr>
        <p:spPr>
          <a:xfrm>
            <a:off x="23068199" y="29956611"/>
            <a:ext cx="6394432" cy="4031873"/>
          </a:xfrm>
          <a:prstGeom prst="rect">
            <a:avLst/>
          </a:prstGeom>
          <a:noFill/>
        </p:spPr>
        <p:txBody>
          <a:bodyPr wrap="square" rtlCol="0">
            <a:spAutoFit/>
          </a:bodyPr>
          <a:lstStyle/>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The ambulance then increases its speed while remaining in the same lane.</a:t>
            </a:r>
          </a:p>
          <a:p>
            <a:pPr algn="just"/>
            <a:r>
              <a:rPr lang="en-US" altLang="ko-KR" sz="3200" i="0" u="none" strike="noStrike" dirty="0">
                <a:solidFill>
                  <a:srgbClr val="000000"/>
                </a:solidFill>
                <a:effectLst/>
                <a:latin typeface="맑은 고딕" panose="020B0503020000020004" pitchFamily="50" charset="-127"/>
                <a:ea typeface="맑은 고딕" panose="020B0503020000020004" pitchFamily="50" charset="-127"/>
              </a:rPr>
              <a:t>If there are additional vehicles in front of the adjacent vehicle, the ambulance remains in its original lane and speed.</a:t>
            </a:r>
          </a:p>
          <a:p>
            <a:endParaRPr lang="ko-KR" altLang="en-US" sz="3200" dirty="0"/>
          </a:p>
        </p:txBody>
      </p:sp>
    </p:spTree>
  </p:cSld>
  <p:clrMapOvr>
    <a:masterClrMapping/>
  </p:clrMapOvr>
  <p:transition/>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917</Words>
  <Application>Microsoft Office PowerPoint</Application>
  <PresentationFormat>사용자 지정</PresentationFormat>
  <Paragraphs>56</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맑은 고딕</vt:lpstr>
      <vt:lpstr>Aptos</vt:lpstr>
      <vt:lpstr>Aptos Display</vt:lpstr>
      <vt:lpstr>Arial</vt:lpstr>
      <vt:lpstr>Microsoft Sans Serif</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서윤 정</dc:creator>
  <cp:lastModifiedBy>서윤 정</cp:lastModifiedBy>
  <cp:revision>28</cp:revision>
  <dcterms:created xsi:type="dcterms:W3CDTF">2024-10-22T12:40:44Z</dcterms:created>
  <dcterms:modified xsi:type="dcterms:W3CDTF">2024-11-05T14:57:52Z</dcterms:modified>
</cp:coreProperties>
</file>