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9144000" cy="5143500" type="screen16x9"/>
  <p:notesSz cx="6858000" cy="9144000"/>
  <p:embeddedFontLst>
    <p:embeddedFont>
      <p:font typeface="Nunito" pitchFamily="2" charset="77"/>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1CA8BA0-5582-44FD-A496-274553ADE593}">
  <a:tblStyle styleId="{31CA8BA0-5582-44FD-A496-274553ADE59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7c9e4916d2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7c9e4916d2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rgbClr val="233A44"/>
              </a:buClr>
              <a:buSzPts val="1300"/>
              <a:buFont typeface="Calibri"/>
              <a:buAutoNum type="arabicPeriod"/>
            </a:pPr>
            <a:r>
              <a:rPr lang="en" sz="1300">
                <a:solidFill>
                  <a:srgbClr val="233A44"/>
                </a:solidFill>
                <a:latin typeface="Calibri"/>
                <a:ea typeface="Calibri"/>
                <a:cs typeface="Calibri"/>
                <a:sym typeface="Calibri"/>
              </a:rPr>
              <a:t>Descriptive Analysis (EDA)(no more 15 seconds)</a:t>
            </a:r>
            <a:endParaRPr sz="1300">
              <a:solidFill>
                <a:srgbClr val="233A44"/>
              </a:solidFill>
              <a:latin typeface="Calibri"/>
              <a:ea typeface="Calibri"/>
              <a:cs typeface="Calibri"/>
              <a:sym typeface="Calibri"/>
            </a:endParaRPr>
          </a:p>
          <a:p>
            <a:pPr marL="457200" lvl="0" indent="-311150" algn="l" rtl="0">
              <a:lnSpc>
                <a:spcPct val="115000"/>
              </a:lnSpc>
              <a:spcBef>
                <a:spcPts val="0"/>
              </a:spcBef>
              <a:spcAft>
                <a:spcPts val="0"/>
              </a:spcAft>
              <a:buClr>
                <a:srgbClr val="233A44"/>
              </a:buClr>
              <a:buSzPts val="1300"/>
              <a:buFont typeface="Calibri"/>
              <a:buAutoNum type="arabicPeriod"/>
            </a:pPr>
            <a:r>
              <a:rPr lang="en" sz="1300">
                <a:solidFill>
                  <a:srgbClr val="233A44"/>
                </a:solidFill>
                <a:latin typeface="Calibri"/>
                <a:ea typeface="Calibri"/>
                <a:cs typeface="Calibri"/>
                <a:sym typeface="Calibri"/>
              </a:rPr>
              <a:t>Histogram </a:t>
            </a:r>
            <a:endParaRPr sz="1300">
              <a:solidFill>
                <a:srgbClr val="233A44"/>
              </a:solidFill>
              <a:latin typeface="Calibri"/>
              <a:ea typeface="Calibri"/>
              <a:cs typeface="Calibri"/>
              <a:sym typeface="Calibri"/>
            </a:endParaRPr>
          </a:p>
          <a:p>
            <a:pPr marL="457200" lvl="0" indent="-311150" algn="l" rtl="0">
              <a:lnSpc>
                <a:spcPct val="115000"/>
              </a:lnSpc>
              <a:spcBef>
                <a:spcPts val="0"/>
              </a:spcBef>
              <a:spcAft>
                <a:spcPts val="0"/>
              </a:spcAft>
              <a:buClr>
                <a:srgbClr val="233A44"/>
              </a:buClr>
              <a:buSzPts val="1300"/>
              <a:buFont typeface="Calibri"/>
              <a:buAutoNum type="arabicPeriod"/>
            </a:pPr>
            <a:r>
              <a:rPr lang="en" sz="1300">
                <a:solidFill>
                  <a:srgbClr val="233A44"/>
                </a:solidFill>
                <a:latin typeface="Calibri"/>
                <a:ea typeface="Calibri"/>
                <a:cs typeface="Calibri"/>
                <a:sym typeface="Calibri"/>
              </a:rPr>
              <a:t>Mention: we have to deal with unbalanced data( we dont have enough data that have diabetes) </a:t>
            </a:r>
            <a:endParaRPr sz="1300">
              <a:solidFill>
                <a:srgbClr val="233A44"/>
              </a:solidFill>
              <a:latin typeface="Calibri"/>
              <a:ea typeface="Calibri"/>
              <a:cs typeface="Calibri"/>
              <a:sym typeface="Calibri"/>
            </a:endParaRPr>
          </a:p>
          <a:p>
            <a:pPr marL="0" lvl="0" indent="0" algn="l" rtl="0">
              <a:lnSpc>
                <a:spcPct val="115000"/>
              </a:lnSpc>
              <a:spcBef>
                <a:spcPts val="1200"/>
              </a:spcBef>
              <a:spcAft>
                <a:spcPts val="1200"/>
              </a:spcAft>
              <a:buNone/>
            </a:pPr>
            <a:endParaRPr sz="1300">
              <a:solidFill>
                <a:srgbClr val="233A44"/>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7c9e4916d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7c9e4916d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 Slide: Explain differences between estimated diagrams, … edge missing/not(maybe highlight some)</a:t>
            </a:r>
            <a:endParaRPr/>
          </a:p>
          <a:p>
            <a:pPr marL="0" lvl="0" indent="0" algn="l" rtl="0">
              <a:spcBef>
                <a:spcPts val="0"/>
              </a:spcBef>
              <a:spcAft>
                <a:spcPts val="0"/>
              </a:spcAft>
              <a:buNone/>
            </a:pPr>
            <a:r>
              <a:rPr lang="en"/>
              <a:t>One example of one difference connections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7c9e4916d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7c9e4916d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Quick Slide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7c9e4916d2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7c9e4916d2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7c9e4916d2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17c9e4916d2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solidFill>
                  <a:srgbClr val="AF7B51"/>
                </a:solidFill>
                <a:latin typeface="Nunito"/>
                <a:ea typeface="Nunito"/>
                <a:cs typeface="Nunito"/>
                <a:sym typeface="Nunito"/>
              </a:rPr>
              <a:t>Results - HC diagram of the AgenaRisk</a:t>
            </a:r>
            <a:endParaRPr sz="1300">
              <a:solidFill>
                <a:srgbClr val="233A44"/>
              </a:solidFill>
              <a:latin typeface="Calibri"/>
              <a:ea typeface="Calibri"/>
              <a:cs typeface="Calibri"/>
              <a:sym typeface="Calibri"/>
            </a:endParaRPr>
          </a:p>
          <a:p>
            <a:pPr marL="457200" lvl="0" indent="-311150" algn="l" rtl="0">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Storyteller of the application of hc in agenarisk by applying different scenarios </a:t>
            </a:r>
            <a:endParaRPr sz="1300">
              <a:solidFill>
                <a:srgbClr val="233A44"/>
              </a:solidFill>
              <a:latin typeface="Calibri"/>
              <a:ea typeface="Calibri"/>
              <a:cs typeface="Calibri"/>
              <a:sym typeface="Calibri"/>
            </a:endParaRPr>
          </a:p>
          <a:p>
            <a:pPr marL="457200" lvl="0" indent="-311150" algn="l" rtl="0">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Explain what we do </a:t>
            </a:r>
            <a:endParaRPr sz="1300">
              <a:solidFill>
                <a:srgbClr val="233A44"/>
              </a:solidFill>
              <a:latin typeface="Calibri"/>
              <a:ea typeface="Calibri"/>
              <a:cs typeface="Calibri"/>
              <a:sym typeface="Calibri"/>
            </a:endParaRPr>
          </a:p>
          <a:p>
            <a:pPr marL="457200" lvl="0" indent="-311150" algn="l" rtl="0">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Storyline: disease prevention, strategy recommendation, </a:t>
            </a:r>
            <a:endParaRPr sz="1300">
              <a:solidFill>
                <a:srgbClr val="233A44"/>
              </a:solidFill>
              <a:latin typeface="Calibri"/>
              <a:ea typeface="Calibri"/>
              <a:cs typeface="Calibri"/>
              <a:sym typeface="Calibri"/>
            </a:endParaRPr>
          </a:p>
          <a:p>
            <a:pPr marL="457200" lvl="0" indent="-311150" algn="l" rtl="0">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Life style recommendation based on the hc model in agenarisk </a:t>
            </a:r>
            <a:endParaRPr sz="1300">
              <a:solidFill>
                <a:srgbClr val="233A44"/>
              </a:solidFill>
              <a:latin typeface="Calibri"/>
              <a:ea typeface="Calibri"/>
              <a:cs typeface="Calibri"/>
              <a:sym typeface="Calibri"/>
            </a:endParaRPr>
          </a:p>
          <a:p>
            <a:pPr marL="914400" lvl="0" indent="-311150" algn="l" rtl="0">
              <a:lnSpc>
                <a:spcPct val="115000"/>
              </a:lnSpc>
              <a:spcBef>
                <a:spcPts val="0"/>
              </a:spcBef>
              <a:spcAft>
                <a:spcPts val="0"/>
              </a:spcAft>
              <a:buClr>
                <a:srgbClr val="233A44"/>
              </a:buClr>
              <a:buSzPts val="1300"/>
              <a:buFont typeface="Calibri"/>
              <a:buChar char="-"/>
            </a:pPr>
            <a:r>
              <a:rPr lang="en" sz="1300">
                <a:solidFill>
                  <a:srgbClr val="233A44"/>
                </a:solidFill>
                <a:latin typeface="Calibri"/>
                <a:ea typeface="Calibri"/>
                <a:cs typeface="Calibri"/>
                <a:sym typeface="Calibri"/>
              </a:rPr>
              <a:t>interactive tab, agenarisk display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85397b733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85397b733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50">
                <a:solidFill>
                  <a:schemeClr val="dk1"/>
                </a:solidFill>
                <a:highlight>
                  <a:srgbClr val="FFFFFF"/>
                </a:highlight>
              </a:rPr>
              <a:t>Removing dependence of selection for treatment on age. The initial unconditional distribution of "Age" remains unchanged, of course. Other unconditional distributions, except for the node "Diabetes_012" are also the same.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7c9e4916d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7c9e4916d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7edd1b2d9b_0_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7edd1b2d9b_0_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 MScA program to organize and support the team </a:t>
            </a:r>
            <a:endParaRPr/>
          </a:p>
          <a:p>
            <a:pPr marL="0" lvl="0" indent="0" algn="l" rtl="0">
              <a:spcBef>
                <a:spcPts val="0"/>
              </a:spcBef>
              <a:spcAft>
                <a:spcPts val="0"/>
              </a:spcAft>
              <a:buNone/>
            </a:pPr>
            <a:r>
              <a:rPr lang="en"/>
              <a:t>Thank Don to lead the classes all the way from Capstone I to Capstone II.</a:t>
            </a:r>
            <a:endParaRPr/>
          </a:p>
          <a:p>
            <a:pPr marL="0" lvl="0" indent="0" algn="l" rtl="0">
              <a:spcBef>
                <a:spcPts val="0"/>
              </a:spcBef>
              <a:spcAft>
                <a:spcPts val="0"/>
              </a:spcAft>
              <a:buNone/>
            </a:pPr>
            <a:r>
              <a:rPr lang="en"/>
              <a:t> Thank </a:t>
            </a:r>
            <a:endParaRPr/>
          </a:p>
          <a:p>
            <a:pPr marL="0" lvl="0" indent="0" algn="l" rtl="0">
              <a:spcBef>
                <a:spcPts val="0"/>
              </a:spcBef>
              <a:spcAft>
                <a:spcPts val="0"/>
              </a:spcAft>
              <a:buNone/>
            </a:pPr>
            <a:r>
              <a:rPr lang="en"/>
              <a:t>Thank you notes to Don/MScA Program/Yuri/Students/ all participants.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7c9e4916d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7c9e4916d2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7c9e4916d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7c9e4916d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7c9e4916d2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17c9e4916d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17c9e4916d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17c9e4916d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A technique for making inferences about causation, that has become very popular recently but is still not known enough within the Data Science community is based on Probabilistic Models. </a:t>
            </a:r>
            <a:endParaRPr sz="1200">
              <a:solidFill>
                <a:schemeClr val="dk1"/>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 sz="1200">
                <a:solidFill>
                  <a:schemeClr val="dk1"/>
                </a:solidFill>
                <a:latin typeface="Times New Roman"/>
                <a:ea typeface="Times New Roman"/>
                <a:cs typeface="Times New Roman"/>
                <a:sym typeface="Times New Roman"/>
              </a:rPr>
              <a:t>The team working on the project will learn necessary probabilistic models and apply them to two datasets (“FemSmoke” and “Diabetes_012”) to understand what portion of the observed correlation, if any, can be associated with causation. </a:t>
            </a: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a:t>Understanding which variables are causally related and are possible confounders, and also the amount of causation effect.</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7c9e4916d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7c9e4916d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a:latin typeface="Calibri"/>
                <a:ea typeface="Calibri"/>
                <a:cs typeface="Calibri"/>
                <a:sym typeface="Calibri"/>
              </a:rPr>
              <a:t>You can use AgenaRisk models to make predictions, perform diagnostics and make decisions by combining data and knowledge about complex causal and other dependencies in the real world. AGENARISK uses the latest developments from the field of Bayesian artificial intelligence and probabilistic reasoning to model complex, risky problems and improve how decisions are made.AgenaRisk can be used to model a variety of problems involving risk and uncertainty including operational risk, actuarial analysis, intelligence analysis risk, systems safety and reliability, health risk, cyber-security risk and strategic financial planning</a:t>
            </a:r>
            <a:endParaRPr sz="1200" b="1">
              <a:latin typeface="Calibri"/>
              <a:ea typeface="Calibri"/>
              <a:cs typeface="Calibri"/>
              <a:sym typeface="Calibri"/>
            </a:endParaRPr>
          </a:p>
          <a:p>
            <a:pPr marL="0" lvl="0" indent="0" algn="l" rtl="0">
              <a:spcBef>
                <a:spcPts val="120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8e3ba84c1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18e3ba84c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7b040abc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7b040abc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 …. In class for illustration how to do …….(so ppl know its not the main work)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7b040abca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7b040abca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Expand, explain +++</a:t>
            </a:r>
            <a:endParaRPr/>
          </a:p>
          <a:p>
            <a:pPr marL="0" lvl="0" indent="0" algn="l" rtl="0">
              <a:spcBef>
                <a:spcPts val="0"/>
              </a:spcBef>
              <a:spcAft>
                <a:spcPts val="0"/>
              </a:spcAft>
              <a:buNone/>
            </a:pPr>
            <a:r>
              <a:rPr lang="en"/>
              <a:t>BN three random variables(explain), arrows, explain each variable,</a:t>
            </a:r>
            <a:endParaRPr/>
          </a:p>
          <a:p>
            <a:pPr marL="0" lvl="0" indent="0" algn="l" rtl="0">
              <a:spcBef>
                <a:spcPts val="0"/>
              </a:spcBef>
              <a:spcAft>
                <a:spcPts val="0"/>
              </a:spcAft>
              <a:buNone/>
            </a:pPr>
            <a:r>
              <a:rPr lang="en"/>
              <a:t>+two diagrams(S+D, S+A+D)</a:t>
            </a:r>
            <a:endParaRPr/>
          </a:p>
          <a:p>
            <a:pPr marL="0" lvl="0" indent="0" algn="l" rtl="0">
              <a:spcBef>
                <a:spcPts val="0"/>
              </a:spcBef>
              <a:spcAft>
                <a:spcPts val="0"/>
              </a:spcAft>
              <a:buNone/>
            </a:pPr>
            <a:r>
              <a:rPr lang="en"/>
              <a:t>In order to find causation, we need to apply techniques</a:t>
            </a:r>
            <a:endParaRPr/>
          </a:p>
          <a:p>
            <a:pPr marL="0" lvl="0" indent="0" algn="l" rtl="0">
              <a:spcBef>
                <a:spcPts val="0"/>
              </a:spcBef>
              <a:spcAft>
                <a:spcPts val="0"/>
              </a:spcAft>
              <a:buNone/>
            </a:pPr>
            <a:r>
              <a:rPr lang="en" b="1" i="1"/>
              <a:t>smoker&amp;nonsmoker: death rate…</a:t>
            </a:r>
            <a:endParaRPr b="1" i="1"/>
          </a:p>
          <a:p>
            <a:pPr marL="0" lvl="0" indent="0" algn="l" rtl="0">
              <a:spcBef>
                <a:spcPts val="0"/>
              </a:spcBef>
              <a:spcAft>
                <a:spcPts val="0"/>
              </a:spcAft>
              <a:buNone/>
            </a:pPr>
            <a:r>
              <a:rPr lang="en"/>
              <a:t>This BN represents the joint distribution of all three variables and it allows play scenarios, we can see how the p changes with the conditions(variables) sets. If we have evidence of one of the variables, bn shows how the distribution of other variables changes.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Technique by pearl, graph mutilation, … opposite result</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smoker/non-smoker, death rate is negative, death rate goes up when you move to non-smoker (positive number)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7c9e4916d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7c9e4916d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Apply this technique to data of our project , …</a:t>
            </a:r>
            <a:endParaRPr/>
          </a:p>
          <a:p>
            <a:pPr marL="0" lvl="0" indent="0" algn="l" rtl="0">
              <a:spcBef>
                <a:spcPts val="0"/>
              </a:spcBef>
              <a:spcAft>
                <a:spcPts val="0"/>
              </a:spcAft>
              <a:buNone/>
            </a:pPr>
            <a:r>
              <a:rPr lang="en"/>
              <a:t>Explain variables,</a:t>
            </a: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7edd1b2d9b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7edd1b2d9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Cut time explaining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ilykei.com/about"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hyperlink" Target="https://www.kaggle.com/code/alexteboul/diabetes-health-indicators-dataset-notebook" TargetMode="External"/><Relationship Id="rId5" Type="http://schemas.openxmlformats.org/officeDocument/2006/relationships/hyperlink" Target="https://en.wikipedia.org/wiki/Natural_experiment#:~:text=A%20natural%20experiment%20is%20an,exposures%20arguably%20resembles%20random%20assignment." TargetMode="External"/><Relationship Id="rId4" Type="http://schemas.openxmlformats.org/officeDocument/2006/relationships/hyperlink" Target="https://en.wikipedia.org/wiki/Randomized_controlled_tria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778225" y="1822825"/>
            <a:ext cx="7872000" cy="14481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sz="5311"/>
              <a:t>MScA 32015: Capstone II</a:t>
            </a:r>
            <a:endParaRPr sz="5311"/>
          </a:p>
          <a:p>
            <a:pPr marL="0" lvl="0" indent="0" algn="ctr" rtl="0">
              <a:lnSpc>
                <a:spcPct val="200000"/>
              </a:lnSpc>
              <a:spcBef>
                <a:spcPts val="1200"/>
              </a:spcBef>
              <a:spcAft>
                <a:spcPts val="0"/>
              </a:spcAft>
              <a:buNone/>
            </a:pPr>
            <a:r>
              <a:rPr lang="en" sz="1700" b="1"/>
              <a:t>Causation Inference with Probabilistic Models </a:t>
            </a:r>
            <a:endParaRPr sz="1700" b="1"/>
          </a:p>
          <a:p>
            <a:pPr marL="0" lvl="0" indent="0" algn="ctr" rtl="0">
              <a:lnSpc>
                <a:spcPct val="90000"/>
              </a:lnSpc>
              <a:spcBef>
                <a:spcPts val="1200"/>
              </a:spcBef>
              <a:spcAft>
                <a:spcPts val="0"/>
              </a:spcAft>
              <a:buNone/>
            </a:pPr>
            <a:r>
              <a:rPr lang="en" sz="1800" b="1">
                <a:solidFill>
                  <a:srgbClr val="000000"/>
                </a:solidFill>
                <a:latin typeface="Calibri"/>
                <a:ea typeface="Calibri"/>
                <a:cs typeface="Calibri"/>
                <a:sym typeface="Calibri"/>
              </a:rPr>
              <a:t>Team Members: </a:t>
            </a:r>
            <a:r>
              <a:rPr lang="en" sz="1800">
                <a:solidFill>
                  <a:srgbClr val="000000"/>
                </a:solidFill>
                <a:latin typeface="Calibri"/>
                <a:ea typeface="Calibri"/>
                <a:cs typeface="Calibri"/>
                <a:sym typeface="Calibri"/>
              </a:rPr>
              <a:t>Chao Tang, Siyu Han, Zihao Liu, Yi Zhou</a:t>
            </a:r>
            <a:endParaRPr sz="1800">
              <a:solidFill>
                <a:srgbClr val="000000"/>
              </a:solidFill>
              <a:latin typeface="Calibri"/>
              <a:ea typeface="Calibri"/>
              <a:cs typeface="Calibri"/>
              <a:sym typeface="Calibri"/>
            </a:endParaRPr>
          </a:p>
          <a:p>
            <a:pPr marL="0" lvl="0" indent="0" algn="ctr" rtl="0">
              <a:lnSpc>
                <a:spcPct val="90000"/>
              </a:lnSpc>
              <a:spcBef>
                <a:spcPts val="1000"/>
              </a:spcBef>
              <a:spcAft>
                <a:spcPts val="0"/>
              </a:spcAft>
              <a:buClr>
                <a:srgbClr val="000000"/>
              </a:buClr>
              <a:buSzPct val="100000"/>
              <a:buFont typeface="Arial"/>
              <a:buNone/>
            </a:pPr>
            <a:r>
              <a:rPr lang="en" sz="1800" b="1">
                <a:solidFill>
                  <a:srgbClr val="000000"/>
                </a:solidFill>
                <a:latin typeface="Calibri"/>
                <a:ea typeface="Calibri"/>
                <a:cs typeface="Calibri"/>
                <a:sym typeface="Calibri"/>
              </a:rPr>
              <a:t>Professor: </a:t>
            </a:r>
            <a:r>
              <a:rPr lang="en" sz="1800">
                <a:solidFill>
                  <a:srgbClr val="000000"/>
                </a:solidFill>
                <a:latin typeface="Calibri"/>
                <a:ea typeface="Calibri"/>
                <a:cs typeface="Calibri"/>
                <a:sym typeface="Calibri"/>
              </a:rPr>
              <a:t>Don Patchell</a:t>
            </a:r>
            <a:endParaRPr sz="1800">
              <a:solidFill>
                <a:srgbClr val="000000"/>
              </a:solidFill>
              <a:latin typeface="Calibri"/>
              <a:ea typeface="Calibri"/>
              <a:cs typeface="Calibri"/>
              <a:sym typeface="Calibri"/>
            </a:endParaRPr>
          </a:p>
          <a:p>
            <a:pPr marL="0" lvl="0" indent="0" algn="ctr" rtl="0">
              <a:lnSpc>
                <a:spcPct val="90000"/>
              </a:lnSpc>
              <a:spcBef>
                <a:spcPts val="1000"/>
              </a:spcBef>
              <a:spcAft>
                <a:spcPts val="0"/>
              </a:spcAft>
              <a:buClr>
                <a:srgbClr val="000000"/>
              </a:buClr>
              <a:buSzPct val="100000"/>
              <a:buFont typeface="Arial"/>
              <a:buNone/>
            </a:pPr>
            <a:r>
              <a:rPr lang="en" sz="1800" b="1">
                <a:solidFill>
                  <a:srgbClr val="000000"/>
                </a:solidFill>
                <a:latin typeface="Calibri"/>
                <a:ea typeface="Calibri"/>
                <a:cs typeface="Calibri"/>
                <a:sym typeface="Calibri"/>
              </a:rPr>
              <a:t>Advisor: </a:t>
            </a:r>
            <a:r>
              <a:rPr lang="en" sz="1800">
                <a:solidFill>
                  <a:srgbClr val="000000"/>
                </a:solidFill>
                <a:latin typeface="Calibri"/>
                <a:ea typeface="Calibri"/>
                <a:cs typeface="Calibri"/>
                <a:sym typeface="Calibri"/>
              </a:rPr>
              <a:t>Ph.D.,Professor</a:t>
            </a:r>
            <a:r>
              <a:rPr lang="en" sz="1800" b="1">
                <a:solidFill>
                  <a:srgbClr val="000000"/>
                </a:solidFill>
                <a:latin typeface="Calibri"/>
                <a:ea typeface="Calibri"/>
                <a:cs typeface="Calibri"/>
                <a:sym typeface="Calibri"/>
              </a:rPr>
              <a:t> </a:t>
            </a:r>
            <a:r>
              <a:rPr lang="en" sz="1800">
                <a:solidFill>
                  <a:srgbClr val="000000"/>
                </a:solidFill>
                <a:latin typeface="Calibri"/>
                <a:ea typeface="Calibri"/>
                <a:cs typeface="Calibri"/>
                <a:sym typeface="Calibri"/>
              </a:rPr>
              <a:t>Yuri G Balasanov</a:t>
            </a:r>
            <a:endParaRPr sz="1700" b="1"/>
          </a:p>
          <a:p>
            <a:pPr marL="0" lvl="0" indent="0" algn="ctr" rtl="0">
              <a:lnSpc>
                <a:spcPct val="200000"/>
              </a:lnSpc>
              <a:spcBef>
                <a:spcPts val="1200"/>
              </a:spcBef>
              <a:spcAft>
                <a:spcPts val="1200"/>
              </a:spcAft>
              <a:buNone/>
            </a:pPr>
            <a:endParaRPr sz="1700" b="1"/>
          </a:p>
        </p:txBody>
      </p:sp>
      <p:pic>
        <p:nvPicPr>
          <p:cNvPr id="129" name="Google Shape;129;p13" descr="Logo&#10;&#10;Description automatically generated"/>
          <p:cNvPicPr preferRelativeResize="0"/>
          <p:nvPr/>
        </p:nvPicPr>
        <p:blipFill rotWithShape="1">
          <a:blip r:embed="rId3">
            <a:alphaModFix/>
          </a:blip>
          <a:srcRect/>
          <a:stretch/>
        </p:blipFill>
        <p:spPr>
          <a:xfrm>
            <a:off x="4656825" y="4582075"/>
            <a:ext cx="2003976" cy="316800"/>
          </a:xfrm>
          <a:prstGeom prst="rect">
            <a:avLst/>
          </a:prstGeom>
          <a:noFill/>
          <a:ln>
            <a:noFill/>
          </a:ln>
        </p:spPr>
      </p:pic>
      <p:pic>
        <p:nvPicPr>
          <p:cNvPr id="130" name="Google Shape;130;p13" descr="A picture containing text, clock, dark&#10;&#10;Description automatically generated"/>
          <p:cNvPicPr preferRelativeResize="0"/>
          <p:nvPr/>
        </p:nvPicPr>
        <p:blipFill rotWithShape="1">
          <a:blip r:embed="rId4">
            <a:alphaModFix/>
          </a:blip>
          <a:srcRect/>
          <a:stretch/>
        </p:blipFill>
        <p:spPr>
          <a:xfrm>
            <a:off x="6987900" y="4582075"/>
            <a:ext cx="1473513" cy="316800"/>
          </a:xfrm>
          <a:prstGeom prst="rect">
            <a:avLst/>
          </a:prstGeom>
          <a:noFill/>
          <a:ln>
            <a:noFill/>
          </a:ln>
        </p:spPr>
      </p:pic>
      <p:sp>
        <p:nvSpPr>
          <p:cNvPr id="131" name="Google Shape;131;p1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3"/>
          <p:cNvSpPr txBox="1">
            <a:spLocks noGrp="1"/>
          </p:cNvSpPr>
          <p:nvPr>
            <p:ph type="title"/>
          </p:nvPr>
        </p:nvSpPr>
        <p:spPr>
          <a:xfrm>
            <a:off x="310650" y="329775"/>
            <a:ext cx="7301400" cy="95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Exploratory Data Analysis (EDA)</a:t>
            </a:r>
            <a:endParaRPr/>
          </a:p>
        </p:txBody>
      </p:sp>
      <p:pic>
        <p:nvPicPr>
          <p:cNvPr id="240" name="Google Shape;240;p23"/>
          <p:cNvPicPr preferRelativeResize="0"/>
          <p:nvPr/>
        </p:nvPicPr>
        <p:blipFill>
          <a:blip r:embed="rId3">
            <a:alphaModFix/>
          </a:blip>
          <a:stretch>
            <a:fillRect/>
          </a:stretch>
        </p:blipFill>
        <p:spPr>
          <a:xfrm>
            <a:off x="310650" y="1707175"/>
            <a:ext cx="2660525" cy="1930700"/>
          </a:xfrm>
          <a:prstGeom prst="rect">
            <a:avLst/>
          </a:prstGeom>
          <a:noFill/>
          <a:ln>
            <a:noFill/>
          </a:ln>
        </p:spPr>
      </p:pic>
      <p:pic>
        <p:nvPicPr>
          <p:cNvPr id="241" name="Google Shape;241;p23"/>
          <p:cNvPicPr preferRelativeResize="0"/>
          <p:nvPr/>
        </p:nvPicPr>
        <p:blipFill>
          <a:blip r:embed="rId4">
            <a:alphaModFix/>
          </a:blip>
          <a:stretch>
            <a:fillRect/>
          </a:stretch>
        </p:blipFill>
        <p:spPr>
          <a:xfrm>
            <a:off x="5871300" y="1694025"/>
            <a:ext cx="2792238" cy="1943850"/>
          </a:xfrm>
          <a:prstGeom prst="rect">
            <a:avLst/>
          </a:prstGeom>
          <a:noFill/>
          <a:ln>
            <a:noFill/>
          </a:ln>
        </p:spPr>
      </p:pic>
      <p:pic>
        <p:nvPicPr>
          <p:cNvPr id="242" name="Google Shape;242;p23"/>
          <p:cNvPicPr preferRelativeResize="0"/>
          <p:nvPr/>
        </p:nvPicPr>
        <p:blipFill>
          <a:blip r:embed="rId5">
            <a:alphaModFix/>
          </a:blip>
          <a:stretch>
            <a:fillRect/>
          </a:stretch>
        </p:blipFill>
        <p:spPr>
          <a:xfrm>
            <a:off x="3041213" y="1700600"/>
            <a:ext cx="2760048" cy="1930700"/>
          </a:xfrm>
          <a:prstGeom prst="rect">
            <a:avLst/>
          </a:prstGeom>
          <a:noFill/>
          <a:ln>
            <a:noFill/>
          </a:ln>
        </p:spPr>
      </p:pic>
      <p:sp>
        <p:nvSpPr>
          <p:cNvPr id="243" name="Google Shape;243;p2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244" name="Google Shape;244;p23"/>
          <p:cNvSpPr txBox="1"/>
          <p:nvPr/>
        </p:nvSpPr>
        <p:spPr>
          <a:xfrm>
            <a:off x="611425" y="4060675"/>
            <a:ext cx="32943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chemeClr val="dk2"/>
                </a:solidFill>
                <a:latin typeface="Calibri"/>
                <a:ea typeface="Calibri"/>
                <a:cs typeface="Calibri"/>
                <a:sym typeface="Calibri"/>
              </a:rPr>
              <a:t>We have to deal with unbalanced data</a:t>
            </a:r>
            <a:endParaRPr>
              <a:latin typeface="Calibri"/>
              <a:ea typeface="Calibri"/>
              <a:cs typeface="Calibri"/>
              <a:sym typeface="Calibri"/>
            </a:endParaRPr>
          </a:p>
        </p:txBody>
      </p:sp>
      <p:sp>
        <p:nvSpPr>
          <p:cNvPr id="245" name="Google Shape;245;p23"/>
          <p:cNvSpPr/>
          <p:nvPr/>
        </p:nvSpPr>
        <p:spPr>
          <a:xfrm>
            <a:off x="318250" y="1341775"/>
            <a:ext cx="8506500" cy="25125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4"/>
          <p:cNvSpPr txBox="1">
            <a:spLocks noGrp="1"/>
          </p:cNvSpPr>
          <p:nvPr>
            <p:ph type="title"/>
          </p:nvPr>
        </p:nvSpPr>
        <p:spPr>
          <a:xfrm>
            <a:off x="501700" y="3004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Methodology </a:t>
            </a:r>
            <a:endParaRPr/>
          </a:p>
        </p:txBody>
      </p:sp>
      <p:pic>
        <p:nvPicPr>
          <p:cNvPr id="251" name="Google Shape;251;p24"/>
          <p:cNvPicPr preferRelativeResize="0"/>
          <p:nvPr/>
        </p:nvPicPr>
        <p:blipFill rotWithShape="1">
          <a:blip r:embed="rId3">
            <a:alphaModFix/>
          </a:blip>
          <a:srcRect l="4187"/>
          <a:stretch/>
        </p:blipFill>
        <p:spPr>
          <a:xfrm>
            <a:off x="276775" y="847388"/>
            <a:ext cx="4350752" cy="2441800"/>
          </a:xfrm>
          <a:prstGeom prst="rect">
            <a:avLst/>
          </a:prstGeom>
          <a:noFill/>
          <a:ln>
            <a:noFill/>
          </a:ln>
        </p:spPr>
      </p:pic>
      <p:sp>
        <p:nvSpPr>
          <p:cNvPr id="252" name="Google Shape;252;p24"/>
          <p:cNvSpPr txBox="1"/>
          <p:nvPr/>
        </p:nvSpPr>
        <p:spPr>
          <a:xfrm>
            <a:off x="767800" y="3983200"/>
            <a:ext cx="7341900" cy="3849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HC and PC have similar Structure but HC is less time consuming</a:t>
            </a:r>
            <a:endParaRPr>
              <a:latin typeface="Calibri"/>
              <a:ea typeface="Calibri"/>
              <a:cs typeface="Calibri"/>
              <a:sym typeface="Calibri"/>
            </a:endParaRPr>
          </a:p>
        </p:txBody>
      </p:sp>
      <p:pic>
        <p:nvPicPr>
          <p:cNvPr id="253" name="Google Shape;253;p24"/>
          <p:cNvPicPr preferRelativeResize="0"/>
          <p:nvPr/>
        </p:nvPicPr>
        <p:blipFill rotWithShape="1">
          <a:blip r:embed="rId4">
            <a:alphaModFix/>
          </a:blip>
          <a:srcRect l="3577" t="1729"/>
          <a:stretch/>
        </p:blipFill>
        <p:spPr>
          <a:xfrm>
            <a:off x="4465975" y="760625"/>
            <a:ext cx="4415526" cy="2441776"/>
          </a:xfrm>
          <a:prstGeom prst="rect">
            <a:avLst/>
          </a:prstGeom>
          <a:noFill/>
          <a:ln>
            <a:noFill/>
          </a:ln>
        </p:spPr>
      </p:pic>
      <p:sp>
        <p:nvSpPr>
          <p:cNvPr id="254" name="Google Shape;254;p24"/>
          <p:cNvSpPr txBox="1"/>
          <p:nvPr/>
        </p:nvSpPr>
        <p:spPr>
          <a:xfrm>
            <a:off x="977600" y="3286600"/>
            <a:ext cx="368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Calibri"/>
                <a:ea typeface="Calibri"/>
                <a:cs typeface="Calibri"/>
                <a:sym typeface="Calibri"/>
              </a:rPr>
              <a:t>Hillclimbsearch Method - </a:t>
            </a:r>
            <a:r>
              <a:rPr lang="en" i="1" u="sng">
                <a:solidFill>
                  <a:srgbClr val="980000"/>
                </a:solidFill>
                <a:latin typeface="Calibri"/>
                <a:ea typeface="Calibri"/>
                <a:cs typeface="Calibri"/>
                <a:sym typeface="Calibri"/>
              </a:rPr>
              <a:t>Selected Final Model</a:t>
            </a:r>
            <a:endParaRPr i="1" u="sng">
              <a:solidFill>
                <a:srgbClr val="980000"/>
              </a:solidFill>
              <a:latin typeface="Calibri"/>
              <a:ea typeface="Calibri"/>
              <a:cs typeface="Calibri"/>
              <a:sym typeface="Calibri"/>
            </a:endParaRPr>
          </a:p>
        </p:txBody>
      </p:sp>
      <p:sp>
        <p:nvSpPr>
          <p:cNvPr id="255" name="Google Shape;255;p24"/>
          <p:cNvSpPr txBox="1"/>
          <p:nvPr/>
        </p:nvSpPr>
        <p:spPr>
          <a:xfrm>
            <a:off x="5275375" y="3286600"/>
            <a:ext cx="25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Calibri"/>
                <a:ea typeface="Calibri"/>
                <a:cs typeface="Calibri"/>
                <a:sym typeface="Calibri"/>
              </a:rPr>
              <a:t>Parameter Constraints Method</a:t>
            </a:r>
            <a:endParaRPr u="sng">
              <a:latin typeface="Calibri"/>
              <a:ea typeface="Calibri"/>
              <a:cs typeface="Calibri"/>
              <a:sym typeface="Calibri"/>
            </a:endParaRPr>
          </a:p>
        </p:txBody>
      </p:sp>
      <p:sp>
        <p:nvSpPr>
          <p:cNvPr id="256" name="Google Shape;256;p24"/>
          <p:cNvSpPr/>
          <p:nvPr/>
        </p:nvSpPr>
        <p:spPr>
          <a:xfrm>
            <a:off x="6704625" y="706625"/>
            <a:ext cx="394500" cy="3849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4"/>
          <p:cNvSpPr/>
          <p:nvPr/>
        </p:nvSpPr>
        <p:spPr>
          <a:xfrm>
            <a:off x="686475" y="1048000"/>
            <a:ext cx="394500" cy="3849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416575" y="277075"/>
            <a:ext cx="7505700" cy="659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Methodology</a:t>
            </a:r>
            <a:endParaRPr/>
          </a:p>
        </p:txBody>
      </p:sp>
      <p:sp>
        <p:nvSpPr>
          <p:cNvPr id="264" name="Google Shape;264;p25"/>
          <p:cNvSpPr txBox="1">
            <a:spLocks noGrp="1"/>
          </p:cNvSpPr>
          <p:nvPr>
            <p:ph type="body" idx="1"/>
          </p:nvPr>
        </p:nvSpPr>
        <p:spPr>
          <a:xfrm>
            <a:off x="657325" y="3730525"/>
            <a:ext cx="8150700" cy="9282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SzPts val="1200"/>
              <a:buChar char="●"/>
            </a:pPr>
            <a:r>
              <a:rPr lang="en" sz="1200"/>
              <a:t>Naive Bayes is a well-known binary classification model. Its  target variable causes other factors. We use this to do independent test</a:t>
            </a:r>
            <a:endParaRPr sz="1200"/>
          </a:p>
          <a:p>
            <a:pPr marL="457200" lvl="0" indent="-304800" algn="l" rtl="0">
              <a:spcBef>
                <a:spcPts val="0"/>
              </a:spcBef>
              <a:spcAft>
                <a:spcPts val="0"/>
              </a:spcAft>
              <a:buSzPts val="1200"/>
              <a:buChar char="●"/>
            </a:pPr>
            <a:r>
              <a:rPr lang="en" sz="1200"/>
              <a:t>CL is an estimation methods. Since there are not many nodes connected with each other, we are lean to other structures</a:t>
            </a:r>
            <a:endParaRPr sz="1200"/>
          </a:p>
        </p:txBody>
      </p:sp>
      <p:pic>
        <p:nvPicPr>
          <p:cNvPr id="265" name="Google Shape;265;p25"/>
          <p:cNvPicPr preferRelativeResize="0"/>
          <p:nvPr/>
        </p:nvPicPr>
        <p:blipFill rotWithShape="1">
          <a:blip r:embed="rId3">
            <a:alphaModFix/>
          </a:blip>
          <a:srcRect l="3883"/>
          <a:stretch/>
        </p:blipFill>
        <p:spPr>
          <a:xfrm>
            <a:off x="271575" y="849075"/>
            <a:ext cx="4300426" cy="2382551"/>
          </a:xfrm>
          <a:prstGeom prst="rect">
            <a:avLst/>
          </a:prstGeom>
          <a:noFill/>
          <a:ln>
            <a:noFill/>
          </a:ln>
        </p:spPr>
      </p:pic>
      <p:pic>
        <p:nvPicPr>
          <p:cNvPr id="266" name="Google Shape;266;p25"/>
          <p:cNvPicPr preferRelativeResize="0"/>
          <p:nvPr/>
        </p:nvPicPr>
        <p:blipFill>
          <a:blip r:embed="rId4">
            <a:alphaModFix/>
          </a:blip>
          <a:stretch>
            <a:fillRect/>
          </a:stretch>
        </p:blipFill>
        <p:spPr>
          <a:xfrm>
            <a:off x="4490350" y="849075"/>
            <a:ext cx="4351550" cy="2382551"/>
          </a:xfrm>
          <a:prstGeom prst="rect">
            <a:avLst/>
          </a:prstGeom>
          <a:noFill/>
          <a:ln>
            <a:noFill/>
          </a:ln>
        </p:spPr>
      </p:pic>
      <p:sp>
        <p:nvSpPr>
          <p:cNvPr id="267" name="Google Shape;267;p25"/>
          <p:cNvSpPr txBox="1"/>
          <p:nvPr/>
        </p:nvSpPr>
        <p:spPr>
          <a:xfrm>
            <a:off x="1273500" y="3230400"/>
            <a:ext cx="2095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Calibri"/>
                <a:ea typeface="Calibri"/>
                <a:cs typeface="Calibri"/>
                <a:sym typeface="Calibri"/>
              </a:rPr>
              <a:t>Chow-Liu Method</a:t>
            </a:r>
            <a:endParaRPr u="sng">
              <a:latin typeface="Calibri"/>
              <a:ea typeface="Calibri"/>
              <a:cs typeface="Calibri"/>
              <a:sym typeface="Calibri"/>
            </a:endParaRPr>
          </a:p>
        </p:txBody>
      </p:sp>
      <p:sp>
        <p:nvSpPr>
          <p:cNvPr id="268" name="Google Shape;268;p25"/>
          <p:cNvSpPr txBox="1"/>
          <p:nvPr/>
        </p:nvSpPr>
        <p:spPr>
          <a:xfrm>
            <a:off x="4955725" y="3230400"/>
            <a:ext cx="3220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latin typeface="Calibri"/>
                <a:ea typeface="Calibri"/>
                <a:cs typeface="Calibri"/>
                <a:sym typeface="Calibri"/>
              </a:rPr>
              <a:t>Tree-Augmented Naive Bayes Method</a:t>
            </a:r>
            <a:endParaRPr u="sng">
              <a:latin typeface="Calibri"/>
              <a:ea typeface="Calibri"/>
              <a:cs typeface="Calibri"/>
              <a:sym typeface="Calibri"/>
            </a:endParaRPr>
          </a:p>
        </p:txBody>
      </p:sp>
      <p:sp>
        <p:nvSpPr>
          <p:cNvPr id="269" name="Google Shape;269;p25"/>
          <p:cNvSpPr/>
          <p:nvPr/>
        </p:nvSpPr>
        <p:spPr>
          <a:xfrm>
            <a:off x="3422575" y="2502300"/>
            <a:ext cx="463800" cy="4392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5"/>
          <p:cNvSpPr/>
          <p:nvPr/>
        </p:nvSpPr>
        <p:spPr>
          <a:xfrm>
            <a:off x="4766700" y="2352150"/>
            <a:ext cx="463800" cy="439200"/>
          </a:xfrm>
          <a:prstGeom prst="ellipse">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Model Comparison</a:t>
            </a:r>
            <a:endParaRPr/>
          </a:p>
        </p:txBody>
      </p:sp>
      <p:graphicFrame>
        <p:nvGraphicFramePr>
          <p:cNvPr id="277" name="Google Shape;277;p26"/>
          <p:cNvGraphicFramePr/>
          <p:nvPr/>
        </p:nvGraphicFramePr>
        <p:xfrm>
          <a:off x="995275" y="1662025"/>
          <a:ext cx="3000000" cy="3000000"/>
        </p:xfrm>
        <a:graphic>
          <a:graphicData uri="http://schemas.openxmlformats.org/drawingml/2006/table">
            <a:tbl>
              <a:tblPr>
                <a:noFill/>
                <a:tableStyleId>{31CA8BA0-5582-44FD-A496-274553ADE593}</a:tableStyleId>
              </a:tblPr>
              <a:tblGrid>
                <a:gridCol w="390175">
                  <a:extLst>
                    <a:ext uri="{9D8B030D-6E8A-4147-A177-3AD203B41FA5}">
                      <a16:colId xmlns:a16="http://schemas.microsoft.com/office/drawing/2014/main" val="20000"/>
                    </a:ext>
                  </a:extLst>
                </a:gridCol>
                <a:gridCol w="3026025">
                  <a:extLst>
                    <a:ext uri="{9D8B030D-6E8A-4147-A177-3AD203B41FA5}">
                      <a16:colId xmlns:a16="http://schemas.microsoft.com/office/drawing/2014/main" val="20001"/>
                    </a:ext>
                  </a:extLst>
                </a:gridCol>
                <a:gridCol w="301012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sz="12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b="1">
                          <a:solidFill>
                            <a:schemeClr val="dk1"/>
                          </a:solidFill>
                          <a:latin typeface="Calibri"/>
                          <a:ea typeface="Calibri"/>
                          <a:cs typeface="Calibri"/>
                          <a:sym typeface="Calibri"/>
                        </a:rPr>
                        <a:t>MODEL</a:t>
                      </a:r>
                      <a:endParaRPr b="1">
                        <a:solidFill>
                          <a:schemeClr val="dk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b="1">
                          <a:solidFill>
                            <a:schemeClr val="dk1"/>
                          </a:solidFill>
                          <a:latin typeface="Calibri"/>
                          <a:ea typeface="Calibri"/>
                          <a:cs typeface="Calibri"/>
                          <a:sym typeface="Calibri"/>
                        </a:rPr>
                        <a:t>ACCURACY</a:t>
                      </a:r>
                      <a:endParaRPr b="1">
                        <a:solidFill>
                          <a:schemeClr val="dk1"/>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300">
                          <a:latin typeface="Calibri"/>
                          <a:ea typeface="Calibri"/>
                          <a:cs typeface="Calibri"/>
                          <a:sym typeface="Calibri"/>
                        </a:rPr>
                        <a:t>1</a:t>
                      </a:r>
                      <a:endParaRPr sz="13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1000"/>
                        </a:spcBef>
                        <a:spcAft>
                          <a:spcPts val="0"/>
                        </a:spcAft>
                        <a:buNone/>
                      </a:pPr>
                      <a:r>
                        <a:rPr lang="en" sz="1300" b="1">
                          <a:solidFill>
                            <a:srgbClr val="980000"/>
                          </a:solidFill>
                          <a:highlight>
                            <a:srgbClr val="FFFFFF"/>
                          </a:highlight>
                          <a:latin typeface="Calibri"/>
                          <a:ea typeface="Calibri"/>
                          <a:cs typeface="Calibri"/>
                          <a:sym typeface="Calibri"/>
                        </a:rPr>
                        <a:t>Hillclimbsearch</a:t>
                      </a:r>
                      <a:endParaRPr sz="1300" b="1">
                        <a:solidFill>
                          <a:srgbClr val="980000"/>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b="1">
                          <a:solidFill>
                            <a:srgbClr val="980000"/>
                          </a:solidFill>
                          <a:highlight>
                            <a:srgbClr val="FFFFFF"/>
                          </a:highlight>
                          <a:latin typeface="Calibri"/>
                          <a:ea typeface="Calibri"/>
                          <a:cs typeface="Calibri"/>
                          <a:sym typeface="Calibri"/>
                        </a:rPr>
                        <a:t>0.8605329549038159</a:t>
                      </a:r>
                      <a:endParaRPr sz="1300" b="1">
                        <a:solidFill>
                          <a:srgbClr val="980000"/>
                        </a:solidFill>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300">
                          <a:latin typeface="Calibri"/>
                          <a:ea typeface="Calibri"/>
                          <a:cs typeface="Calibri"/>
                          <a:sym typeface="Calibri"/>
                        </a:rPr>
                        <a:t>2</a:t>
                      </a:r>
                      <a:endParaRPr sz="13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300">
                          <a:highlight>
                            <a:srgbClr val="FCFCFC"/>
                          </a:highlight>
                          <a:latin typeface="Calibri"/>
                          <a:ea typeface="Calibri"/>
                          <a:cs typeface="Calibri"/>
                          <a:sym typeface="Calibri"/>
                        </a:rPr>
                        <a:t>Tree-Augmented Naive Bayes (tan)</a:t>
                      </a:r>
                      <a:endParaRPr sz="13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highlight>
                            <a:srgbClr val="FFFFFF"/>
                          </a:highlight>
                          <a:latin typeface="Calibri"/>
                          <a:ea typeface="Calibri"/>
                          <a:cs typeface="Calibri"/>
                          <a:sym typeface="Calibri"/>
                        </a:rPr>
                        <a:t>0.8557040365815201</a:t>
                      </a:r>
                      <a:endParaRPr sz="13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300">
                          <a:latin typeface="Calibri"/>
                          <a:ea typeface="Calibri"/>
                          <a:cs typeface="Calibri"/>
                          <a:sym typeface="Calibri"/>
                        </a:rPr>
                        <a:t>3</a:t>
                      </a:r>
                      <a:endParaRPr sz="13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300">
                          <a:latin typeface="Calibri"/>
                          <a:ea typeface="Calibri"/>
                          <a:cs typeface="Calibri"/>
                          <a:sym typeface="Calibri"/>
                        </a:rPr>
                        <a:t>Chow Liu</a:t>
                      </a:r>
                      <a:endParaRPr sz="13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highlight>
                            <a:srgbClr val="FFFFFF"/>
                          </a:highlight>
                          <a:latin typeface="Calibri"/>
                          <a:ea typeface="Calibri"/>
                          <a:cs typeface="Calibri"/>
                          <a:sym typeface="Calibri"/>
                        </a:rPr>
                        <a:t>0.8593306527909177</a:t>
                      </a:r>
                      <a:endParaRPr sz="13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300">
                          <a:latin typeface="Calibri"/>
                          <a:ea typeface="Calibri"/>
                          <a:cs typeface="Calibri"/>
                          <a:sym typeface="Calibri"/>
                        </a:rPr>
                        <a:t>4</a:t>
                      </a:r>
                      <a:endParaRPr sz="13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300">
                          <a:latin typeface="Calibri"/>
                          <a:ea typeface="Calibri"/>
                          <a:cs typeface="Calibri"/>
                          <a:sym typeface="Calibri"/>
                        </a:rPr>
                        <a:t>Parameter Constraints Method</a:t>
                      </a:r>
                      <a:endParaRPr sz="13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highlight>
                            <a:srgbClr val="FFFFFF"/>
                          </a:highlight>
                          <a:latin typeface="Calibri"/>
                          <a:ea typeface="Calibri"/>
                          <a:cs typeface="Calibri"/>
                          <a:sym typeface="Calibri"/>
                        </a:rPr>
                        <a:t>0.8591168091168091</a:t>
                      </a:r>
                      <a:endParaRPr sz="1300">
                        <a:latin typeface="Calibri"/>
                        <a:ea typeface="Calibri"/>
                        <a:cs typeface="Calibri"/>
                        <a:sym typeface="Calibri"/>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78" name="Google Shape;278;p26"/>
          <p:cNvSpPr/>
          <p:nvPr/>
        </p:nvSpPr>
        <p:spPr>
          <a:xfrm>
            <a:off x="633700" y="2002500"/>
            <a:ext cx="7461000" cy="508200"/>
          </a:xfrm>
          <a:prstGeom prst="roundRect">
            <a:avLst>
              <a:gd name="adj" fmla="val 16667"/>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7613575" y="2068500"/>
            <a:ext cx="386400" cy="376200"/>
          </a:xfrm>
          <a:prstGeom prst="star5">
            <a:avLst>
              <a:gd name="adj" fmla="val 19098"/>
              <a:gd name="hf" fmla="val 105146"/>
              <a:gd name="vf" fmla="val 110557"/>
            </a:avLst>
          </a:prstGeom>
          <a:solidFill>
            <a:srgbClr val="980000"/>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txBox="1"/>
          <p:nvPr/>
        </p:nvSpPr>
        <p:spPr>
          <a:xfrm>
            <a:off x="1036825" y="3822050"/>
            <a:ext cx="6384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81" name="Google Shape;281;p26"/>
          <p:cNvSpPr txBox="1"/>
          <p:nvPr/>
        </p:nvSpPr>
        <p:spPr>
          <a:xfrm>
            <a:off x="929300" y="3925550"/>
            <a:ext cx="6492300" cy="400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Calibri"/>
              <a:buChar char="●"/>
            </a:pPr>
            <a:r>
              <a:rPr lang="en" b="1" i="1">
                <a:latin typeface="Calibri"/>
                <a:ea typeface="Calibri"/>
                <a:cs typeface="Calibri"/>
                <a:sym typeface="Calibri"/>
              </a:rPr>
              <a:t>Hillclimbsearch</a:t>
            </a:r>
            <a:r>
              <a:rPr lang="en" i="1">
                <a:latin typeface="Calibri"/>
                <a:ea typeface="Calibri"/>
                <a:cs typeface="Calibri"/>
                <a:sym typeface="Calibri"/>
              </a:rPr>
              <a:t> is the final chosen model with the highest accuracy. </a:t>
            </a:r>
            <a:endParaRPr i="1">
              <a:latin typeface="Calibri"/>
              <a:ea typeface="Calibri"/>
              <a:cs typeface="Calibri"/>
              <a:sym typeface="Calibri"/>
            </a:endParaRPr>
          </a:p>
        </p:txBody>
      </p:sp>
      <p:sp>
        <p:nvSpPr>
          <p:cNvPr id="282" name="Google Shape;282;p2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7"/>
          <p:cNvSpPr txBox="1">
            <a:spLocks noGrp="1"/>
          </p:cNvSpPr>
          <p:nvPr>
            <p:ph type="title"/>
          </p:nvPr>
        </p:nvSpPr>
        <p:spPr>
          <a:xfrm>
            <a:off x="573150" y="476925"/>
            <a:ext cx="7997700" cy="954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Application - Bayesian Networks in AgenaRisk</a:t>
            </a:r>
            <a:endParaRPr/>
          </a:p>
        </p:txBody>
      </p:sp>
      <p:pic>
        <p:nvPicPr>
          <p:cNvPr id="288" name="Google Shape;288;p27"/>
          <p:cNvPicPr preferRelativeResize="0"/>
          <p:nvPr/>
        </p:nvPicPr>
        <p:blipFill>
          <a:blip r:embed="rId3">
            <a:alphaModFix/>
          </a:blip>
          <a:stretch>
            <a:fillRect/>
          </a:stretch>
        </p:blipFill>
        <p:spPr>
          <a:xfrm>
            <a:off x="573150" y="1393550"/>
            <a:ext cx="5915259" cy="3038502"/>
          </a:xfrm>
          <a:prstGeom prst="rect">
            <a:avLst/>
          </a:prstGeom>
          <a:noFill/>
          <a:ln>
            <a:noFill/>
          </a:ln>
        </p:spPr>
      </p:pic>
      <p:sp>
        <p:nvSpPr>
          <p:cNvPr id="289" name="Google Shape;289;p27"/>
          <p:cNvSpPr txBox="1"/>
          <p:nvPr/>
        </p:nvSpPr>
        <p:spPr>
          <a:xfrm>
            <a:off x="6647075" y="1485000"/>
            <a:ext cx="19239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Demo:</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A young female adult goes to the clinic. </a:t>
            </a:r>
            <a:endParaRPr sz="1200">
              <a:latin typeface="Calibri"/>
              <a:ea typeface="Calibri"/>
              <a:cs typeface="Calibri"/>
              <a:sym typeface="Calibri"/>
            </a:endParaRPr>
          </a:p>
          <a:p>
            <a:pPr marL="0" lvl="0" indent="0" algn="l" rtl="0">
              <a:lnSpc>
                <a:spcPct val="115000"/>
              </a:lnSpc>
              <a:spcBef>
                <a:spcPts val="0"/>
              </a:spcBef>
              <a:spcAft>
                <a:spcPts val="0"/>
              </a:spcAft>
              <a:buNone/>
            </a:pPr>
            <a:endParaRPr sz="1200">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Suppose I am the doctor and would like to use AgenaRisk to show the patient how her health conditions will change in her lifespan according to different lifestyles/habits. </a:t>
            </a:r>
            <a:endParaRPr sz="1200">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p:txBody>
      </p:sp>
      <p:sp>
        <p:nvSpPr>
          <p:cNvPr id="290" name="Google Shape;290;p2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8"/>
          <p:cNvSpPr txBox="1">
            <a:spLocks noGrp="1"/>
          </p:cNvSpPr>
          <p:nvPr>
            <p:ph type="title"/>
          </p:nvPr>
        </p:nvSpPr>
        <p:spPr>
          <a:xfrm>
            <a:off x="415250" y="309825"/>
            <a:ext cx="7505700" cy="710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Causal Discovery</a:t>
            </a:r>
            <a:endParaRPr/>
          </a:p>
        </p:txBody>
      </p:sp>
      <p:sp>
        <p:nvSpPr>
          <p:cNvPr id="296" name="Google Shape;296;p28"/>
          <p:cNvSpPr txBox="1">
            <a:spLocks noGrp="1"/>
          </p:cNvSpPr>
          <p:nvPr>
            <p:ph type="body" idx="1"/>
          </p:nvPr>
        </p:nvSpPr>
        <p:spPr>
          <a:xfrm>
            <a:off x="520875" y="900725"/>
            <a:ext cx="5640600" cy="137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b="1" u="sng">
                <a:solidFill>
                  <a:srgbClr val="000000"/>
                </a:solidFill>
              </a:rPr>
              <a:t>Confounder: Age</a:t>
            </a:r>
            <a:endParaRPr sz="1200" b="1" u="sng">
              <a:solidFill>
                <a:srgbClr val="000000"/>
              </a:solidFill>
            </a:endParaRPr>
          </a:p>
          <a:p>
            <a:pPr marL="457200" lvl="0" indent="-304800" algn="l" rtl="0">
              <a:spcBef>
                <a:spcPts val="1200"/>
              </a:spcBef>
              <a:spcAft>
                <a:spcPts val="0"/>
              </a:spcAft>
              <a:buClr>
                <a:srgbClr val="000000"/>
              </a:buClr>
              <a:buSzPts val="1200"/>
              <a:buChar char="●"/>
            </a:pPr>
            <a:r>
              <a:rPr lang="en" sz="1200">
                <a:solidFill>
                  <a:srgbClr val="000000"/>
                </a:solidFill>
              </a:rPr>
              <a:t>Senior Diabetes patients have a higher rate of Heart Disease than other younger and non diabetes patient</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Age can influence both Diabetes and Heart Disease </a:t>
            </a:r>
            <a:endParaRPr sz="1200">
              <a:solidFill>
                <a:srgbClr val="000000"/>
              </a:solidFill>
            </a:endParaRPr>
          </a:p>
          <a:p>
            <a:pPr marL="457200" lvl="0" indent="-304800" algn="l" rtl="0">
              <a:spcBef>
                <a:spcPts val="0"/>
              </a:spcBef>
              <a:spcAft>
                <a:spcPts val="0"/>
              </a:spcAft>
              <a:buClr>
                <a:srgbClr val="000000"/>
              </a:buClr>
              <a:buSzPts val="1200"/>
              <a:buChar char="●"/>
            </a:pPr>
            <a:r>
              <a:rPr lang="en" sz="1200">
                <a:solidFill>
                  <a:srgbClr val="000000"/>
                </a:solidFill>
              </a:rPr>
              <a:t>Heart Disease increases as age goes up with higher rate of Diabetes</a:t>
            </a:r>
            <a:endParaRPr sz="1200">
              <a:solidFill>
                <a:srgbClr val="000000"/>
              </a:solidFill>
            </a:endParaRPr>
          </a:p>
        </p:txBody>
      </p:sp>
      <p:pic>
        <p:nvPicPr>
          <p:cNvPr id="297" name="Google Shape;297;p28"/>
          <p:cNvPicPr preferRelativeResize="0"/>
          <p:nvPr/>
        </p:nvPicPr>
        <p:blipFill rotWithShape="1">
          <a:blip r:embed="rId3">
            <a:alphaModFix/>
          </a:blip>
          <a:srcRect l="5473" t="6217"/>
          <a:stretch/>
        </p:blipFill>
        <p:spPr>
          <a:xfrm>
            <a:off x="6237075" y="288025"/>
            <a:ext cx="2521349" cy="1542622"/>
          </a:xfrm>
          <a:prstGeom prst="rect">
            <a:avLst/>
          </a:prstGeom>
          <a:noFill/>
          <a:ln>
            <a:noFill/>
          </a:ln>
        </p:spPr>
      </p:pic>
      <p:pic>
        <p:nvPicPr>
          <p:cNvPr id="298" name="Google Shape;298;p28"/>
          <p:cNvPicPr preferRelativeResize="0"/>
          <p:nvPr/>
        </p:nvPicPr>
        <p:blipFill>
          <a:blip r:embed="rId4">
            <a:alphaModFix/>
          </a:blip>
          <a:stretch>
            <a:fillRect/>
          </a:stretch>
        </p:blipFill>
        <p:spPr>
          <a:xfrm>
            <a:off x="605725" y="2708125"/>
            <a:ext cx="1975249" cy="1069925"/>
          </a:xfrm>
          <a:prstGeom prst="rect">
            <a:avLst/>
          </a:prstGeom>
          <a:noFill/>
          <a:ln>
            <a:noFill/>
          </a:ln>
        </p:spPr>
      </p:pic>
      <p:pic>
        <p:nvPicPr>
          <p:cNvPr id="299" name="Google Shape;299;p28"/>
          <p:cNvPicPr preferRelativeResize="0"/>
          <p:nvPr/>
        </p:nvPicPr>
        <p:blipFill rotWithShape="1">
          <a:blip r:embed="rId5">
            <a:alphaModFix/>
          </a:blip>
          <a:srcRect t="4370"/>
          <a:stretch/>
        </p:blipFill>
        <p:spPr>
          <a:xfrm>
            <a:off x="6166425" y="1832050"/>
            <a:ext cx="2448075" cy="1479399"/>
          </a:xfrm>
          <a:prstGeom prst="rect">
            <a:avLst/>
          </a:prstGeom>
          <a:noFill/>
          <a:ln>
            <a:noFill/>
          </a:ln>
        </p:spPr>
      </p:pic>
      <p:pic>
        <p:nvPicPr>
          <p:cNvPr id="300" name="Google Shape;300;p28"/>
          <p:cNvPicPr preferRelativeResize="0"/>
          <p:nvPr/>
        </p:nvPicPr>
        <p:blipFill rotWithShape="1">
          <a:blip r:embed="rId6">
            <a:alphaModFix/>
          </a:blip>
          <a:srcRect t="4370"/>
          <a:stretch/>
        </p:blipFill>
        <p:spPr>
          <a:xfrm>
            <a:off x="6093150" y="3380450"/>
            <a:ext cx="2594625" cy="1479399"/>
          </a:xfrm>
          <a:prstGeom prst="rect">
            <a:avLst/>
          </a:prstGeom>
          <a:noFill/>
          <a:ln>
            <a:noFill/>
          </a:ln>
        </p:spPr>
      </p:pic>
      <p:pic>
        <p:nvPicPr>
          <p:cNvPr id="301" name="Google Shape;301;p28"/>
          <p:cNvPicPr preferRelativeResize="0"/>
          <p:nvPr/>
        </p:nvPicPr>
        <p:blipFill rotWithShape="1">
          <a:blip r:embed="rId7">
            <a:alphaModFix/>
          </a:blip>
          <a:srcRect l="-73469" t="95672" r="89273" b="-80685"/>
          <a:stretch/>
        </p:blipFill>
        <p:spPr>
          <a:xfrm>
            <a:off x="-985850" y="3987550"/>
            <a:ext cx="3912875" cy="1771025"/>
          </a:xfrm>
          <a:prstGeom prst="rect">
            <a:avLst/>
          </a:prstGeom>
          <a:noFill/>
          <a:ln>
            <a:noFill/>
          </a:ln>
        </p:spPr>
      </p:pic>
      <p:graphicFrame>
        <p:nvGraphicFramePr>
          <p:cNvPr id="302" name="Google Shape;302;p28"/>
          <p:cNvGraphicFramePr/>
          <p:nvPr/>
        </p:nvGraphicFramePr>
        <p:xfrm>
          <a:off x="2632513" y="2708125"/>
          <a:ext cx="3000000" cy="3000000"/>
        </p:xfrm>
        <a:graphic>
          <a:graphicData uri="http://schemas.openxmlformats.org/drawingml/2006/table">
            <a:tbl>
              <a:tblPr>
                <a:noFill/>
                <a:tableStyleId>{31CA8BA0-5582-44FD-A496-274553ADE593}</a:tableStyleId>
              </a:tblPr>
              <a:tblGrid>
                <a:gridCol w="1384175">
                  <a:extLst>
                    <a:ext uri="{9D8B030D-6E8A-4147-A177-3AD203B41FA5}">
                      <a16:colId xmlns:a16="http://schemas.microsoft.com/office/drawing/2014/main" val="20000"/>
                    </a:ext>
                  </a:extLst>
                </a:gridCol>
                <a:gridCol w="850625">
                  <a:extLst>
                    <a:ext uri="{9D8B030D-6E8A-4147-A177-3AD203B41FA5}">
                      <a16:colId xmlns:a16="http://schemas.microsoft.com/office/drawing/2014/main" val="20001"/>
                    </a:ext>
                  </a:extLst>
                </a:gridCol>
                <a:gridCol w="836375">
                  <a:extLst>
                    <a:ext uri="{9D8B030D-6E8A-4147-A177-3AD203B41FA5}">
                      <a16:colId xmlns:a16="http://schemas.microsoft.com/office/drawing/2014/main" val="20002"/>
                    </a:ext>
                  </a:extLst>
                </a:gridCol>
              </a:tblGrid>
              <a:tr h="327600">
                <a:tc>
                  <a:txBody>
                    <a:bodyPr/>
                    <a:lstStyle/>
                    <a:p>
                      <a:pPr marL="0" lvl="0" indent="0" algn="l" rtl="0">
                        <a:spcBef>
                          <a:spcPts val="0"/>
                        </a:spcBef>
                        <a:spcAft>
                          <a:spcPts val="0"/>
                        </a:spcAft>
                        <a:buNone/>
                      </a:pPr>
                      <a:endParaRPr sz="900" b="1">
                        <a:solidFill>
                          <a:srgbClr val="233A44"/>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900" b="1">
                          <a:solidFill>
                            <a:srgbClr val="233A44"/>
                          </a:solidFill>
                          <a:highlight>
                            <a:srgbClr val="FFFFFF"/>
                          </a:highlight>
                          <a:latin typeface="Calibri"/>
                          <a:ea typeface="Calibri"/>
                          <a:cs typeface="Calibri"/>
                          <a:sym typeface="Calibri"/>
                        </a:rPr>
                        <a:t>"Diabetes": 0</a:t>
                      </a:r>
                      <a:endParaRPr sz="900" b="1">
                        <a:solidFill>
                          <a:srgbClr val="233A44"/>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l" rtl="0">
                        <a:spcBef>
                          <a:spcPts val="0"/>
                        </a:spcBef>
                        <a:spcAft>
                          <a:spcPts val="0"/>
                        </a:spcAft>
                        <a:buNone/>
                      </a:pPr>
                      <a:r>
                        <a:rPr lang="en" sz="900" b="1">
                          <a:solidFill>
                            <a:srgbClr val="233A44"/>
                          </a:solidFill>
                          <a:highlight>
                            <a:srgbClr val="FFFFFF"/>
                          </a:highlight>
                          <a:latin typeface="Calibri"/>
                          <a:ea typeface="Calibri"/>
                          <a:cs typeface="Calibri"/>
                          <a:sym typeface="Calibri"/>
                        </a:rPr>
                        <a:t>"Diabetes": 1</a:t>
                      </a:r>
                      <a:endParaRPr sz="900" b="1">
                        <a:solidFill>
                          <a:srgbClr val="233A44"/>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0"/>
                  </a:ext>
                </a:extLst>
              </a:tr>
              <a:tr h="344725">
                <a:tc>
                  <a:txBody>
                    <a:bodyPr/>
                    <a:lstStyle/>
                    <a:p>
                      <a:pPr marL="0" lvl="0" indent="0" algn="l" rtl="0">
                        <a:lnSpc>
                          <a:spcPct val="110795"/>
                        </a:lnSpc>
                        <a:spcBef>
                          <a:spcPts val="0"/>
                        </a:spcBef>
                        <a:spcAft>
                          <a:spcPts val="0"/>
                        </a:spcAft>
                        <a:buNone/>
                      </a:pPr>
                      <a:r>
                        <a:rPr lang="en" sz="900" b="1">
                          <a:solidFill>
                            <a:srgbClr val="233A44"/>
                          </a:solidFill>
                          <a:highlight>
                            <a:srgbClr val="FFFFFF"/>
                          </a:highlight>
                          <a:latin typeface="Calibri"/>
                          <a:ea typeface="Calibri"/>
                          <a:cs typeface="Calibri"/>
                          <a:sym typeface="Calibri"/>
                        </a:rPr>
                        <a:t>HeartDiseaseorAttack(0)</a:t>
                      </a:r>
                      <a:endParaRPr sz="900" b="1">
                        <a:solidFill>
                          <a:srgbClr val="233A44"/>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900">
                          <a:solidFill>
                            <a:srgbClr val="233A44"/>
                          </a:solidFill>
                          <a:latin typeface="Calibri"/>
                          <a:ea typeface="Calibri"/>
                          <a:cs typeface="Calibri"/>
                          <a:sym typeface="Calibri"/>
                        </a:rPr>
                        <a:t>0.9282</a:t>
                      </a:r>
                      <a:endParaRPr sz="900">
                        <a:solidFill>
                          <a:srgbClr val="233A44"/>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900">
                          <a:solidFill>
                            <a:srgbClr val="233A44"/>
                          </a:solidFill>
                          <a:latin typeface="Calibri"/>
                          <a:ea typeface="Calibri"/>
                          <a:cs typeface="Calibri"/>
                          <a:sym typeface="Calibri"/>
                        </a:rPr>
                        <a:t>0.8343</a:t>
                      </a:r>
                      <a:endParaRPr sz="900">
                        <a:solidFill>
                          <a:srgbClr val="233A44"/>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44725">
                <a:tc>
                  <a:txBody>
                    <a:bodyPr/>
                    <a:lstStyle/>
                    <a:p>
                      <a:pPr marL="0" lvl="0" indent="0" algn="l" rtl="0">
                        <a:lnSpc>
                          <a:spcPct val="110795"/>
                        </a:lnSpc>
                        <a:spcBef>
                          <a:spcPts val="0"/>
                        </a:spcBef>
                        <a:spcAft>
                          <a:spcPts val="0"/>
                        </a:spcAft>
                        <a:buNone/>
                      </a:pPr>
                      <a:r>
                        <a:rPr lang="en" sz="900" b="1">
                          <a:solidFill>
                            <a:srgbClr val="233A44"/>
                          </a:solidFill>
                          <a:highlight>
                            <a:srgbClr val="FFFFFF"/>
                          </a:highlight>
                          <a:latin typeface="Calibri"/>
                          <a:ea typeface="Calibri"/>
                          <a:cs typeface="Calibri"/>
                          <a:sym typeface="Calibri"/>
                        </a:rPr>
                        <a:t>HeartDiseaseorAttack(1)</a:t>
                      </a:r>
                      <a:endParaRPr sz="900" b="1">
                        <a:solidFill>
                          <a:srgbClr val="233A44"/>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900">
                          <a:solidFill>
                            <a:srgbClr val="233A44"/>
                          </a:solidFill>
                          <a:latin typeface="Calibri"/>
                          <a:ea typeface="Calibri"/>
                          <a:cs typeface="Calibri"/>
                          <a:sym typeface="Calibri"/>
                        </a:rPr>
                        <a:t>0.0718</a:t>
                      </a:r>
                      <a:endParaRPr sz="900">
                        <a:solidFill>
                          <a:srgbClr val="233A44"/>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900">
                          <a:solidFill>
                            <a:srgbClr val="233A44"/>
                          </a:solidFill>
                          <a:latin typeface="Calibri"/>
                          <a:ea typeface="Calibri"/>
                          <a:cs typeface="Calibri"/>
                          <a:sym typeface="Calibri"/>
                        </a:rPr>
                        <a:t>0.1657</a:t>
                      </a:r>
                      <a:endParaRPr sz="900">
                        <a:solidFill>
                          <a:srgbClr val="233A44"/>
                        </a:solidFill>
                        <a:latin typeface="Calibri"/>
                        <a:ea typeface="Calibri"/>
                        <a:cs typeface="Calibri"/>
                        <a:sym typeface="Calibri"/>
                      </a:endParaRPr>
                    </a:p>
                  </a:txBody>
                  <a:tcPr marL="91425" marR="91425" marT="91425" marB="914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03" name="Google Shape;303;p28"/>
          <p:cNvSpPr txBox="1"/>
          <p:nvPr/>
        </p:nvSpPr>
        <p:spPr>
          <a:xfrm>
            <a:off x="520875" y="2282413"/>
            <a:ext cx="57162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b="1" u="sng">
                <a:latin typeface="Calibri"/>
                <a:ea typeface="Calibri"/>
                <a:cs typeface="Calibri"/>
                <a:sym typeface="Calibri"/>
              </a:rPr>
              <a:t>Remove the </a:t>
            </a:r>
            <a:r>
              <a:rPr lang="en" sz="1200" b="1" u="sng">
                <a:highlight>
                  <a:srgbClr val="FFFFFF"/>
                </a:highlight>
                <a:latin typeface="Calibri"/>
                <a:ea typeface="Calibri"/>
                <a:cs typeface="Calibri"/>
                <a:sym typeface="Calibri"/>
              </a:rPr>
              <a:t>dependence of selection for Diabetes on Age</a:t>
            </a:r>
            <a:endParaRPr b="1" u="sng">
              <a:latin typeface="Calibri"/>
              <a:ea typeface="Calibri"/>
              <a:cs typeface="Calibri"/>
              <a:sym typeface="Calibri"/>
            </a:endParaRPr>
          </a:p>
        </p:txBody>
      </p:sp>
      <p:sp>
        <p:nvSpPr>
          <p:cNvPr id="304" name="Google Shape;304;p28"/>
          <p:cNvSpPr txBox="1"/>
          <p:nvPr/>
        </p:nvSpPr>
        <p:spPr>
          <a:xfrm>
            <a:off x="483075" y="3987538"/>
            <a:ext cx="57162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highlight>
                  <a:srgbClr val="FFFFFF"/>
                </a:highlight>
                <a:latin typeface="Calibri"/>
                <a:ea typeface="Calibri"/>
                <a:cs typeface="Calibri"/>
                <a:sym typeface="Calibri"/>
              </a:rPr>
              <a:t>Calculate the causal effect as Average Treatment Effect </a:t>
            </a:r>
            <a:r>
              <a:rPr lang="en" sz="1200" b="1">
                <a:highlight>
                  <a:srgbClr val="FFFFFF"/>
                </a:highlight>
                <a:latin typeface="Calibri"/>
                <a:ea typeface="Calibri"/>
                <a:cs typeface="Calibri"/>
                <a:sym typeface="Calibri"/>
              </a:rPr>
              <a:t>(ATE) =  0.1064117111222927</a:t>
            </a:r>
            <a:endParaRPr sz="1200" b="1">
              <a:highlight>
                <a:srgbClr val="FFFFFF"/>
              </a:highlight>
              <a:latin typeface="Calibri"/>
              <a:ea typeface="Calibri"/>
              <a:cs typeface="Calibri"/>
              <a:sym typeface="Calibri"/>
            </a:endParaRPr>
          </a:p>
        </p:txBody>
      </p:sp>
      <p:sp>
        <p:nvSpPr>
          <p:cNvPr id="305" name="Google Shape;305;p2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Recommendation / Future Work</a:t>
            </a:r>
            <a:endParaRPr/>
          </a:p>
        </p:txBody>
      </p:sp>
      <p:cxnSp>
        <p:nvCxnSpPr>
          <p:cNvPr id="311" name="Google Shape;311;p29"/>
          <p:cNvCxnSpPr/>
          <p:nvPr/>
        </p:nvCxnSpPr>
        <p:spPr>
          <a:xfrm rot="10800000" flipH="1">
            <a:off x="1000554" y="2922902"/>
            <a:ext cx="6526200" cy="11400"/>
          </a:xfrm>
          <a:prstGeom prst="straightConnector1">
            <a:avLst/>
          </a:prstGeom>
          <a:noFill/>
          <a:ln w="19050" cap="flat" cmpd="sng">
            <a:solidFill>
              <a:srgbClr val="BF9000"/>
            </a:solidFill>
            <a:prstDash val="solid"/>
            <a:miter lim="800000"/>
            <a:headEnd type="none" w="sm" len="sm"/>
            <a:tailEnd type="none" w="sm" len="sm"/>
          </a:ln>
        </p:spPr>
      </p:cxnSp>
      <p:cxnSp>
        <p:nvCxnSpPr>
          <p:cNvPr id="312" name="Google Shape;312;p29"/>
          <p:cNvCxnSpPr/>
          <p:nvPr/>
        </p:nvCxnSpPr>
        <p:spPr>
          <a:xfrm>
            <a:off x="4211571" y="1548773"/>
            <a:ext cx="15000" cy="2922900"/>
          </a:xfrm>
          <a:prstGeom prst="straightConnector1">
            <a:avLst/>
          </a:prstGeom>
          <a:noFill/>
          <a:ln w="19050" cap="flat" cmpd="sng">
            <a:solidFill>
              <a:srgbClr val="BF9000"/>
            </a:solidFill>
            <a:prstDash val="solid"/>
            <a:miter lim="800000"/>
            <a:headEnd type="none" w="sm" len="sm"/>
            <a:tailEnd type="none" w="sm" len="sm"/>
          </a:ln>
        </p:spPr>
      </p:cxnSp>
      <p:pic>
        <p:nvPicPr>
          <p:cNvPr id="313" name="Google Shape;313;p29" descr="Group of women with solid fill"/>
          <p:cNvPicPr preferRelativeResize="0"/>
          <p:nvPr/>
        </p:nvPicPr>
        <p:blipFill rotWithShape="1">
          <a:blip r:embed="rId3">
            <a:alphaModFix/>
          </a:blip>
          <a:srcRect/>
          <a:stretch/>
        </p:blipFill>
        <p:spPr>
          <a:xfrm>
            <a:off x="4393413" y="1894095"/>
            <a:ext cx="606697" cy="606700"/>
          </a:xfrm>
          <a:prstGeom prst="rect">
            <a:avLst/>
          </a:prstGeom>
          <a:noFill/>
          <a:ln>
            <a:noFill/>
          </a:ln>
        </p:spPr>
      </p:pic>
      <p:pic>
        <p:nvPicPr>
          <p:cNvPr id="314" name="Google Shape;314;p29" descr="Gears with solid fill"/>
          <p:cNvPicPr preferRelativeResize="0"/>
          <p:nvPr/>
        </p:nvPicPr>
        <p:blipFill rotWithShape="1">
          <a:blip r:embed="rId4">
            <a:alphaModFix/>
          </a:blip>
          <a:srcRect/>
          <a:stretch/>
        </p:blipFill>
        <p:spPr>
          <a:xfrm>
            <a:off x="1130229" y="3448119"/>
            <a:ext cx="606697" cy="606700"/>
          </a:xfrm>
          <a:prstGeom prst="rect">
            <a:avLst/>
          </a:prstGeom>
          <a:noFill/>
          <a:ln>
            <a:noFill/>
          </a:ln>
        </p:spPr>
      </p:pic>
      <p:pic>
        <p:nvPicPr>
          <p:cNvPr id="315" name="Google Shape;315;p29" descr="Earth globe: Americas with solid fill"/>
          <p:cNvPicPr preferRelativeResize="0"/>
          <p:nvPr/>
        </p:nvPicPr>
        <p:blipFill rotWithShape="1">
          <a:blip r:embed="rId5">
            <a:alphaModFix/>
          </a:blip>
          <a:srcRect/>
          <a:stretch/>
        </p:blipFill>
        <p:spPr>
          <a:xfrm>
            <a:off x="4443586" y="3448119"/>
            <a:ext cx="606697" cy="606700"/>
          </a:xfrm>
          <a:prstGeom prst="rect">
            <a:avLst/>
          </a:prstGeom>
          <a:noFill/>
          <a:ln>
            <a:noFill/>
          </a:ln>
        </p:spPr>
      </p:pic>
      <p:pic>
        <p:nvPicPr>
          <p:cNvPr id="316" name="Google Shape;316;p29" descr="Statistics with solid fill"/>
          <p:cNvPicPr preferRelativeResize="0"/>
          <p:nvPr/>
        </p:nvPicPr>
        <p:blipFill rotWithShape="1">
          <a:blip r:embed="rId6">
            <a:alphaModFix/>
          </a:blip>
          <a:srcRect/>
          <a:stretch/>
        </p:blipFill>
        <p:spPr>
          <a:xfrm>
            <a:off x="985875" y="1672950"/>
            <a:ext cx="463400" cy="463400"/>
          </a:xfrm>
          <a:prstGeom prst="rect">
            <a:avLst/>
          </a:prstGeom>
          <a:noFill/>
          <a:ln>
            <a:noFill/>
          </a:ln>
        </p:spPr>
      </p:pic>
      <p:pic>
        <p:nvPicPr>
          <p:cNvPr id="317" name="Google Shape;317;p29" descr="Earth globe: Americas with solid fill"/>
          <p:cNvPicPr preferRelativeResize="0"/>
          <p:nvPr/>
        </p:nvPicPr>
        <p:blipFill rotWithShape="1">
          <a:blip r:embed="rId7">
            <a:alphaModFix/>
          </a:blip>
          <a:srcRect/>
          <a:stretch/>
        </p:blipFill>
        <p:spPr>
          <a:xfrm>
            <a:off x="1000550" y="3091150"/>
            <a:ext cx="494700" cy="494700"/>
          </a:xfrm>
          <a:prstGeom prst="rect">
            <a:avLst/>
          </a:prstGeom>
          <a:noFill/>
          <a:ln>
            <a:noFill/>
          </a:ln>
        </p:spPr>
      </p:pic>
      <p:pic>
        <p:nvPicPr>
          <p:cNvPr id="318" name="Google Shape;318;p29" descr="Gears with solid fill"/>
          <p:cNvPicPr preferRelativeResize="0"/>
          <p:nvPr/>
        </p:nvPicPr>
        <p:blipFill rotWithShape="1">
          <a:blip r:embed="rId8">
            <a:alphaModFix/>
          </a:blip>
          <a:srcRect/>
          <a:stretch/>
        </p:blipFill>
        <p:spPr>
          <a:xfrm>
            <a:off x="4307122" y="1629788"/>
            <a:ext cx="549700" cy="549725"/>
          </a:xfrm>
          <a:prstGeom prst="rect">
            <a:avLst/>
          </a:prstGeom>
          <a:noFill/>
          <a:ln>
            <a:noFill/>
          </a:ln>
        </p:spPr>
      </p:pic>
      <p:pic>
        <p:nvPicPr>
          <p:cNvPr id="319" name="Google Shape;319;p29" descr="Group of women with solid fill"/>
          <p:cNvPicPr preferRelativeResize="0"/>
          <p:nvPr/>
        </p:nvPicPr>
        <p:blipFill rotWithShape="1">
          <a:blip r:embed="rId9">
            <a:alphaModFix/>
          </a:blip>
          <a:srcRect/>
          <a:stretch/>
        </p:blipFill>
        <p:spPr>
          <a:xfrm>
            <a:off x="4350274" y="3106800"/>
            <a:ext cx="463400" cy="463400"/>
          </a:xfrm>
          <a:prstGeom prst="rect">
            <a:avLst/>
          </a:prstGeom>
          <a:noFill/>
          <a:ln>
            <a:noFill/>
          </a:ln>
        </p:spPr>
      </p:pic>
      <p:sp>
        <p:nvSpPr>
          <p:cNvPr id="320" name="Google Shape;320;p29"/>
          <p:cNvSpPr txBox="1"/>
          <p:nvPr/>
        </p:nvSpPr>
        <p:spPr>
          <a:xfrm>
            <a:off x="1449125" y="1638900"/>
            <a:ext cx="25956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Calibri"/>
                <a:ea typeface="Calibri"/>
                <a:cs typeface="Calibri"/>
                <a:sym typeface="Calibri"/>
              </a:rPr>
              <a:t>Because of dataset’s class imbalance, our research on simpson’s paradox is limited. In the future, we would consider approaches to balance the data.  </a:t>
            </a:r>
            <a:endParaRPr sz="1100">
              <a:latin typeface="Calibri"/>
              <a:ea typeface="Calibri"/>
              <a:cs typeface="Calibri"/>
              <a:sym typeface="Calibri"/>
            </a:endParaRPr>
          </a:p>
        </p:txBody>
      </p:sp>
      <p:sp>
        <p:nvSpPr>
          <p:cNvPr id="321" name="Google Shape;321;p29"/>
          <p:cNvSpPr txBox="1"/>
          <p:nvPr/>
        </p:nvSpPr>
        <p:spPr>
          <a:xfrm>
            <a:off x="4937375" y="1638900"/>
            <a:ext cx="25611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Calibri"/>
                <a:ea typeface="Calibri"/>
                <a:cs typeface="Calibri"/>
                <a:sym typeface="Calibri"/>
              </a:rPr>
              <a:t>Incorporate more variables in the dataset to make the network more powerful. For example, by adding more symptoms, we could use the network for disease diagnosis. Therefore, BNs have more business impact in the industry. </a:t>
            </a:r>
            <a:endParaRPr sz="1100">
              <a:latin typeface="Calibri"/>
              <a:ea typeface="Calibri"/>
              <a:cs typeface="Calibri"/>
              <a:sym typeface="Calibri"/>
            </a:endParaRPr>
          </a:p>
        </p:txBody>
      </p:sp>
      <p:sp>
        <p:nvSpPr>
          <p:cNvPr id="322" name="Google Shape;322;p29"/>
          <p:cNvSpPr txBox="1"/>
          <p:nvPr/>
        </p:nvSpPr>
        <p:spPr>
          <a:xfrm>
            <a:off x="5000100" y="3186900"/>
            <a:ext cx="2561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Calibri"/>
                <a:ea typeface="Calibri"/>
                <a:cs typeface="Calibri"/>
                <a:sym typeface="Calibri"/>
              </a:rPr>
              <a:t>Bayesian Network can be implemented for risk management.</a:t>
            </a:r>
            <a:endParaRPr sz="1100">
              <a:latin typeface="Calibri"/>
              <a:ea typeface="Calibri"/>
              <a:cs typeface="Calibri"/>
              <a:sym typeface="Calibri"/>
            </a:endParaRPr>
          </a:p>
        </p:txBody>
      </p:sp>
      <p:sp>
        <p:nvSpPr>
          <p:cNvPr id="323" name="Google Shape;323;p29"/>
          <p:cNvSpPr txBox="1"/>
          <p:nvPr/>
        </p:nvSpPr>
        <p:spPr>
          <a:xfrm>
            <a:off x="1592075" y="3138400"/>
            <a:ext cx="2309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4" name="Google Shape;324;p29"/>
          <p:cNvSpPr txBox="1"/>
          <p:nvPr/>
        </p:nvSpPr>
        <p:spPr>
          <a:xfrm>
            <a:off x="1511750" y="3139775"/>
            <a:ext cx="2561100"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latin typeface="Calibri"/>
                <a:ea typeface="Calibri"/>
                <a:cs typeface="Calibri"/>
                <a:sym typeface="Calibri"/>
              </a:rPr>
              <a:t>Compared</a:t>
            </a:r>
            <a:r>
              <a:rPr lang="en">
                <a:latin typeface="Calibri"/>
                <a:ea typeface="Calibri"/>
                <a:cs typeface="Calibri"/>
                <a:sym typeface="Calibri"/>
              </a:rPr>
              <a:t> </a:t>
            </a:r>
            <a:r>
              <a:rPr lang="en" sz="1100">
                <a:latin typeface="Calibri"/>
                <a:ea typeface="Calibri"/>
                <a:cs typeface="Calibri"/>
                <a:sym typeface="Calibri"/>
              </a:rPr>
              <a:t>with blackbox models, Bayesian Networks can provide both good predictions and insights from model.</a:t>
            </a:r>
            <a:endParaRPr>
              <a:latin typeface="Calibri"/>
              <a:ea typeface="Calibri"/>
              <a:cs typeface="Calibri"/>
              <a:sym typeface="Calibri"/>
            </a:endParaRPr>
          </a:p>
        </p:txBody>
      </p:sp>
      <p:sp>
        <p:nvSpPr>
          <p:cNvPr id="325" name="Google Shape;325;p2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0"/>
          <p:cNvSpPr txBox="1">
            <a:spLocks noGrp="1"/>
          </p:cNvSpPr>
          <p:nvPr>
            <p:ph type="title"/>
          </p:nvPr>
        </p:nvSpPr>
        <p:spPr>
          <a:xfrm>
            <a:off x="819150" y="845600"/>
            <a:ext cx="7505700" cy="311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200" b="1">
                <a:latin typeface="Calibri"/>
                <a:ea typeface="Calibri"/>
                <a:cs typeface="Calibri"/>
                <a:sym typeface="Calibri"/>
              </a:rPr>
              <a:t>THANK YOU</a:t>
            </a:r>
            <a:br>
              <a:rPr lang="en" sz="5200" b="1">
                <a:latin typeface="Calibri"/>
                <a:ea typeface="Calibri"/>
                <a:cs typeface="Calibri"/>
                <a:sym typeface="Calibri"/>
              </a:rPr>
            </a:br>
            <a:r>
              <a:rPr lang="en" sz="5200" b="1">
                <a:latin typeface="Calibri"/>
                <a:ea typeface="Calibri"/>
                <a:cs typeface="Calibri"/>
                <a:sym typeface="Calibri"/>
              </a:rPr>
              <a:t>— Q&amp;A —</a:t>
            </a:r>
            <a:endParaRPr sz="5200" b="1">
              <a:latin typeface="Calibri"/>
              <a:ea typeface="Calibri"/>
              <a:cs typeface="Calibri"/>
              <a:sym typeface="Calibri"/>
            </a:endParaRPr>
          </a:p>
        </p:txBody>
      </p:sp>
      <p:sp>
        <p:nvSpPr>
          <p:cNvPr id="331" name="Google Shape;331;p3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1"/>
          <p:cNvSpPr txBox="1">
            <a:spLocks noGrp="1"/>
          </p:cNvSpPr>
          <p:nvPr>
            <p:ph type="title"/>
          </p:nvPr>
        </p:nvSpPr>
        <p:spPr>
          <a:xfrm>
            <a:off x="819150" y="4791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a:t>
            </a:r>
            <a:endParaRPr/>
          </a:p>
        </p:txBody>
      </p:sp>
      <p:sp>
        <p:nvSpPr>
          <p:cNvPr id="337" name="Google Shape;337;p31"/>
          <p:cNvSpPr txBox="1">
            <a:spLocks noGrp="1"/>
          </p:cNvSpPr>
          <p:nvPr>
            <p:ph type="body" idx="1"/>
          </p:nvPr>
        </p:nvSpPr>
        <p:spPr>
          <a:xfrm>
            <a:off x="695350" y="1067525"/>
            <a:ext cx="7549200" cy="3562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Char char="-"/>
            </a:pPr>
            <a:r>
              <a:rPr lang="en" sz="1200">
                <a:solidFill>
                  <a:srgbClr val="000000"/>
                </a:solidFill>
              </a:rPr>
              <a:t>Link of our recording </a:t>
            </a:r>
            <a:endParaRPr sz="1200"/>
          </a:p>
          <a:p>
            <a:pPr marL="457200" lvl="0" indent="-304800" algn="l" rtl="0">
              <a:lnSpc>
                <a:spcPct val="90000"/>
              </a:lnSpc>
              <a:spcBef>
                <a:spcPts val="0"/>
              </a:spcBef>
              <a:spcAft>
                <a:spcPts val="0"/>
              </a:spcAft>
              <a:buSzPts val="1200"/>
              <a:buChar char="-"/>
            </a:pPr>
            <a:r>
              <a:rPr lang="en" sz="1200">
                <a:solidFill>
                  <a:srgbClr val="000000"/>
                </a:solidFill>
              </a:rPr>
              <a:t>Balasanov, Y. (n.d.). </a:t>
            </a:r>
            <a:r>
              <a:rPr lang="en" sz="1200" i="1">
                <a:solidFill>
                  <a:srgbClr val="000000"/>
                </a:solidFill>
              </a:rPr>
              <a:t>About iLykei</a:t>
            </a:r>
            <a:r>
              <a:rPr lang="en" sz="1200">
                <a:solidFill>
                  <a:srgbClr val="000000"/>
                </a:solidFill>
              </a:rPr>
              <a:t>. iLykei. Retrieved April 9, 2022, from </a:t>
            </a:r>
            <a:r>
              <a:rPr lang="en" sz="1200" u="sng">
                <a:solidFill>
                  <a:srgbClr val="0563C1"/>
                </a:solidFill>
                <a:hlinkClick r:id="rId3">
                  <a:extLst>
                    <a:ext uri="{A12FA001-AC4F-418D-AE19-62706E023703}">
                      <ahyp:hlinkClr xmlns:ahyp="http://schemas.microsoft.com/office/drawing/2018/hyperlinkcolor" val="tx"/>
                    </a:ext>
                  </a:extLst>
                </a:hlinkClick>
              </a:rPr>
              <a:t>https://www.ilykei.com/about</a:t>
            </a:r>
            <a:endParaRPr sz="1200">
              <a:solidFill>
                <a:srgbClr val="000000"/>
              </a:solidFill>
            </a:endParaRPr>
          </a:p>
          <a:p>
            <a:pPr marL="457200" lvl="0" indent="-304800" algn="l" rtl="0">
              <a:lnSpc>
                <a:spcPct val="90000"/>
              </a:lnSpc>
              <a:spcBef>
                <a:spcPts val="1000"/>
              </a:spcBef>
              <a:spcAft>
                <a:spcPts val="0"/>
              </a:spcAft>
              <a:buSzPts val="1200"/>
              <a:buChar char="-"/>
            </a:pPr>
            <a:r>
              <a:rPr lang="en" sz="1200">
                <a:solidFill>
                  <a:srgbClr val="000000"/>
                </a:solidFill>
              </a:rPr>
              <a:t>Fenton, N. E., &amp; Neil, M. (2019). </a:t>
            </a:r>
            <a:r>
              <a:rPr lang="en" sz="1200" i="1">
                <a:solidFill>
                  <a:srgbClr val="000000"/>
                </a:solidFill>
              </a:rPr>
              <a:t>Risk assessment and decision analysis with Bayesian Networks</a:t>
            </a:r>
            <a:r>
              <a:rPr lang="en" sz="1200">
                <a:solidFill>
                  <a:srgbClr val="000000"/>
                </a:solidFill>
              </a:rPr>
              <a:t>. CRC Press, Taylor &amp; Francis Group. </a:t>
            </a:r>
            <a:endParaRPr sz="1200">
              <a:solidFill>
                <a:srgbClr val="000000"/>
              </a:solidFill>
            </a:endParaRPr>
          </a:p>
          <a:p>
            <a:pPr marL="457200" lvl="0" indent="-304800" algn="l" rtl="0">
              <a:lnSpc>
                <a:spcPct val="90000"/>
              </a:lnSpc>
              <a:spcBef>
                <a:spcPts val="1000"/>
              </a:spcBef>
              <a:spcAft>
                <a:spcPts val="0"/>
              </a:spcAft>
              <a:buSzPts val="1200"/>
              <a:buChar char="-"/>
            </a:pPr>
            <a:r>
              <a:rPr lang="en" sz="1200">
                <a:solidFill>
                  <a:srgbClr val="000000"/>
                </a:solidFill>
              </a:rPr>
              <a:t>Pearl, J., &amp; Mackenzie, D. (2020). </a:t>
            </a:r>
            <a:r>
              <a:rPr lang="en" sz="1200" i="1">
                <a:solidFill>
                  <a:srgbClr val="000000"/>
                </a:solidFill>
              </a:rPr>
              <a:t>The book of why: The new science of cause and effect</a:t>
            </a:r>
            <a:r>
              <a:rPr lang="en" sz="1200">
                <a:solidFill>
                  <a:srgbClr val="000000"/>
                </a:solidFill>
              </a:rPr>
              <a:t>. Basic Books. </a:t>
            </a:r>
            <a:endParaRPr sz="1200">
              <a:solidFill>
                <a:srgbClr val="000000"/>
              </a:solidFill>
            </a:endParaRPr>
          </a:p>
          <a:p>
            <a:pPr marL="457200" lvl="0" indent="-304800" algn="l" rtl="0">
              <a:lnSpc>
                <a:spcPct val="90000"/>
              </a:lnSpc>
              <a:spcBef>
                <a:spcPts val="1000"/>
              </a:spcBef>
              <a:spcAft>
                <a:spcPts val="0"/>
              </a:spcAft>
              <a:buSzPts val="1200"/>
              <a:buChar char="-"/>
            </a:pPr>
            <a:r>
              <a:rPr lang="en" sz="1200">
                <a:solidFill>
                  <a:srgbClr val="2E2E2E"/>
                </a:solidFill>
              </a:rPr>
              <a:t>Yang,X. (2019). Introduction to Algorithms for Data Mining and Machine Learning.</a:t>
            </a:r>
            <a:endParaRPr sz="1200">
              <a:solidFill>
                <a:srgbClr val="2E2E2E"/>
              </a:solidFill>
            </a:endParaRPr>
          </a:p>
          <a:p>
            <a:pPr marL="457200" lvl="0" indent="-304800" algn="l" rtl="0">
              <a:lnSpc>
                <a:spcPct val="90000"/>
              </a:lnSpc>
              <a:spcBef>
                <a:spcPts val="1000"/>
              </a:spcBef>
              <a:spcAft>
                <a:spcPts val="0"/>
              </a:spcAft>
              <a:buSzPts val="1200"/>
              <a:buChar char="-"/>
            </a:pPr>
            <a:r>
              <a:rPr lang="en" sz="1200">
                <a:solidFill>
                  <a:srgbClr val="2E2E2E"/>
                </a:solidFill>
              </a:rPr>
              <a:t>Wikimedia Foundation. (2021, December 22). Randomized controlled trial. Wikipedia. Retrieved May 1, 2022, from </a:t>
            </a:r>
            <a:r>
              <a:rPr lang="en" sz="1200" u="sng">
                <a:solidFill>
                  <a:srgbClr val="1155CC"/>
                </a:solidFill>
                <a:hlinkClick r:id="rId4">
                  <a:extLst>
                    <a:ext uri="{A12FA001-AC4F-418D-AE19-62706E023703}">
                      <ahyp:hlinkClr xmlns:ahyp="http://schemas.microsoft.com/office/drawing/2018/hyperlinkcolor" val="tx"/>
                    </a:ext>
                  </a:extLst>
                </a:hlinkClick>
              </a:rPr>
              <a:t>https://en.wikipedia.org/wiki/Randomized_controlled_trial </a:t>
            </a:r>
            <a:endParaRPr sz="1200">
              <a:solidFill>
                <a:srgbClr val="2E2E2E"/>
              </a:solidFill>
            </a:endParaRPr>
          </a:p>
          <a:p>
            <a:pPr marL="457200" lvl="0" indent="-304800" algn="l" rtl="0">
              <a:lnSpc>
                <a:spcPct val="90000"/>
              </a:lnSpc>
              <a:spcBef>
                <a:spcPts val="1000"/>
              </a:spcBef>
              <a:spcAft>
                <a:spcPts val="0"/>
              </a:spcAft>
              <a:buSzPts val="1200"/>
              <a:buChar char="-"/>
            </a:pPr>
            <a:r>
              <a:rPr lang="en" sz="1200">
                <a:solidFill>
                  <a:srgbClr val="2E2E2E"/>
                </a:solidFill>
              </a:rPr>
              <a:t>Wikimedia Foundation. (2022, March 30). Natural experiment. Wikipedia. Retrieved May 1, 2022, from </a:t>
            </a:r>
            <a:r>
              <a:rPr lang="en" sz="1200" u="sng">
                <a:solidFill>
                  <a:srgbClr val="1155CC"/>
                </a:solidFill>
                <a:hlinkClick r:id="rId5">
                  <a:extLst>
                    <a:ext uri="{A12FA001-AC4F-418D-AE19-62706E023703}">
                      <ahyp:hlinkClr xmlns:ahyp="http://schemas.microsoft.com/office/drawing/2018/hyperlinkcolor" val="tx"/>
                    </a:ext>
                  </a:extLst>
                </a:hlinkClick>
              </a:rPr>
              <a:t>https://en.wikipedia.org/wiki/Natural_experiment#:~:text=A%20natural%20experiment%20is%20an,exposures%20arguably%20resembles%20random%20assignment.</a:t>
            </a:r>
            <a:endParaRPr sz="1200">
              <a:solidFill>
                <a:srgbClr val="2E2E2E"/>
              </a:solidFill>
            </a:endParaRPr>
          </a:p>
          <a:p>
            <a:pPr marL="457200" lvl="0" indent="-304800" algn="l" rtl="0">
              <a:lnSpc>
                <a:spcPct val="90000"/>
              </a:lnSpc>
              <a:spcBef>
                <a:spcPts val="1000"/>
              </a:spcBef>
              <a:spcAft>
                <a:spcPts val="0"/>
              </a:spcAft>
              <a:buSzPts val="1200"/>
              <a:buChar char="-"/>
            </a:pPr>
            <a:r>
              <a:rPr lang="en" sz="1200">
                <a:solidFill>
                  <a:srgbClr val="2E2E2E"/>
                </a:solidFill>
              </a:rPr>
              <a:t>Alexteboul. (2022, March 10). Diabetes health indicators dataset notebook. Kaggle. Retrieved October 12, 2022, from </a:t>
            </a:r>
            <a:r>
              <a:rPr lang="en" sz="1200" u="sng">
                <a:solidFill>
                  <a:srgbClr val="1155CC"/>
                </a:solidFill>
                <a:hlinkClick r:id="rId6">
                  <a:extLst>
                    <a:ext uri="{A12FA001-AC4F-418D-AE19-62706E023703}">
                      <ahyp:hlinkClr xmlns:ahyp="http://schemas.microsoft.com/office/drawing/2018/hyperlinkcolor" val="tx"/>
                    </a:ext>
                  </a:extLst>
                </a:hlinkClick>
              </a:rPr>
              <a:t>https://www.kaggle.com/code/alexteboul/diabetes-health-indicators-dataset-notebook</a:t>
            </a:r>
            <a:endParaRPr sz="1200"/>
          </a:p>
        </p:txBody>
      </p:sp>
      <p:sp>
        <p:nvSpPr>
          <p:cNvPr id="338" name="Google Shape;338;p3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Appendix-Literature Review</a:t>
            </a:r>
            <a:endParaRPr/>
          </a:p>
        </p:txBody>
      </p:sp>
      <p:sp>
        <p:nvSpPr>
          <p:cNvPr id="344" name="Google Shape;344;p32"/>
          <p:cNvSpPr txBox="1">
            <a:spLocks noGrp="1"/>
          </p:cNvSpPr>
          <p:nvPr>
            <p:ph type="body" idx="1"/>
          </p:nvPr>
        </p:nvSpPr>
        <p:spPr>
          <a:xfrm>
            <a:off x="777925" y="1751700"/>
            <a:ext cx="7505700" cy="2448000"/>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endParaRPr sz="1200">
              <a:solidFill>
                <a:srgbClr val="000000"/>
              </a:solidFill>
            </a:endParaRPr>
          </a:p>
          <a:p>
            <a:pPr marL="457200" lvl="0" indent="-304800" algn="l" rtl="0">
              <a:lnSpc>
                <a:spcPct val="90000"/>
              </a:lnSpc>
              <a:spcBef>
                <a:spcPts val="1000"/>
              </a:spcBef>
              <a:spcAft>
                <a:spcPts val="0"/>
              </a:spcAft>
              <a:buSzPts val="1200"/>
              <a:buChar char="-"/>
            </a:pPr>
            <a:r>
              <a:rPr lang="en" sz="1200">
                <a:solidFill>
                  <a:srgbClr val="000000"/>
                </a:solidFill>
              </a:rPr>
              <a:t>Fenton, N. E., &amp; Neil, M. (2019). </a:t>
            </a:r>
            <a:r>
              <a:rPr lang="en" sz="1200" i="1">
                <a:solidFill>
                  <a:srgbClr val="000000"/>
                </a:solidFill>
              </a:rPr>
              <a:t>Risk assessment and decision analysis with Bayesian Networks</a:t>
            </a:r>
            <a:r>
              <a:rPr lang="en" sz="1200">
                <a:solidFill>
                  <a:srgbClr val="000000"/>
                </a:solidFill>
              </a:rPr>
              <a:t>. CRC Press, Taylor &amp; Francis Group. </a:t>
            </a:r>
            <a:endParaRPr sz="1200">
              <a:solidFill>
                <a:srgbClr val="000000"/>
              </a:solidFill>
            </a:endParaRPr>
          </a:p>
          <a:p>
            <a:pPr marL="457200" lvl="0" indent="-304800" algn="l" rtl="0">
              <a:lnSpc>
                <a:spcPct val="90000"/>
              </a:lnSpc>
              <a:spcBef>
                <a:spcPts val="1000"/>
              </a:spcBef>
              <a:spcAft>
                <a:spcPts val="0"/>
              </a:spcAft>
              <a:buSzPts val="1200"/>
              <a:buChar char="-"/>
            </a:pPr>
            <a:r>
              <a:rPr lang="en" sz="1200">
                <a:solidFill>
                  <a:srgbClr val="000000"/>
                </a:solidFill>
              </a:rPr>
              <a:t>Pearl, J., &amp; Mackenzie, D. (2020). </a:t>
            </a:r>
            <a:r>
              <a:rPr lang="en" sz="1200" i="1">
                <a:solidFill>
                  <a:srgbClr val="000000"/>
                </a:solidFill>
              </a:rPr>
              <a:t>The book of why: The new science of cause and effect</a:t>
            </a:r>
            <a:r>
              <a:rPr lang="en" sz="1200">
                <a:solidFill>
                  <a:srgbClr val="000000"/>
                </a:solidFill>
              </a:rPr>
              <a:t>. Basic Books. </a:t>
            </a:r>
            <a:endParaRPr sz="1200"/>
          </a:p>
          <a:p>
            <a:pPr marL="0" lvl="0" indent="0" algn="l" rtl="0">
              <a:spcBef>
                <a:spcPts val="0"/>
              </a:spcBef>
              <a:spcAft>
                <a:spcPts val="0"/>
              </a:spcAft>
              <a:buNone/>
            </a:pPr>
            <a:endParaRPr/>
          </a:p>
          <a:p>
            <a:pPr marL="457200" lvl="0" indent="0" algn="l" rtl="0">
              <a:spcBef>
                <a:spcPts val="1200"/>
              </a:spcBef>
              <a:spcAft>
                <a:spcPts val="1200"/>
              </a:spcAft>
              <a:buNone/>
            </a:pPr>
            <a:endParaRPr/>
          </a:p>
        </p:txBody>
      </p:sp>
      <p:sp>
        <p:nvSpPr>
          <p:cNvPr id="345" name="Google Shape;345;p3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Agenda</a:t>
            </a:r>
            <a:endParaRPr/>
          </a:p>
        </p:txBody>
      </p:sp>
      <p:sp>
        <p:nvSpPr>
          <p:cNvPr id="137" name="Google Shape;137;p14"/>
          <p:cNvSpPr txBox="1">
            <a:spLocks noGrp="1"/>
          </p:cNvSpPr>
          <p:nvPr>
            <p:ph type="body" idx="1"/>
          </p:nvPr>
        </p:nvSpPr>
        <p:spPr>
          <a:xfrm>
            <a:off x="819150" y="1513925"/>
            <a:ext cx="7505700" cy="24480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Team Profile </a:t>
            </a:r>
            <a:endParaRPr sz="1500"/>
          </a:p>
          <a:p>
            <a:pPr marL="457200" lvl="0" indent="-323850" algn="l" rtl="0">
              <a:spcBef>
                <a:spcPts val="0"/>
              </a:spcBef>
              <a:spcAft>
                <a:spcPts val="0"/>
              </a:spcAft>
              <a:buSzPts val="1500"/>
              <a:buChar char="●"/>
            </a:pPr>
            <a:r>
              <a:rPr lang="en" sz="1500"/>
              <a:t>Background</a:t>
            </a:r>
            <a:endParaRPr sz="1500"/>
          </a:p>
          <a:p>
            <a:pPr marL="457200" lvl="0" indent="-323850" algn="l" rtl="0">
              <a:spcBef>
                <a:spcPts val="0"/>
              </a:spcBef>
              <a:spcAft>
                <a:spcPts val="0"/>
              </a:spcAft>
              <a:buSzPts val="1500"/>
              <a:buChar char="●"/>
            </a:pPr>
            <a:r>
              <a:rPr lang="en" sz="1500"/>
              <a:t>Introduction</a:t>
            </a:r>
            <a:endParaRPr sz="1500"/>
          </a:p>
          <a:p>
            <a:pPr marL="457200" lvl="0" indent="-323850" algn="l" rtl="0">
              <a:spcBef>
                <a:spcPts val="0"/>
              </a:spcBef>
              <a:spcAft>
                <a:spcPts val="0"/>
              </a:spcAft>
              <a:buSzPts val="1500"/>
              <a:buChar char="●"/>
            </a:pPr>
            <a:r>
              <a:rPr lang="en" sz="1500"/>
              <a:t>FemSmoke Exercise</a:t>
            </a:r>
            <a:endParaRPr sz="1500"/>
          </a:p>
          <a:p>
            <a:pPr marL="457200" lvl="0" indent="-323850" algn="l" rtl="0">
              <a:spcBef>
                <a:spcPts val="0"/>
              </a:spcBef>
              <a:spcAft>
                <a:spcPts val="0"/>
              </a:spcAft>
              <a:buSzPts val="1500"/>
              <a:buChar char="●"/>
            </a:pPr>
            <a:r>
              <a:rPr lang="en" sz="1500"/>
              <a:t>Data Source and EDA</a:t>
            </a:r>
            <a:endParaRPr sz="1500"/>
          </a:p>
          <a:p>
            <a:pPr marL="457200" lvl="0" indent="-323850" algn="l" rtl="0">
              <a:spcBef>
                <a:spcPts val="0"/>
              </a:spcBef>
              <a:spcAft>
                <a:spcPts val="0"/>
              </a:spcAft>
              <a:buSzPts val="1500"/>
              <a:buChar char="●"/>
            </a:pPr>
            <a:r>
              <a:rPr lang="en" sz="1500"/>
              <a:t>Methodology</a:t>
            </a:r>
            <a:endParaRPr sz="1500"/>
          </a:p>
          <a:p>
            <a:pPr marL="457200" lvl="0" indent="-323850" algn="l" rtl="0">
              <a:spcBef>
                <a:spcPts val="0"/>
              </a:spcBef>
              <a:spcAft>
                <a:spcPts val="0"/>
              </a:spcAft>
              <a:buSzPts val="1500"/>
              <a:buChar char="●"/>
            </a:pPr>
            <a:r>
              <a:rPr lang="en" sz="1500"/>
              <a:t>Model Comparison</a:t>
            </a:r>
            <a:endParaRPr sz="1500"/>
          </a:p>
          <a:p>
            <a:pPr marL="457200" lvl="0" indent="-323850" algn="l" rtl="0">
              <a:spcBef>
                <a:spcPts val="0"/>
              </a:spcBef>
              <a:spcAft>
                <a:spcPts val="0"/>
              </a:spcAft>
              <a:buSzPts val="1500"/>
              <a:buChar char="●"/>
            </a:pPr>
            <a:r>
              <a:rPr lang="en" sz="1500"/>
              <a:t>Application </a:t>
            </a:r>
            <a:endParaRPr sz="1500"/>
          </a:p>
          <a:p>
            <a:pPr marL="457200" lvl="0" indent="-323850" algn="l" rtl="0">
              <a:spcBef>
                <a:spcPts val="0"/>
              </a:spcBef>
              <a:spcAft>
                <a:spcPts val="0"/>
              </a:spcAft>
              <a:buSzPts val="1500"/>
              <a:buChar char="●"/>
            </a:pPr>
            <a:r>
              <a:rPr lang="en" sz="1500"/>
              <a:t>Causal Discovery</a:t>
            </a:r>
            <a:endParaRPr sz="1500"/>
          </a:p>
          <a:p>
            <a:pPr marL="457200" lvl="0" indent="-323850" algn="l" rtl="0">
              <a:spcBef>
                <a:spcPts val="0"/>
              </a:spcBef>
              <a:spcAft>
                <a:spcPts val="0"/>
              </a:spcAft>
              <a:buSzPts val="1500"/>
              <a:buChar char="●"/>
            </a:pPr>
            <a:r>
              <a:rPr lang="en" sz="1500"/>
              <a:t>Recommendations</a:t>
            </a:r>
            <a:endParaRPr sz="1500"/>
          </a:p>
        </p:txBody>
      </p:sp>
      <p:sp>
        <p:nvSpPr>
          <p:cNvPr id="138" name="Google Shape;138;p1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6"/>
          <p:cNvSpPr txBox="1">
            <a:spLocks noGrp="1"/>
          </p:cNvSpPr>
          <p:nvPr>
            <p:ph type="title"/>
          </p:nvPr>
        </p:nvSpPr>
        <p:spPr>
          <a:xfrm>
            <a:off x="819150" y="4737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Background</a:t>
            </a:r>
            <a:endParaRPr/>
          </a:p>
        </p:txBody>
      </p:sp>
      <p:sp>
        <p:nvSpPr>
          <p:cNvPr id="161" name="Google Shape;161;p16"/>
          <p:cNvSpPr txBox="1">
            <a:spLocks noGrp="1"/>
          </p:cNvSpPr>
          <p:nvPr>
            <p:ph type="body" idx="1"/>
          </p:nvPr>
        </p:nvSpPr>
        <p:spPr>
          <a:xfrm>
            <a:off x="910625" y="1235175"/>
            <a:ext cx="7505700" cy="301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Business Partner: </a:t>
            </a:r>
            <a:r>
              <a:rPr lang="en" b="1">
                <a:solidFill>
                  <a:schemeClr val="lt1"/>
                </a:solidFill>
              </a:rPr>
              <a:t>iLykei Teaching Tech Corp</a:t>
            </a:r>
            <a:endParaRPr b="1">
              <a:solidFill>
                <a:schemeClr val="lt1"/>
              </a:solidFill>
            </a:endParaRPr>
          </a:p>
          <a:p>
            <a:pPr marL="0" lvl="0" indent="0" algn="l" rtl="0">
              <a:spcBef>
                <a:spcPts val="1200"/>
              </a:spcBef>
              <a:spcAft>
                <a:spcPts val="0"/>
              </a:spcAft>
              <a:buNone/>
            </a:pPr>
            <a:r>
              <a:rPr lang="en" b="1"/>
              <a:t>Founder &amp; President: </a:t>
            </a:r>
            <a:r>
              <a:rPr lang="en">
                <a:solidFill>
                  <a:srgbClr val="000000"/>
                </a:solidFill>
              </a:rPr>
              <a:t>Yuri G Balasanov</a:t>
            </a:r>
            <a:endParaRPr>
              <a:solidFill>
                <a:srgbClr val="000000"/>
              </a:solidFill>
            </a:endParaRPr>
          </a:p>
          <a:p>
            <a:pPr marL="457200" lvl="0" indent="-311150" algn="l" rtl="0">
              <a:spcBef>
                <a:spcPts val="1200"/>
              </a:spcBef>
              <a:spcAft>
                <a:spcPts val="0"/>
              </a:spcAft>
              <a:buClr>
                <a:srgbClr val="000000"/>
              </a:buClr>
              <a:buSzPts val="1300"/>
              <a:buChar char="●"/>
            </a:pPr>
            <a:r>
              <a:rPr lang="en">
                <a:solidFill>
                  <a:srgbClr val="000000"/>
                </a:solidFill>
              </a:rPr>
              <a:t>A cloud-based Learning Management System(LMS) for higher education that excels at providing core LMS features efficiently and effectively</a:t>
            </a:r>
            <a:endParaRPr>
              <a:solidFill>
                <a:srgbClr val="000000"/>
              </a:solidFill>
            </a:endParaRPr>
          </a:p>
          <a:p>
            <a:pPr marL="0" lvl="0" indent="0" algn="l" rtl="0">
              <a:spcBef>
                <a:spcPts val="1200"/>
              </a:spcBef>
              <a:spcAft>
                <a:spcPts val="0"/>
              </a:spcAft>
              <a:buNone/>
            </a:pPr>
            <a:r>
              <a:rPr lang="en" b="1"/>
              <a:t>Opportunity Statement</a:t>
            </a:r>
            <a:r>
              <a:rPr lang="en"/>
              <a:t> </a:t>
            </a:r>
            <a:endParaRPr/>
          </a:p>
          <a:p>
            <a:pPr marL="457200" lvl="0" indent="-311150" algn="l" rtl="0">
              <a:spcBef>
                <a:spcPts val="1200"/>
              </a:spcBef>
              <a:spcAft>
                <a:spcPts val="0"/>
              </a:spcAft>
              <a:buClr>
                <a:srgbClr val="000000"/>
              </a:buClr>
              <a:buSzPts val="1300"/>
              <a:buChar char="●"/>
            </a:pPr>
            <a:r>
              <a:rPr lang="en">
                <a:solidFill>
                  <a:srgbClr val="000000"/>
                </a:solidFill>
              </a:rPr>
              <a:t>To apply Bayesian technique for making causation inference based on Probabilistic Models </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To understand which variables are causally related and possible confounders to identify the amount of causation effect </a:t>
            </a:r>
            <a:endParaRPr>
              <a:solidFill>
                <a:srgbClr val="000000"/>
              </a:solidFill>
            </a:endParaRPr>
          </a:p>
          <a:p>
            <a:pPr marL="0" lvl="0" indent="0" algn="l" rtl="0">
              <a:spcBef>
                <a:spcPts val="1200"/>
              </a:spcBef>
              <a:spcAft>
                <a:spcPts val="0"/>
              </a:spcAft>
              <a:buNone/>
            </a:pPr>
            <a:r>
              <a:rPr lang="en" b="1"/>
              <a:t>Business Goal</a:t>
            </a:r>
            <a:endParaRPr b="1"/>
          </a:p>
          <a:p>
            <a:pPr marL="457200" lvl="0" indent="-311150" algn="l" rtl="0">
              <a:spcBef>
                <a:spcPts val="1200"/>
              </a:spcBef>
              <a:spcAft>
                <a:spcPts val="0"/>
              </a:spcAft>
              <a:buSzPts val="1300"/>
              <a:buChar char="●"/>
            </a:pPr>
            <a:r>
              <a:rPr lang="en">
                <a:solidFill>
                  <a:srgbClr val="000000"/>
                </a:solidFill>
              </a:rPr>
              <a:t>To bring a significant education for the Bayesian Network knowledge</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To provide a lifestyle recommendation for people’s health and well-being in the real world </a:t>
            </a:r>
            <a:endParaRPr b="1">
              <a:solidFill>
                <a:srgbClr val="000000"/>
              </a:solidFill>
            </a:endParaRPr>
          </a:p>
          <a:p>
            <a:pPr marL="0" lvl="0" indent="0" algn="l" rtl="0">
              <a:spcBef>
                <a:spcPts val="1200"/>
              </a:spcBef>
              <a:spcAft>
                <a:spcPts val="1200"/>
              </a:spcAft>
              <a:buNone/>
            </a:pPr>
            <a:endParaRPr b="1"/>
          </a:p>
        </p:txBody>
      </p:sp>
      <p:sp>
        <p:nvSpPr>
          <p:cNvPr id="162" name="Google Shape;162;p1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168" name="Google Shape;168;p17"/>
          <p:cNvSpPr txBox="1">
            <a:spLocks noGrp="1"/>
          </p:cNvSpPr>
          <p:nvPr>
            <p:ph type="body" idx="1"/>
          </p:nvPr>
        </p:nvSpPr>
        <p:spPr>
          <a:xfrm>
            <a:off x="697150" y="1584125"/>
            <a:ext cx="5178300" cy="2974200"/>
          </a:xfrm>
          <a:prstGeom prst="rect">
            <a:avLst/>
          </a:prstGeom>
        </p:spPr>
        <p:txBody>
          <a:bodyPr spcFirstLastPara="1" wrap="square" lIns="91425" tIns="91425" rIns="91425" bIns="91425" anchor="t" anchorCtr="0">
            <a:normAutofit/>
          </a:bodyPr>
          <a:lstStyle/>
          <a:p>
            <a:pPr marL="457200" lvl="0" indent="-304800" algn="l" rtl="0">
              <a:spcBef>
                <a:spcPts val="0"/>
              </a:spcBef>
              <a:spcAft>
                <a:spcPts val="0"/>
              </a:spcAft>
              <a:buClr>
                <a:srgbClr val="000000"/>
              </a:buClr>
              <a:buSzPts val="1200"/>
              <a:buChar char="●"/>
            </a:pPr>
            <a:r>
              <a:rPr lang="en" sz="1200" b="1">
                <a:solidFill>
                  <a:srgbClr val="000000"/>
                </a:solidFill>
              </a:rPr>
              <a:t>Bayesian Network : </a:t>
            </a:r>
            <a:r>
              <a:rPr lang="en" sz="1200">
                <a:solidFill>
                  <a:srgbClr val="000000"/>
                </a:solidFill>
              </a:rPr>
              <a:t>A</a:t>
            </a:r>
            <a:r>
              <a:rPr lang="en" sz="1200" b="1">
                <a:solidFill>
                  <a:srgbClr val="000000"/>
                </a:solidFill>
              </a:rPr>
              <a:t> </a:t>
            </a:r>
            <a:r>
              <a:rPr lang="en" sz="1200">
                <a:solidFill>
                  <a:srgbClr val="000000"/>
                </a:solidFill>
                <a:highlight>
                  <a:srgbClr val="FFFFFF"/>
                </a:highlight>
              </a:rPr>
              <a:t>probabilistic graphical model that represents knowledge </a:t>
            </a:r>
            <a:r>
              <a:rPr lang="en" sz="1200">
                <a:solidFill>
                  <a:srgbClr val="000000"/>
                </a:solidFill>
              </a:rPr>
              <a:t>about causal probability relationships </a:t>
            </a:r>
            <a:r>
              <a:rPr lang="en" sz="1200">
                <a:solidFill>
                  <a:srgbClr val="000000"/>
                </a:solidFill>
                <a:highlight>
                  <a:srgbClr val="FFFFFF"/>
                </a:highlight>
              </a:rPr>
              <a:t>where each node corresponds to a random variable and each edge represents the conditional probability for that corresponding random variables</a:t>
            </a:r>
            <a:endParaRPr sz="1200">
              <a:solidFill>
                <a:srgbClr val="000000"/>
              </a:solidFill>
              <a:highlight>
                <a:srgbClr val="FFFFFF"/>
              </a:highlight>
            </a:endParaRPr>
          </a:p>
          <a:p>
            <a:pPr marL="457200" lvl="0" indent="0" algn="l" rtl="0">
              <a:spcBef>
                <a:spcPts val="1200"/>
              </a:spcBef>
              <a:spcAft>
                <a:spcPts val="0"/>
              </a:spcAft>
              <a:buNone/>
            </a:pPr>
            <a:endParaRPr sz="1200">
              <a:solidFill>
                <a:srgbClr val="000000"/>
              </a:solidFill>
              <a:highlight>
                <a:srgbClr val="FFFFFF"/>
              </a:highlight>
            </a:endParaRPr>
          </a:p>
          <a:p>
            <a:pPr marL="457200" lvl="0" indent="-304800" algn="l" rtl="0">
              <a:spcBef>
                <a:spcPts val="1200"/>
              </a:spcBef>
              <a:spcAft>
                <a:spcPts val="0"/>
              </a:spcAft>
              <a:buClr>
                <a:srgbClr val="000000"/>
              </a:buClr>
              <a:buSzPts val="1200"/>
              <a:buChar char="●"/>
            </a:pPr>
            <a:r>
              <a:rPr lang="en" sz="1200" b="1">
                <a:solidFill>
                  <a:srgbClr val="000000"/>
                </a:solidFill>
              </a:rPr>
              <a:t>AgenaRisk :</a:t>
            </a:r>
            <a:r>
              <a:rPr lang="en" sz="1200">
                <a:solidFill>
                  <a:srgbClr val="000000"/>
                </a:solidFill>
              </a:rPr>
              <a:t> A Bayesian Network Software to model a variety of problems to make predictions, perform diagnostics and make decisions by combining data and knowledge about complex causal and other dependencies in the real world</a:t>
            </a:r>
            <a:endParaRPr sz="1200">
              <a:solidFill>
                <a:srgbClr val="000000"/>
              </a:solidFill>
            </a:endParaRPr>
          </a:p>
        </p:txBody>
      </p:sp>
      <p:pic>
        <p:nvPicPr>
          <p:cNvPr id="169" name="Google Shape;169;p17"/>
          <p:cNvPicPr preferRelativeResize="0"/>
          <p:nvPr/>
        </p:nvPicPr>
        <p:blipFill>
          <a:blip r:embed="rId3">
            <a:alphaModFix/>
          </a:blip>
          <a:stretch>
            <a:fillRect/>
          </a:stretch>
        </p:blipFill>
        <p:spPr>
          <a:xfrm>
            <a:off x="5875450" y="1678150"/>
            <a:ext cx="2963749" cy="1929986"/>
          </a:xfrm>
          <a:prstGeom prst="rect">
            <a:avLst/>
          </a:prstGeom>
          <a:noFill/>
          <a:ln>
            <a:noFill/>
          </a:ln>
        </p:spPr>
      </p:pic>
      <p:sp>
        <p:nvSpPr>
          <p:cNvPr id="170" name="Google Shape;170;p1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8"/>
          <p:cNvSpPr txBox="1">
            <a:spLocks noGrp="1"/>
          </p:cNvSpPr>
          <p:nvPr>
            <p:ph type="title"/>
          </p:nvPr>
        </p:nvSpPr>
        <p:spPr>
          <a:xfrm>
            <a:off x="819150" y="331650"/>
            <a:ext cx="4588800" cy="954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FemSmoke - Exercise</a:t>
            </a:r>
            <a:endParaRPr/>
          </a:p>
        </p:txBody>
      </p:sp>
      <p:sp>
        <p:nvSpPr>
          <p:cNvPr id="176" name="Google Shape;176;p18"/>
          <p:cNvSpPr txBox="1">
            <a:spLocks noGrp="1"/>
          </p:cNvSpPr>
          <p:nvPr>
            <p:ph type="body" idx="1"/>
          </p:nvPr>
        </p:nvSpPr>
        <p:spPr>
          <a:xfrm>
            <a:off x="819150" y="1195400"/>
            <a:ext cx="4805100" cy="3459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100" b="1">
                <a:solidFill>
                  <a:srgbClr val="2E2E2E"/>
                </a:solidFill>
              </a:rPr>
              <a:t>Dataset: </a:t>
            </a:r>
            <a:r>
              <a:rPr lang="en" sz="1100">
                <a:solidFill>
                  <a:srgbClr val="2E2E2E"/>
                </a:solidFill>
              </a:rPr>
              <a:t>Femsmoke ® </a:t>
            </a:r>
            <a:endParaRPr sz="1100">
              <a:solidFill>
                <a:srgbClr val="2E2E2E"/>
              </a:solidFill>
            </a:endParaRPr>
          </a:p>
          <a:p>
            <a:pPr marL="0" lvl="0" indent="0" algn="l" rtl="0">
              <a:lnSpc>
                <a:spcPct val="100000"/>
              </a:lnSpc>
              <a:spcBef>
                <a:spcPts val="1200"/>
              </a:spcBef>
              <a:spcAft>
                <a:spcPts val="0"/>
              </a:spcAft>
              <a:buNone/>
            </a:pPr>
            <a:r>
              <a:rPr lang="en" sz="1100" b="1">
                <a:solidFill>
                  <a:srgbClr val="2E2E2E"/>
                </a:solidFill>
              </a:rPr>
              <a:t>Main Variables</a:t>
            </a:r>
            <a:endParaRPr sz="1100" b="1">
              <a:solidFill>
                <a:srgbClr val="2E2E2E"/>
              </a:solidFill>
            </a:endParaRPr>
          </a:p>
          <a:p>
            <a:pPr marL="457200" lvl="0" indent="-298450" algn="l" rtl="0">
              <a:lnSpc>
                <a:spcPct val="100000"/>
              </a:lnSpc>
              <a:spcBef>
                <a:spcPts val="1200"/>
              </a:spcBef>
              <a:spcAft>
                <a:spcPts val="0"/>
              </a:spcAft>
              <a:buClr>
                <a:srgbClr val="2E2E2E"/>
              </a:buClr>
              <a:buSzPts val="1100"/>
              <a:buChar char="●"/>
            </a:pPr>
            <a:r>
              <a:rPr lang="en" sz="1100">
                <a:solidFill>
                  <a:srgbClr val="2E2E2E"/>
                </a:solidFill>
              </a:rPr>
              <a:t>y: Target variable with the number of observed count for given combination</a:t>
            </a:r>
            <a:endParaRPr sz="1100">
              <a:solidFill>
                <a:srgbClr val="2E2E2E"/>
              </a:solidFill>
            </a:endParaRPr>
          </a:p>
          <a:p>
            <a:pPr marL="457200" lvl="0" indent="-298450" algn="l" rtl="0">
              <a:lnSpc>
                <a:spcPct val="100000"/>
              </a:lnSpc>
              <a:spcBef>
                <a:spcPts val="0"/>
              </a:spcBef>
              <a:spcAft>
                <a:spcPts val="0"/>
              </a:spcAft>
              <a:buClr>
                <a:srgbClr val="2E2E2E"/>
              </a:buClr>
              <a:buSzPts val="1100"/>
              <a:buChar char="●"/>
            </a:pPr>
            <a:r>
              <a:rPr lang="en" sz="1100">
                <a:solidFill>
                  <a:srgbClr val="2E2E2E"/>
                </a:solidFill>
              </a:rPr>
              <a:t>smoker :  Yes/No level smoker</a:t>
            </a:r>
            <a:endParaRPr sz="1100">
              <a:solidFill>
                <a:srgbClr val="2E2E2E"/>
              </a:solidFill>
            </a:endParaRPr>
          </a:p>
          <a:p>
            <a:pPr marL="457200" lvl="0" indent="-298450" algn="l" rtl="0">
              <a:lnSpc>
                <a:spcPct val="100000"/>
              </a:lnSpc>
              <a:spcBef>
                <a:spcPts val="0"/>
              </a:spcBef>
              <a:spcAft>
                <a:spcPts val="0"/>
              </a:spcAft>
              <a:buClr>
                <a:srgbClr val="2E2E2E"/>
              </a:buClr>
              <a:buSzPts val="1100"/>
              <a:buChar char="●"/>
            </a:pPr>
            <a:r>
              <a:rPr lang="en" sz="1100">
                <a:solidFill>
                  <a:srgbClr val="2E2E2E"/>
                </a:solidFill>
              </a:rPr>
              <a:t>dead : Yes/No level </a:t>
            </a:r>
            <a:endParaRPr sz="1100">
              <a:solidFill>
                <a:srgbClr val="2E2E2E"/>
              </a:solidFill>
            </a:endParaRPr>
          </a:p>
          <a:p>
            <a:pPr marL="457200" lvl="0" indent="-298450" algn="l" rtl="0">
              <a:lnSpc>
                <a:spcPct val="100000"/>
              </a:lnSpc>
              <a:spcBef>
                <a:spcPts val="0"/>
              </a:spcBef>
              <a:spcAft>
                <a:spcPts val="0"/>
              </a:spcAft>
              <a:buClr>
                <a:srgbClr val="2E2E2E"/>
              </a:buClr>
              <a:buSzPts val="1100"/>
              <a:buChar char="●"/>
            </a:pPr>
            <a:r>
              <a:rPr lang="en" sz="1100">
                <a:solidFill>
                  <a:srgbClr val="2E2E2E"/>
                </a:solidFill>
              </a:rPr>
              <a:t>age: age-group levels</a:t>
            </a:r>
            <a:endParaRPr sz="1100">
              <a:solidFill>
                <a:srgbClr val="2E2E2E"/>
              </a:solidFill>
            </a:endParaRPr>
          </a:p>
          <a:p>
            <a:pPr marL="0" lvl="0" indent="0" algn="l" rtl="0">
              <a:lnSpc>
                <a:spcPct val="100000"/>
              </a:lnSpc>
              <a:spcBef>
                <a:spcPts val="500"/>
              </a:spcBef>
              <a:spcAft>
                <a:spcPts val="0"/>
              </a:spcAft>
              <a:buNone/>
            </a:pPr>
            <a:r>
              <a:rPr lang="en" sz="1100" b="1">
                <a:solidFill>
                  <a:srgbClr val="2E2E2E"/>
                </a:solidFill>
              </a:rPr>
              <a:t>Objective: </a:t>
            </a:r>
            <a:r>
              <a:rPr lang="en" sz="1100">
                <a:solidFill>
                  <a:srgbClr val="2E2E2E"/>
                </a:solidFill>
              </a:rPr>
              <a:t>define the causal relationship between death, smoking and age.</a:t>
            </a:r>
            <a:endParaRPr sz="1100">
              <a:solidFill>
                <a:srgbClr val="2E2E2E"/>
              </a:solidFill>
            </a:endParaRPr>
          </a:p>
          <a:p>
            <a:pPr marL="0" lvl="0" indent="0" algn="l" rtl="0">
              <a:lnSpc>
                <a:spcPct val="100000"/>
              </a:lnSpc>
              <a:spcBef>
                <a:spcPts val="500"/>
              </a:spcBef>
              <a:spcAft>
                <a:spcPts val="0"/>
              </a:spcAft>
              <a:buNone/>
            </a:pPr>
            <a:r>
              <a:rPr lang="en" sz="1100" b="1">
                <a:solidFill>
                  <a:srgbClr val="2E2E2E"/>
                </a:solidFill>
              </a:rPr>
              <a:t>Distribution table of ‘Smoker’ in 7 groups of age</a:t>
            </a:r>
            <a:endParaRPr sz="1100" b="1">
              <a:solidFill>
                <a:srgbClr val="2E2E2E"/>
              </a:solidFill>
            </a:endParaRPr>
          </a:p>
          <a:p>
            <a:pPr marL="0" lvl="0" indent="0" algn="l" rtl="0">
              <a:spcBef>
                <a:spcPts val="0"/>
              </a:spcBef>
              <a:spcAft>
                <a:spcPts val="0"/>
              </a:spcAft>
              <a:buNone/>
            </a:pPr>
            <a:endParaRPr sz="1100">
              <a:solidFill>
                <a:srgbClr val="2E2E2E"/>
              </a:solidFill>
            </a:endParaRPr>
          </a:p>
          <a:p>
            <a:pPr marL="0" lvl="0" indent="0" algn="l" rtl="0">
              <a:spcBef>
                <a:spcPts val="1200"/>
              </a:spcBef>
              <a:spcAft>
                <a:spcPts val="0"/>
              </a:spcAft>
              <a:buNone/>
            </a:pPr>
            <a:endParaRPr sz="1100">
              <a:solidFill>
                <a:srgbClr val="2E2E2E"/>
              </a:solidFill>
            </a:endParaRPr>
          </a:p>
          <a:p>
            <a:pPr marL="0" lvl="0" indent="0" algn="l" rtl="0">
              <a:spcBef>
                <a:spcPts val="1200"/>
              </a:spcBef>
              <a:spcAft>
                <a:spcPts val="0"/>
              </a:spcAft>
              <a:buNone/>
            </a:pPr>
            <a:endParaRPr sz="1100">
              <a:solidFill>
                <a:srgbClr val="2E2E2E"/>
              </a:solidFill>
            </a:endParaRPr>
          </a:p>
          <a:p>
            <a:pPr marL="0" lvl="0" indent="0" algn="l" rtl="0">
              <a:spcBef>
                <a:spcPts val="1200"/>
              </a:spcBef>
              <a:spcAft>
                <a:spcPts val="1200"/>
              </a:spcAft>
              <a:buNone/>
            </a:pPr>
            <a:r>
              <a:rPr lang="en" sz="1100">
                <a:solidFill>
                  <a:srgbClr val="2E2E2E"/>
                </a:solidFill>
              </a:rPr>
              <a:t>By setting the </a:t>
            </a:r>
            <a:r>
              <a:rPr lang="en" sz="1100" b="1">
                <a:solidFill>
                  <a:srgbClr val="2E2E2E"/>
                </a:solidFill>
              </a:rPr>
              <a:t>scenario ( Age = 65-74) </a:t>
            </a:r>
            <a:r>
              <a:rPr lang="en" sz="1100">
                <a:solidFill>
                  <a:srgbClr val="2E2E2E"/>
                </a:solidFill>
              </a:rPr>
              <a:t>in AgenaRisk, the conditional probabilities of corresponding variables “Dead” and “Smoker” changed.</a:t>
            </a:r>
            <a:endParaRPr sz="1100">
              <a:solidFill>
                <a:srgbClr val="2E2E2E"/>
              </a:solidFill>
            </a:endParaRPr>
          </a:p>
        </p:txBody>
      </p:sp>
      <p:pic>
        <p:nvPicPr>
          <p:cNvPr id="177" name="Google Shape;177;p18"/>
          <p:cNvPicPr preferRelativeResize="0"/>
          <p:nvPr/>
        </p:nvPicPr>
        <p:blipFill>
          <a:blip r:embed="rId3">
            <a:alphaModFix/>
          </a:blip>
          <a:stretch>
            <a:fillRect/>
          </a:stretch>
        </p:blipFill>
        <p:spPr>
          <a:xfrm>
            <a:off x="152400" y="152400"/>
            <a:ext cx="19050" cy="19050"/>
          </a:xfrm>
          <a:prstGeom prst="rect">
            <a:avLst/>
          </a:prstGeom>
          <a:noFill/>
          <a:ln>
            <a:noFill/>
          </a:ln>
        </p:spPr>
      </p:pic>
      <p:pic>
        <p:nvPicPr>
          <p:cNvPr id="178" name="Google Shape;178;p18"/>
          <p:cNvPicPr preferRelativeResize="0"/>
          <p:nvPr/>
        </p:nvPicPr>
        <p:blipFill>
          <a:blip r:embed="rId3">
            <a:alphaModFix/>
          </a:blip>
          <a:stretch>
            <a:fillRect/>
          </a:stretch>
        </p:blipFill>
        <p:spPr>
          <a:xfrm>
            <a:off x="323850" y="152400"/>
            <a:ext cx="19050" cy="19050"/>
          </a:xfrm>
          <a:prstGeom prst="rect">
            <a:avLst/>
          </a:prstGeom>
          <a:noFill/>
          <a:ln>
            <a:noFill/>
          </a:ln>
        </p:spPr>
      </p:pic>
      <p:pic>
        <p:nvPicPr>
          <p:cNvPr id="179" name="Google Shape;179;p18"/>
          <p:cNvPicPr preferRelativeResize="0"/>
          <p:nvPr/>
        </p:nvPicPr>
        <p:blipFill>
          <a:blip r:embed="rId4">
            <a:alphaModFix/>
          </a:blip>
          <a:stretch>
            <a:fillRect/>
          </a:stretch>
        </p:blipFill>
        <p:spPr>
          <a:xfrm>
            <a:off x="941600" y="3407375"/>
            <a:ext cx="4466350" cy="765350"/>
          </a:xfrm>
          <a:prstGeom prst="rect">
            <a:avLst/>
          </a:prstGeom>
          <a:noFill/>
          <a:ln>
            <a:noFill/>
          </a:ln>
        </p:spPr>
      </p:pic>
      <p:sp>
        <p:nvSpPr>
          <p:cNvPr id="180" name="Google Shape;180;p18"/>
          <p:cNvSpPr/>
          <p:nvPr/>
        </p:nvSpPr>
        <p:spPr>
          <a:xfrm>
            <a:off x="7008725" y="2342875"/>
            <a:ext cx="279600" cy="407400"/>
          </a:xfrm>
          <a:prstGeom prst="downArrow">
            <a:avLst>
              <a:gd name="adj1" fmla="val 50000"/>
              <a:gd name="adj2" fmla="val 50000"/>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1" name="Google Shape;181;p18"/>
          <p:cNvPicPr preferRelativeResize="0"/>
          <p:nvPr/>
        </p:nvPicPr>
        <p:blipFill>
          <a:blip r:embed="rId5">
            <a:alphaModFix/>
          </a:blip>
          <a:stretch>
            <a:fillRect/>
          </a:stretch>
        </p:blipFill>
        <p:spPr>
          <a:xfrm>
            <a:off x="5624250" y="2779000"/>
            <a:ext cx="3214950" cy="2022102"/>
          </a:xfrm>
          <a:prstGeom prst="rect">
            <a:avLst/>
          </a:prstGeom>
          <a:noFill/>
          <a:ln>
            <a:noFill/>
          </a:ln>
        </p:spPr>
      </p:pic>
      <p:pic>
        <p:nvPicPr>
          <p:cNvPr id="182" name="Google Shape;182;p18"/>
          <p:cNvPicPr preferRelativeResize="0"/>
          <p:nvPr/>
        </p:nvPicPr>
        <p:blipFill>
          <a:blip r:embed="rId6">
            <a:alphaModFix/>
          </a:blip>
          <a:stretch>
            <a:fillRect/>
          </a:stretch>
        </p:blipFill>
        <p:spPr>
          <a:xfrm>
            <a:off x="5655700" y="331638"/>
            <a:ext cx="3152026" cy="1982524"/>
          </a:xfrm>
          <a:prstGeom prst="rect">
            <a:avLst/>
          </a:prstGeom>
          <a:noFill/>
          <a:ln>
            <a:noFill/>
          </a:ln>
        </p:spPr>
      </p:pic>
      <p:sp>
        <p:nvSpPr>
          <p:cNvPr id="183" name="Google Shape;183;p1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9"/>
          <p:cNvSpPr txBox="1">
            <a:spLocks noGrp="1"/>
          </p:cNvSpPr>
          <p:nvPr>
            <p:ph type="title"/>
          </p:nvPr>
        </p:nvSpPr>
        <p:spPr>
          <a:xfrm>
            <a:off x="819150" y="519650"/>
            <a:ext cx="4059300" cy="90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FemSmoke - Exercise</a:t>
            </a:r>
            <a:endParaRPr/>
          </a:p>
        </p:txBody>
      </p:sp>
      <p:sp>
        <p:nvSpPr>
          <p:cNvPr id="189" name="Google Shape;189;p19"/>
          <p:cNvSpPr txBox="1">
            <a:spLocks noGrp="1"/>
          </p:cNvSpPr>
          <p:nvPr>
            <p:ph type="body" idx="1"/>
          </p:nvPr>
        </p:nvSpPr>
        <p:spPr>
          <a:xfrm>
            <a:off x="925775" y="1678875"/>
            <a:ext cx="3560100" cy="2128500"/>
          </a:xfrm>
          <a:prstGeom prst="rect">
            <a:avLst/>
          </a:prstGeom>
        </p:spPr>
        <p:txBody>
          <a:bodyPr spcFirstLastPara="1" wrap="square" lIns="91425" tIns="91425" rIns="91425" bIns="91425" anchor="t" anchorCtr="0">
            <a:noAutofit/>
          </a:bodyPr>
          <a:lstStyle/>
          <a:p>
            <a:pPr marL="457200" lvl="0" indent="-311150" algn="l" rtl="0">
              <a:lnSpc>
                <a:spcPct val="100000"/>
              </a:lnSpc>
              <a:spcBef>
                <a:spcPts val="500"/>
              </a:spcBef>
              <a:spcAft>
                <a:spcPts val="0"/>
              </a:spcAft>
              <a:buClr>
                <a:srgbClr val="2E2E2E"/>
              </a:buClr>
              <a:buSzPts val="1300"/>
              <a:buChar char="●"/>
            </a:pPr>
            <a:r>
              <a:rPr lang="en" b="1">
                <a:solidFill>
                  <a:srgbClr val="2E2E2E"/>
                </a:solidFill>
              </a:rPr>
              <a:t>Simpson’s Paradox:</a:t>
            </a:r>
            <a:r>
              <a:rPr lang="en">
                <a:solidFill>
                  <a:srgbClr val="2E2E2E"/>
                </a:solidFill>
              </a:rPr>
              <a:t> When we compare death and smoke, we find that people who smoke have a lower rate of death. But in every age group, we find that people who smoke have a higher rate of death. </a:t>
            </a:r>
            <a:endParaRPr>
              <a:solidFill>
                <a:srgbClr val="2E2E2E"/>
              </a:solidFill>
            </a:endParaRPr>
          </a:p>
          <a:p>
            <a:pPr marL="457200" lvl="0" indent="0" algn="l" rtl="0">
              <a:lnSpc>
                <a:spcPct val="100000"/>
              </a:lnSpc>
              <a:spcBef>
                <a:spcPts val="500"/>
              </a:spcBef>
              <a:spcAft>
                <a:spcPts val="0"/>
              </a:spcAft>
              <a:buNone/>
            </a:pPr>
            <a:endParaRPr>
              <a:solidFill>
                <a:srgbClr val="2E2E2E"/>
              </a:solidFill>
            </a:endParaRPr>
          </a:p>
          <a:p>
            <a:pPr marL="457200" lvl="0" indent="-311150" algn="l" rtl="0">
              <a:lnSpc>
                <a:spcPct val="100000"/>
              </a:lnSpc>
              <a:spcBef>
                <a:spcPts val="500"/>
              </a:spcBef>
              <a:spcAft>
                <a:spcPts val="0"/>
              </a:spcAft>
              <a:buClr>
                <a:srgbClr val="2E2E2E"/>
              </a:buClr>
              <a:buSzPts val="1300"/>
              <a:buChar char="●"/>
            </a:pPr>
            <a:r>
              <a:rPr lang="en" b="1">
                <a:solidFill>
                  <a:srgbClr val="2E2E2E"/>
                </a:solidFill>
              </a:rPr>
              <a:t>Why? </a:t>
            </a:r>
            <a:r>
              <a:rPr lang="en">
                <a:solidFill>
                  <a:srgbClr val="2E2E2E"/>
                </a:solidFill>
              </a:rPr>
              <a:t>Age is a confounder. Young people smoke more than old people. Young people are less likely to die after 20 years.</a:t>
            </a:r>
            <a:endParaRPr>
              <a:solidFill>
                <a:srgbClr val="2E2E2E"/>
              </a:solidFill>
            </a:endParaRPr>
          </a:p>
        </p:txBody>
      </p:sp>
      <p:pic>
        <p:nvPicPr>
          <p:cNvPr id="190" name="Google Shape;190;p19"/>
          <p:cNvPicPr preferRelativeResize="0"/>
          <p:nvPr/>
        </p:nvPicPr>
        <p:blipFill rotWithShape="1">
          <a:blip r:embed="rId3">
            <a:alphaModFix/>
          </a:blip>
          <a:srcRect r="10209"/>
          <a:stretch/>
        </p:blipFill>
        <p:spPr>
          <a:xfrm>
            <a:off x="5532774" y="690600"/>
            <a:ext cx="2849850" cy="1266050"/>
          </a:xfrm>
          <a:prstGeom prst="rect">
            <a:avLst/>
          </a:prstGeom>
          <a:noFill/>
          <a:ln>
            <a:noFill/>
          </a:ln>
        </p:spPr>
      </p:pic>
      <p:sp>
        <p:nvSpPr>
          <p:cNvPr id="191" name="Google Shape;191;p19"/>
          <p:cNvSpPr txBox="1"/>
          <p:nvPr/>
        </p:nvSpPr>
        <p:spPr>
          <a:xfrm>
            <a:off x="703075" y="4383400"/>
            <a:ext cx="3459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solidFill>
                <a:srgbClr val="980000"/>
              </a:solidFill>
              <a:latin typeface="Calibri"/>
              <a:ea typeface="Calibri"/>
              <a:cs typeface="Calibri"/>
              <a:sym typeface="Calibri"/>
            </a:endParaRPr>
          </a:p>
        </p:txBody>
      </p:sp>
      <p:sp>
        <p:nvSpPr>
          <p:cNvPr id="192" name="Google Shape;192;p19"/>
          <p:cNvSpPr txBox="1"/>
          <p:nvPr/>
        </p:nvSpPr>
        <p:spPr>
          <a:xfrm>
            <a:off x="6199375" y="748425"/>
            <a:ext cx="139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93" name="Google Shape;193;p19"/>
          <p:cNvSpPr txBox="1"/>
          <p:nvPr/>
        </p:nvSpPr>
        <p:spPr>
          <a:xfrm>
            <a:off x="5408625" y="321300"/>
            <a:ext cx="2248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u="sng">
                <a:latin typeface="Calibri"/>
                <a:ea typeface="Calibri"/>
                <a:cs typeface="Calibri"/>
                <a:sym typeface="Calibri"/>
              </a:rPr>
              <a:t>Probability Table without “Age”</a:t>
            </a:r>
            <a:endParaRPr sz="1200" u="sng">
              <a:latin typeface="Calibri"/>
              <a:ea typeface="Calibri"/>
              <a:cs typeface="Calibri"/>
              <a:sym typeface="Calibri"/>
            </a:endParaRPr>
          </a:p>
        </p:txBody>
      </p:sp>
      <p:sp>
        <p:nvSpPr>
          <p:cNvPr id="194" name="Google Shape;194;p19"/>
          <p:cNvSpPr/>
          <p:nvPr/>
        </p:nvSpPr>
        <p:spPr>
          <a:xfrm>
            <a:off x="5417313" y="698575"/>
            <a:ext cx="3086100" cy="1335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5" name="Google Shape;195;p19"/>
          <p:cNvPicPr preferRelativeResize="0"/>
          <p:nvPr/>
        </p:nvPicPr>
        <p:blipFill>
          <a:blip r:embed="rId4">
            <a:alphaModFix/>
          </a:blip>
          <a:stretch>
            <a:fillRect/>
          </a:stretch>
        </p:blipFill>
        <p:spPr>
          <a:xfrm>
            <a:off x="5345000" y="2364950"/>
            <a:ext cx="3230725" cy="2467225"/>
          </a:xfrm>
          <a:prstGeom prst="rect">
            <a:avLst/>
          </a:prstGeom>
          <a:noFill/>
          <a:ln>
            <a:noFill/>
          </a:ln>
        </p:spPr>
      </p:pic>
      <p:sp>
        <p:nvSpPr>
          <p:cNvPr id="196" name="Google Shape;196;p19"/>
          <p:cNvSpPr txBox="1"/>
          <p:nvPr/>
        </p:nvSpPr>
        <p:spPr>
          <a:xfrm>
            <a:off x="5408625" y="2041550"/>
            <a:ext cx="2850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u="sng">
                <a:latin typeface="Calibri"/>
                <a:ea typeface="Calibri"/>
                <a:cs typeface="Calibri"/>
                <a:sym typeface="Calibri"/>
              </a:rPr>
              <a:t>Probability Table with “Age”Group</a:t>
            </a:r>
            <a:endParaRPr sz="1200" u="sng">
              <a:latin typeface="Calibri"/>
              <a:ea typeface="Calibri"/>
              <a:cs typeface="Calibri"/>
              <a:sym typeface="Calibri"/>
            </a:endParaRPr>
          </a:p>
        </p:txBody>
      </p:sp>
      <p:sp>
        <p:nvSpPr>
          <p:cNvPr id="197" name="Google Shape;197;p1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0"/>
          <p:cNvSpPr txBox="1">
            <a:spLocks noGrp="1"/>
          </p:cNvSpPr>
          <p:nvPr>
            <p:ph type="title"/>
          </p:nvPr>
        </p:nvSpPr>
        <p:spPr>
          <a:xfrm>
            <a:off x="275350" y="2716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FemSmoke - Causal Inference</a:t>
            </a:r>
            <a:endParaRPr/>
          </a:p>
        </p:txBody>
      </p:sp>
      <p:sp>
        <p:nvSpPr>
          <p:cNvPr id="203" name="Google Shape;203;p20"/>
          <p:cNvSpPr txBox="1">
            <a:spLocks noGrp="1"/>
          </p:cNvSpPr>
          <p:nvPr>
            <p:ph type="body" idx="1"/>
          </p:nvPr>
        </p:nvSpPr>
        <p:spPr>
          <a:xfrm>
            <a:off x="1315850" y="3368450"/>
            <a:ext cx="5598600" cy="1546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sz="1200" b="1"/>
              <a:t>Dr. Pearl’s method:</a:t>
            </a:r>
            <a:endParaRPr sz="1200" b="1"/>
          </a:p>
          <a:p>
            <a:pPr marL="457200" lvl="0" indent="-304800" algn="l" rtl="0">
              <a:spcBef>
                <a:spcPts val="1200"/>
              </a:spcBef>
              <a:spcAft>
                <a:spcPts val="0"/>
              </a:spcAft>
              <a:buSzPts val="1200"/>
              <a:buChar char="●"/>
            </a:pPr>
            <a:r>
              <a:rPr lang="en" sz="1200"/>
              <a:t>Mutilation: Block information flow from confounding variables to treatment</a:t>
            </a:r>
            <a:endParaRPr sz="1200"/>
          </a:p>
          <a:p>
            <a:pPr marL="457200" lvl="0" indent="-304800" algn="l" rtl="0">
              <a:spcBef>
                <a:spcPts val="0"/>
              </a:spcBef>
              <a:spcAft>
                <a:spcPts val="0"/>
              </a:spcAft>
              <a:buSzPts val="1200"/>
              <a:buChar char="●"/>
            </a:pPr>
            <a:r>
              <a:rPr lang="en" sz="1200"/>
              <a:t>Stimulation: Use Monte Carlo to sample two status of treatment  to estimate probabilities</a:t>
            </a:r>
            <a:endParaRPr sz="1200"/>
          </a:p>
          <a:p>
            <a:pPr marL="457200" lvl="0" indent="-304800" algn="l" rtl="0">
              <a:spcBef>
                <a:spcPts val="0"/>
              </a:spcBef>
              <a:spcAft>
                <a:spcPts val="0"/>
              </a:spcAft>
              <a:buSzPts val="1200"/>
              <a:buChar char="●"/>
            </a:pPr>
            <a:r>
              <a:rPr lang="en" sz="1200"/>
              <a:t>ATE(Average Treatment Effect) = P(D=1|do(S=1))-P(D=1|do(S=0)) = 0.05</a:t>
            </a:r>
            <a:endParaRPr sz="1200"/>
          </a:p>
        </p:txBody>
      </p:sp>
      <p:sp>
        <p:nvSpPr>
          <p:cNvPr id="204" name="Google Shape;204;p20"/>
          <p:cNvSpPr txBox="1"/>
          <p:nvPr/>
        </p:nvSpPr>
        <p:spPr>
          <a:xfrm>
            <a:off x="1692625" y="1517275"/>
            <a:ext cx="620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05" name="Google Shape;205;p20"/>
          <p:cNvPicPr preferRelativeResize="0"/>
          <p:nvPr/>
        </p:nvPicPr>
        <p:blipFill rotWithShape="1">
          <a:blip r:embed="rId3">
            <a:alphaModFix/>
          </a:blip>
          <a:srcRect l="33347" r="6761"/>
          <a:stretch/>
        </p:blipFill>
        <p:spPr>
          <a:xfrm rot="-2">
            <a:off x="1151575" y="875201"/>
            <a:ext cx="2150250" cy="2493249"/>
          </a:xfrm>
          <a:prstGeom prst="rect">
            <a:avLst/>
          </a:prstGeom>
          <a:noFill/>
          <a:ln>
            <a:noFill/>
          </a:ln>
        </p:spPr>
      </p:pic>
      <p:sp>
        <p:nvSpPr>
          <p:cNvPr id="206" name="Google Shape;206;p20"/>
          <p:cNvSpPr txBox="1"/>
          <p:nvPr/>
        </p:nvSpPr>
        <p:spPr>
          <a:xfrm>
            <a:off x="2651300" y="2689125"/>
            <a:ext cx="29697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b="1" i="1" u="sng">
                <a:solidFill>
                  <a:schemeClr val="dk2"/>
                </a:solidFill>
                <a:latin typeface="Calibri"/>
                <a:ea typeface="Calibri"/>
                <a:cs typeface="Calibri"/>
                <a:sym typeface="Calibri"/>
              </a:rPr>
              <a:t>Smoke </a:t>
            </a:r>
            <a:r>
              <a:rPr lang="en" b="1" i="1" u="sng">
                <a:solidFill>
                  <a:srgbClr val="FF0000"/>
                </a:solidFill>
                <a:latin typeface="Calibri"/>
                <a:ea typeface="Calibri"/>
                <a:cs typeface="Calibri"/>
                <a:sym typeface="Calibri"/>
              </a:rPr>
              <a:t>CAUSES</a:t>
            </a:r>
            <a:r>
              <a:rPr lang="en" b="1" i="1" u="sng">
                <a:solidFill>
                  <a:schemeClr val="dk2"/>
                </a:solidFill>
                <a:latin typeface="Calibri"/>
                <a:ea typeface="Calibri"/>
                <a:cs typeface="Calibri"/>
                <a:sym typeface="Calibri"/>
              </a:rPr>
              <a:t> death to increase 5%</a:t>
            </a:r>
            <a:endParaRPr b="1" i="1" u="sng">
              <a:latin typeface="Calibri"/>
              <a:ea typeface="Calibri"/>
              <a:cs typeface="Calibri"/>
              <a:sym typeface="Calibri"/>
            </a:endParaRPr>
          </a:p>
        </p:txBody>
      </p:sp>
      <p:sp>
        <p:nvSpPr>
          <p:cNvPr id="207" name="Google Shape;207;p20"/>
          <p:cNvSpPr/>
          <p:nvPr/>
        </p:nvSpPr>
        <p:spPr>
          <a:xfrm>
            <a:off x="3796775" y="1768888"/>
            <a:ext cx="1431600" cy="625800"/>
          </a:xfrm>
          <a:prstGeom prst="rightArrow">
            <a:avLst>
              <a:gd name="adj1" fmla="val 50000"/>
              <a:gd name="adj2" fmla="val 46102"/>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700">
                <a:latin typeface="Calibri"/>
                <a:ea typeface="Calibri"/>
                <a:cs typeface="Calibri"/>
                <a:sym typeface="Calibri"/>
              </a:rPr>
              <a:t>Mutilation</a:t>
            </a:r>
            <a:endParaRPr sz="1700">
              <a:latin typeface="Calibri"/>
              <a:ea typeface="Calibri"/>
              <a:cs typeface="Calibri"/>
              <a:sym typeface="Calibri"/>
            </a:endParaRPr>
          </a:p>
        </p:txBody>
      </p:sp>
      <p:pic>
        <p:nvPicPr>
          <p:cNvPr id="208" name="Google Shape;208;p20"/>
          <p:cNvPicPr preferRelativeResize="0"/>
          <p:nvPr/>
        </p:nvPicPr>
        <p:blipFill>
          <a:blip r:embed="rId4">
            <a:alphaModFix/>
          </a:blip>
          <a:stretch>
            <a:fillRect/>
          </a:stretch>
        </p:blipFill>
        <p:spPr>
          <a:xfrm rot="442387">
            <a:off x="5867280" y="1004878"/>
            <a:ext cx="2174589" cy="2383544"/>
          </a:xfrm>
          <a:prstGeom prst="rect">
            <a:avLst/>
          </a:prstGeom>
          <a:noFill/>
          <a:ln>
            <a:noFill/>
          </a:ln>
        </p:spPr>
      </p:pic>
      <p:sp>
        <p:nvSpPr>
          <p:cNvPr id="209" name="Google Shape;209;p20"/>
          <p:cNvSpPr txBox="1"/>
          <p:nvPr/>
        </p:nvSpPr>
        <p:spPr>
          <a:xfrm>
            <a:off x="7211625" y="3653750"/>
            <a:ext cx="922500" cy="738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A：Age</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S：Smoker</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D：Dead</a:t>
            </a:r>
            <a:endParaRPr sz="1200">
              <a:latin typeface="Calibri"/>
              <a:ea typeface="Calibri"/>
              <a:cs typeface="Calibri"/>
              <a:sym typeface="Calibri"/>
            </a:endParaRPr>
          </a:p>
        </p:txBody>
      </p:sp>
      <p:sp>
        <p:nvSpPr>
          <p:cNvPr id="210" name="Google Shape;210;p2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1"/>
          <p:cNvSpPr txBox="1">
            <a:spLocks noGrp="1"/>
          </p:cNvSpPr>
          <p:nvPr>
            <p:ph type="title"/>
          </p:nvPr>
        </p:nvSpPr>
        <p:spPr>
          <a:xfrm>
            <a:off x="819150" y="550250"/>
            <a:ext cx="23556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Source</a:t>
            </a:r>
            <a:endParaRPr/>
          </a:p>
        </p:txBody>
      </p:sp>
      <p:sp>
        <p:nvSpPr>
          <p:cNvPr id="216" name="Google Shape;216;p21"/>
          <p:cNvSpPr txBox="1">
            <a:spLocks noGrp="1"/>
          </p:cNvSpPr>
          <p:nvPr>
            <p:ph type="body" idx="1"/>
          </p:nvPr>
        </p:nvSpPr>
        <p:spPr>
          <a:xfrm>
            <a:off x="699775" y="1214625"/>
            <a:ext cx="3816000" cy="638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200" b="1">
                <a:solidFill>
                  <a:srgbClr val="000000"/>
                </a:solidFill>
              </a:rPr>
              <a:t>Diabetes_012</a:t>
            </a:r>
            <a:r>
              <a:rPr lang="en" sz="1200">
                <a:solidFill>
                  <a:srgbClr val="000000"/>
                </a:solidFill>
              </a:rPr>
              <a:t> is a clean dataset comprising of 253,680 survey responses from the CDC’s data source BRFSS2015. </a:t>
            </a:r>
            <a:endParaRPr sz="1200">
              <a:solidFill>
                <a:srgbClr val="000000"/>
              </a:solidFill>
            </a:endParaRPr>
          </a:p>
        </p:txBody>
      </p:sp>
      <p:pic>
        <p:nvPicPr>
          <p:cNvPr id="217" name="Google Shape;217;p21"/>
          <p:cNvPicPr preferRelativeResize="0"/>
          <p:nvPr/>
        </p:nvPicPr>
        <p:blipFill rotWithShape="1">
          <a:blip r:embed="rId3">
            <a:alphaModFix/>
          </a:blip>
          <a:srcRect t="1611" b="1300"/>
          <a:stretch/>
        </p:blipFill>
        <p:spPr>
          <a:xfrm>
            <a:off x="4997125" y="870775"/>
            <a:ext cx="3577099" cy="3401949"/>
          </a:xfrm>
          <a:prstGeom prst="rect">
            <a:avLst/>
          </a:prstGeom>
          <a:noFill/>
          <a:ln>
            <a:noFill/>
          </a:ln>
        </p:spPr>
      </p:pic>
      <p:sp>
        <p:nvSpPr>
          <p:cNvPr id="218" name="Google Shape;218;p21"/>
          <p:cNvSpPr/>
          <p:nvPr/>
        </p:nvSpPr>
        <p:spPr>
          <a:xfrm>
            <a:off x="4783175" y="1257950"/>
            <a:ext cx="264900" cy="129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a:off x="4783175" y="2091825"/>
            <a:ext cx="264900" cy="129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p:nvPr/>
        </p:nvSpPr>
        <p:spPr>
          <a:xfrm>
            <a:off x="4783175" y="2221725"/>
            <a:ext cx="264900" cy="129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1"/>
          <p:cNvSpPr/>
          <p:nvPr/>
        </p:nvSpPr>
        <p:spPr>
          <a:xfrm>
            <a:off x="4783175" y="1387850"/>
            <a:ext cx="264900" cy="129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22" name="Google Shape;222;p21"/>
          <p:cNvGraphicFramePr/>
          <p:nvPr/>
        </p:nvGraphicFramePr>
        <p:xfrm>
          <a:off x="566100" y="1853313"/>
          <a:ext cx="3000000" cy="3000000"/>
        </p:xfrm>
        <a:graphic>
          <a:graphicData uri="http://schemas.openxmlformats.org/drawingml/2006/table">
            <a:tbl>
              <a:tblPr>
                <a:noFill/>
                <a:tableStyleId>{31CA8BA0-5582-44FD-A496-274553ADE593}</a:tableStyleId>
              </a:tblPr>
              <a:tblGrid>
                <a:gridCol w="752300">
                  <a:extLst>
                    <a:ext uri="{9D8B030D-6E8A-4147-A177-3AD203B41FA5}">
                      <a16:colId xmlns:a16="http://schemas.microsoft.com/office/drawing/2014/main" val="20000"/>
                    </a:ext>
                  </a:extLst>
                </a:gridCol>
                <a:gridCol w="1538050">
                  <a:extLst>
                    <a:ext uri="{9D8B030D-6E8A-4147-A177-3AD203B41FA5}">
                      <a16:colId xmlns:a16="http://schemas.microsoft.com/office/drawing/2014/main" val="20001"/>
                    </a:ext>
                  </a:extLst>
                </a:gridCol>
                <a:gridCol w="1793000">
                  <a:extLst>
                    <a:ext uri="{9D8B030D-6E8A-4147-A177-3AD203B41FA5}">
                      <a16:colId xmlns:a16="http://schemas.microsoft.com/office/drawing/2014/main" val="20002"/>
                    </a:ext>
                  </a:extLst>
                </a:gridCol>
              </a:tblGrid>
              <a:tr h="549900">
                <a:tc rowSpan="4">
                  <a:txBody>
                    <a:bodyPr/>
                    <a:lstStyle/>
                    <a:p>
                      <a:pPr marL="0" lvl="0" indent="0" algn="ctr" rtl="0">
                        <a:spcBef>
                          <a:spcPts val="0"/>
                        </a:spcBef>
                        <a:spcAft>
                          <a:spcPts val="0"/>
                        </a:spcAft>
                        <a:buNone/>
                      </a:pPr>
                      <a:r>
                        <a:rPr lang="en" sz="1200" b="1">
                          <a:latin typeface="Calibri"/>
                          <a:ea typeface="Calibri"/>
                          <a:cs typeface="Calibri"/>
                          <a:sym typeface="Calibri"/>
                        </a:rPr>
                        <a:t>Target Variable</a:t>
                      </a:r>
                      <a:endParaRPr sz="12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ctr" rtl="0">
                        <a:lnSpc>
                          <a:spcPct val="75000"/>
                        </a:lnSpc>
                        <a:spcBef>
                          <a:spcPts val="0"/>
                        </a:spcBef>
                        <a:spcAft>
                          <a:spcPts val="0"/>
                        </a:spcAft>
                        <a:buNone/>
                      </a:pPr>
                      <a:r>
                        <a:rPr lang="en" sz="1200">
                          <a:latin typeface="Calibri"/>
                          <a:ea typeface="Calibri"/>
                          <a:cs typeface="Calibri"/>
                          <a:sym typeface="Calibri"/>
                        </a:rPr>
                        <a:t>Diabetes_012</a:t>
                      </a:r>
                      <a:endParaRPr sz="12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0: No Diabetes</a:t>
                      </a:r>
                      <a:br>
                        <a:rPr lang="en" sz="1200">
                          <a:latin typeface="Calibri"/>
                          <a:ea typeface="Calibri"/>
                          <a:cs typeface="Calibri"/>
                          <a:sym typeface="Calibri"/>
                        </a:rPr>
                      </a:br>
                      <a:r>
                        <a:rPr lang="en" sz="1200">
                          <a:latin typeface="Calibri"/>
                          <a:ea typeface="Calibri"/>
                          <a:cs typeface="Calibri"/>
                          <a:sym typeface="Calibri"/>
                        </a:rPr>
                        <a:t>1: Pre Diabetes</a:t>
                      </a:r>
                      <a:endParaRPr sz="1200">
                        <a:latin typeface="Calibri"/>
                        <a:ea typeface="Calibri"/>
                        <a:cs typeface="Calibri"/>
                        <a:sym typeface="Calibri"/>
                      </a:endParaRPr>
                    </a:p>
                    <a:p>
                      <a:pPr marL="0" lvl="0" indent="0" algn="l" rtl="0">
                        <a:lnSpc>
                          <a:spcPct val="115000"/>
                        </a:lnSpc>
                        <a:spcBef>
                          <a:spcPts val="0"/>
                        </a:spcBef>
                        <a:spcAft>
                          <a:spcPts val="0"/>
                        </a:spcAft>
                        <a:buNone/>
                      </a:pPr>
                      <a:r>
                        <a:rPr lang="en" sz="1200">
                          <a:latin typeface="Calibri"/>
                          <a:ea typeface="Calibri"/>
                          <a:cs typeface="Calibri"/>
                          <a:sym typeface="Calibri"/>
                        </a:rPr>
                        <a:t>2: Diabetes</a:t>
                      </a:r>
                      <a:endParaRPr sz="12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74150">
                <a:tc vMerge="1">
                  <a:txBody>
                    <a:bodyPr/>
                    <a:lstStyle/>
                    <a:p>
                      <a:endParaRPr lang="en-US"/>
                    </a:p>
                  </a:txBody>
                  <a:tcPr/>
                </a:tc>
                <a:tc>
                  <a:txBody>
                    <a:bodyPr/>
                    <a:lstStyle/>
                    <a:p>
                      <a:pPr marL="0" lvl="0" indent="0" algn="ctr" rtl="0">
                        <a:lnSpc>
                          <a:spcPct val="75000"/>
                        </a:lnSpc>
                        <a:spcBef>
                          <a:spcPts val="0"/>
                        </a:spcBef>
                        <a:spcAft>
                          <a:spcPts val="0"/>
                        </a:spcAft>
                        <a:buNone/>
                      </a:pPr>
                      <a:r>
                        <a:rPr lang="en" sz="1200">
                          <a:latin typeface="Calibri"/>
                          <a:ea typeface="Calibri"/>
                          <a:cs typeface="Calibri"/>
                          <a:sym typeface="Calibri"/>
                        </a:rPr>
                        <a:t>HighBP</a:t>
                      </a:r>
                      <a:endParaRPr sz="12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0: no, 1: yes</a:t>
                      </a:r>
                      <a:endParaRPr sz="12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74150">
                <a:tc vMerge="1">
                  <a:txBody>
                    <a:bodyPr/>
                    <a:lstStyle/>
                    <a:p>
                      <a:endParaRPr lang="en-US"/>
                    </a:p>
                  </a:txBody>
                  <a:tcPr/>
                </a:tc>
                <a:tc>
                  <a:txBody>
                    <a:bodyPr/>
                    <a:lstStyle/>
                    <a:p>
                      <a:pPr marL="0" lvl="0" indent="0" algn="ctr" rtl="0">
                        <a:lnSpc>
                          <a:spcPct val="75000"/>
                        </a:lnSpc>
                        <a:spcBef>
                          <a:spcPts val="0"/>
                        </a:spcBef>
                        <a:spcAft>
                          <a:spcPts val="0"/>
                        </a:spcAft>
                        <a:buNone/>
                      </a:pPr>
                      <a:r>
                        <a:rPr lang="en" sz="1200">
                          <a:latin typeface="Calibri"/>
                          <a:ea typeface="Calibri"/>
                          <a:cs typeface="Calibri"/>
                          <a:sym typeface="Calibri"/>
                        </a:rPr>
                        <a:t>Stroke</a:t>
                      </a:r>
                      <a:endParaRPr sz="12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0: no, 1: yes</a:t>
                      </a:r>
                      <a:endParaRPr sz="12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4125">
                <a:tc vMerge="1">
                  <a:txBody>
                    <a:bodyPr/>
                    <a:lstStyle/>
                    <a:p>
                      <a:endParaRPr lang="en-US"/>
                    </a:p>
                  </a:txBody>
                  <a:tcPr/>
                </a:tc>
                <a:tc>
                  <a:txBody>
                    <a:bodyPr/>
                    <a:lstStyle/>
                    <a:p>
                      <a:pPr marL="0" lvl="0" indent="0" algn="ctr" rtl="0">
                        <a:lnSpc>
                          <a:spcPct val="75000"/>
                        </a:lnSpc>
                        <a:spcBef>
                          <a:spcPts val="0"/>
                        </a:spcBef>
                        <a:spcAft>
                          <a:spcPts val="0"/>
                        </a:spcAft>
                        <a:buNone/>
                      </a:pPr>
                      <a:r>
                        <a:rPr lang="en" sz="1200">
                          <a:latin typeface="Calibri"/>
                          <a:ea typeface="Calibri"/>
                          <a:cs typeface="Calibri"/>
                          <a:sym typeface="Calibri"/>
                        </a:rPr>
                        <a:t>HeartDiseaseorAttack</a:t>
                      </a:r>
                      <a:endParaRPr sz="12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latin typeface="Calibri"/>
                          <a:ea typeface="Calibri"/>
                          <a:cs typeface="Calibri"/>
                          <a:sym typeface="Calibri"/>
                        </a:rPr>
                        <a:t>0: no, 1: yes</a:t>
                      </a:r>
                      <a:endParaRPr sz="1200">
                        <a:latin typeface="Calibri"/>
                        <a:ea typeface="Calibri"/>
                        <a:cs typeface="Calibri"/>
                        <a:sym typeface="Calibri"/>
                      </a:endParaRPr>
                    </a:p>
                  </a:txBody>
                  <a:tcPr marL="91425" marR="91425" marT="91425" marB="91425" anchor="ctr">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23" name="Google Shape;223;p21"/>
          <p:cNvSpPr txBox="1"/>
          <p:nvPr/>
        </p:nvSpPr>
        <p:spPr>
          <a:xfrm>
            <a:off x="699763" y="3814125"/>
            <a:ext cx="3388800" cy="615600"/>
          </a:xfrm>
          <a:prstGeom prst="rect">
            <a:avLst/>
          </a:prstGeom>
          <a:noFill/>
          <a:ln>
            <a:noFill/>
          </a:ln>
        </p:spPr>
        <p:txBody>
          <a:bodyPr spcFirstLastPara="1" wrap="square" lIns="91425" tIns="91425" rIns="91425" bIns="91425" anchor="t" anchorCtr="0">
            <a:spAutoFit/>
          </a:bodyPr>
          <a:lstStyle/>
          <a:p>
            <a:pPr marL="0" lvl="0" indent="0" algn="l" rtl="0">
              <a:lnSpc>
                <a:spcPct val="75000"/>
              </a:lnSpc>
              <a:spcBef>
                <a:spcPts val="0"/>
              </a:spcBef>
              <a:spcAft>
                <a:spcPts val="0"/>
              </a:spcAft>
              <a:buNone/>
            </a:pPr>
            <a:r>
              <a:rPr lang="en" sz="1200" b="1">
                <a:latin typeface="Calibri"/>
                <a:ea typeface="Calibri"/>
                <a:cs typeface="Calibri"/>
                <a:sym typeface="Calibri"/>
              </a:rPr>
              <a:t>Missing value: </a:t>
            </a:r>
            <a:r>
              <a:rPr lang="en" sz="1200">
                <a:latin typeface="Calibri"/>
                <a:ea typeface="Calibri"/>
                <a:cs typeface="Calibri"/>
                <a:sym typeface="Calibri"/>
              </a:rPr>
              <a:t>0</a:t>
            </a:r>
            <a:endParaRPr sz="1200">
              <a:latin typeface="Calibri"/>
              <a:ea typeface="Calibri"/>
              <a:cs typeface="Calibri"/>
              <a:sym typeface="Calibri"/>
            </a:endParaRPr>
          </a:p>
          <a:p>
            <a:pPr marL="0" lvl="0" indent="0" algn="l" rtl="0">
              <a:lnSpc>
                <a:spcPct val="75000"/>
              </a:lnSpc>
              <a:spcBef>
                <a:spcPts val="1200"/>
              </a:spcBef>
              <a:spcAft>
                <a:spcPts val="1200"/>
              </a:spcAft>
              <a:buNone/>
            </a:pPr>
            <a:r>
              <a:rPr lang="en" sz="1200" b="1">
                <a:latin typeface="Calibri"/>
                <a:ea typeface="Calibri"/>
                <a:cs typeface="Calibri"/>
                <a:sym typeface="Calibri"/>
              </a:rPr>
              <a:t>Date Type:</a:t>
            </a:r>
            <a:r>
              <a:rPr lang="en" sz="1200">
                <a:latin typeface="Calibri"/>
                <a:ea typeface="Calibri"/>
                <a:cs typeface="Calibri"/>
                <a:sym typeface="Calibri"/>
              </a:rPr>
              <a:t> 91% categorical, 9% numerical</a:t>
            </a:r>
            <a:endParaRPr sz="1200">
              <a:latin typeface="Calibri"/>
              <a:ea typeface="Calibri"/>
              <a:cs typeface="Calibri"/>
              <a:sym typeface="Calibri"/>
            </a:endParaRPr>
          </a:p>
        </p:txBody>
      </p:sp>
      <p:sp>
        <p:nvSpPr>
          <p:cNvPr id="224" name="Google Shape;224;p2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2"/>
          <p:cNvSpPr txBox="1">
            <a:spLocks noGrp="1"/>
          </p:cNvSpPr>
          <p:nvPr>
            <p:ph type="title"/>
          </p:nvPr>
        </p:nvSpPr>
        <p:spPr>
          <a:xfrm>
            <a:off x="819150" y="360825"/>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Feature Engineering</a:t>
            </a:r>
            <a:endParaRPr/>
          </a:p>
        </p:txBody>
      </p:sp>
      <p:sp>
        <p:nvSpPr>
          <p:cNvPr id="230" name="Google Shape;230;p22"/>
          <p:cNvSpPr txBox="1">
            <a:spLocks noGrp="1"/>
          </p:cNvSpPr>
          <p:nvPr>
            <p:ph type="body" idx="1"/>
          </p:nvPr>
        </p:nvSpPr>
        <p:spPr>
          <a:xfrm>
            <a:off x="819150" y="976750"/>
            <a:ext cx="7505700" cy="34107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770"/>
              <a:buNone/>
            </a:pPr>
            <a:r>
              <a:rPr lang="en" sz="1000" b="1"/>
              <a:t>Continuous Variables</a:t>
            </a:r>
            <a:endParaRPr sz="1000" b="1"/>
          </a:p>
          <a:p>
            <a:pPr marL="457200" lvl="0" indent="-292100" algn="l" rtl="0">
              <a:lnSpc>
                <a:spcPct val="95000"/>
              </a:lnSpc>
              <a:spcBef>
                <a:spcPts val="1200"/>
              </a:spcBef>
              <a:spcAft>
                <a:spcPts val="0"/>
              </a:spcAft>
              <a:buSzPts val="1000"/>
              <a:buChar char="●"/>
            </a:pPr>
            <a:r>
              <a:rPr lang="en" sz="1000"/>
              <a:t>Age：</a:t>
            </a:r>
            <a:r>
              <a:rPr lang="en" sz="1000">
                <a:solidFill>
                  <a:srgbClr val="BA2121"/>
                </a:solidFill>
                <a:highlight>
                  <a:srgbClr val="F7F7F7"/>
                </a:highlight>
              </a:rPr>
              <a:t>'Young Adult'</a:t>
            </a:r>
            <a:r>
              <a:rPr lang="en" sz="1000">
                <a:solidFill>
                  <a:srgbClr val="333333"/>
                </a:solidFill>
                <a:highlight>
                  <a:srgbClr val="F7F7F7"/>
                </a:highlight>
              </a:rPr>
              <a:t>, </a:t>
            </a:r>
            <a:r>
              <a:rPr lang="en" sz="1000">
                <a:solidFill>
                  <a:srgbClr val="BA2121"/>
                </a:solidFill>
                <a:highlight>
                  <a:srgbClr val="F7F7F7"/>
                </a:highlight>
              </a:rPr>
              <a:t>'Mid Adult'</a:t>
            </a:r>
            <a:r>
              <a:rPr lang="en" sz="1000">
                <a:solidFill>
                  <a:srgbClr val="333333"/>
                </a:solidFill>
                <a:highlight>
                  <a:srgbClr val="F7F7F7"/>
                </a:highlight>
              </a:rPr>
              <a:t>, </a:t>
            </a:r>
            <a:r>
              <a:rPr lang="en" sz="1000">
                <a:solidFill>
                  <a:srgbClr val="BA2121"/>
                </a:solidFill>
                <a:highlight>
                  <a:srgbClr val="F7F7F7"/>
                </a:highlight>
              </a:rPr>
              <a:t>'Old Adult'</a:t>
            </a:r>
            <a:r>
              <a:rPr lang="en" sz="1000">
                <a:solidFill>
                  <a:srgbClr val="333333"/>
                </a:solidFill>
                <a:highlight>
                  <a:srgbClr val="F7F7F7"/>
                </a:highlight>
              </a:rPr>
              <a:t>,</a:t>
            </a:r>
            <a:r>
              <a:rPr lang="en" sz="1000">
                <a:solidFill>
                  <a:srgbClr val="BA2121"/>
                </a:solidFill>
                <a:highlight>
                  <a:srgbClr val="F7F7F7"/>
                </a:highlight>
              </a:rPr>
              <a:t>"Senior"</a:t>
            </a:r>
            <a:endParaRPr sz="1000">
              <a:solidFill>
                <a:srgbClr val="BA2121"/>
              </a:solidFill>
              <a:highlight>
                <a:srgbClr val="F7F7F7"/>
              </a:highlight>
            </a:endParaRPr>
          </a:p>
          <a:p>
            <a:pPr marL="457200" lvl="0" indent="0" algn="l" rtl="0">
              <a:lnSpc>
                <a:spcPct val="95000"/>
              </a:lnSpc>
              <a:spcBef>
                <a:spcPts val="1200"/>
              </a:spcBef>
              <a:spcAft>
                <a:spcPts val="0"/>
              </a:spcAft>
              <a:buSzPts val="770"/>
              <a:buNone/>
            </a:pPr>
            <a:endParaRPr sz="1000">
              <a:solidFill>
                <a:srgbClr val="BA2121"/>
              </a:solidFill>
              <a:highlight>
                <a:srgbClr val="F7F7F7"/>
              </a:highlight>
            </a:endParaRPr>
          </a:p>
          <a:p>
            <a:pPr marL="457200" lvl="0" indent="0" algn="l" rtl="0">
              <a:lnSpc>
                <a:spcPct val="95000"/>
              </a:lnSpc>
              <a:spcBef>
                <a:spcPts val="1200"/>
              </a:spcBef>
              <a:spcAft>
                <a:spcPts val="0"/>
              </a:spcAft>
              <a:buSzPts val="770"/>
              <a:buNone/>
            </a:pPr>
            <a:endParaRPr sz="1000">
              <a:solidFill>
                <a:srgbClr val="BA2121"/>
              </a:solidFill>
              <a:highlight>
                <a:srgbClr val="F7F7F7"/>
              </a:highlight>
            </a:endParaRPr>
          </a:p>
          <a:p>
            <a:pPr marL="457200" lvl="0" indent="-292100" algn="l" rtl="0">
              <a:lnSpc>
                <a:spcPct val="95000"/>
              </a:lnSpc>
              <a:spcBef>
                <a:spcPts val="1200"/>
              </a:spcBef>
              <a:spcAft>
                <a:spcPts val="0"/>
              </a:spcAft>
              <a:buSzPts val="1000"/>
              <a:buChar char="●"/>
            </a:pPr>
            <a:r>
              <a:rPr lang="en" sz="1000">
                <a:solidFill>
                  <a:srgbClr val="000000"/>
                </a:solidFill>
                <a:highlight>
                  <a:srgbClr val="FFFFFF"/>
                </a:highlight>
              </a:rPr>
              <a:t>BMI：</a:t>
            </a:r>
            <a:r>
              <a:rPr lang="en" sz="1000">
                <a:solidFill>
                  <a:srgbClr val="333333"/>
                </a:solidFill>
                <a:highlight>
                  <a:srgbClr val="F7F7F7"/>
                </a:highlight>
              </a:rPr>
              <a:t>[</a:t>
            </a:r>
            <a:r>
              <a:rPr lang="en" sz="1000">
                <a:solidFill>
                  <a:srgbClr val="BA2121"/>
                </a:solidFill>
                <a:highlight>
                  <a:srgbClr val="F7F7F7"/>
                </a:highlight>
              </a:rPr>
              <a:t>'underweight'</a:t>
            </a:r>
            <a:r>
              <a:rPr lang="en" sz="1000">
                <a:solidFill>
                  <a:srgbClr val="333333"/>
                </a:solidFill>
                <a:highlight>
                  <a:srgbClr val="F7F7F7"/>
                </a:highlight>
              </a:rPr>
              <a:t>, </a:t>
            </a:r>
            <a:r>
              <a:rPr lang="en" sz="1000">
                <a:solidFill>
                  <a:srgbClr val="BA2121"/>
                </a:solidFill>
                <a:highlight>
                  <a:srgbClr val="F7F7F7"/>
                </a:highlight>
              </a:rPr>
              <a:t>'healthy weight'</a:t>
            </a:r>
            <a:r>
              <a:rPr lang="en" sz="1000">
                <a:solidFill>
                  <a:srgbClr val="333333"/>
                </a:solidFill>
                <a:highlight>
                  <a:srgbClr val="F7F7F7"/>
                </a:highlight>
              </a:rPr>
              <a:t>, </a:t>
            </a:r>
            <a:r>
              <a:rPr lang="en" sz="1000">
                <a:solidFill>
                  <a:srgbClr val="BA2121"/>
                </a:solidFill>
                <a:highlight>
                  <a:srgbClr val="F7F7F7"/>
                </a:highlight>
              </a:rPr>
              <a:t>'overweight'</a:t>
            </a:r>
            <a:r>
              <a:rPr lang="en" sz="1000">
                <a:solidFill>
                  <a:srgbClr val="333333"/>
                </a:solidFill>
                <a:highlight>
                  <a:srgbClr val="F7F7F7"/>
                </a:highlight>
              </a:rPr>
              <a:t>,</a:t>
            </a:r>
            <a:r>
              <a:rPr lang="en" sz="1000">
                <a:solidFill>
                  <a:srgbClr val="BA2121"/>
                </a:solidFill>
                <a:highlight>
                  <a:srgbClr val="F7F7F7"/>
                </a:highlight>
              </a:rPr>
              <a:t>"obese"</a:t>
            </a:r>
            <a:r>
              <a:rPr lang="en" sz="1000">
                <a:solidFill>
                  <a:srgbClr val="333333"/>
                </a:solidFill>
                <a:highlight>
                  <a:srgbClr val="F7F7F7"/>
                </a:highlight>
              </a:rPr>
              <a:t>]</a:t>
            </a:r>
            <a:endParaRPr sz="1000">
              <a:solidFill>
                <a:srgbClr val="333333"/>
              </a:solidFill>
              <a:highlight>
                <a:srgbClr val="F7F7F7"/>
              </a:highlight>
            </a:endParaRPr>
          </a:p>
          <a:p>
            <a:pPr marL="457200" lvl="0" indent="0" algn="l" rtl="0">
              <a:lnSpc>
                <a:spcPct val="95000"/>
              </a:lnSpc>
              <a:spcBef>
                <a:spcPts val="1200"/>
              </a:spcBef>
              <a:spcAft>
                <a:spcPts val="0"/>
              </a:spcAft>
              <a:buSzPts val="770"/>
              <a:buNone/>
            </a:pPr>
            <a:endParaRPr sz="1000">
              <a:solidFill>
                <a:srgbClr val="333333"/>
              </a:solidFill>
              <a:highlight>
                <a:srgbClr val="F7F7F7"/>
              </a:highlight>
            </a:endParaRPr>
          </a:p>
          <a:p>
            <a:pPr marL="0" lvl="0" indent="0" algn="l" rtl="0">
              <a:lnSpc>
                <a:spcPct val="95000"/>
              </a:lnSpc>
              <a:spcBef>
                <a:spcPts val="1200"/>
              </a:spcBef>
              <a:spcAft>
                <a:spcPts val="0"/>
              </a:spcAft>
              <a:buSzPts val="770"/>
              <a:buNone/>
            </a:pPr>
            <a:endParaRPr sz="1000">
              <a:solidFill>
                <a:srgbClr val="333333"/>
              </a:solidFill>
              <a:highlight>
                <a:srgbClr val="F7F7F7"/>
              </a:highlight>
            </a:endParaRPr>
          </a:p>
          <a:p>
            <a:pPr marL="0" lvl="0" indent="0" algn="l" rtl="0">
              <a:lnSpc>
                <a:spcPct val="95000"/>
              </a:lnSpc>
              <a:spcBef>
                <a:spcPts val="1200"/>
              </a:spcBef>
              <a:spcAft>
                <a:spcPts val="0"/>
              </a:spcAft>
              <a:buSzPts val="770"/>
              <a:buNone/>
            </a:pPr>
            <a:r>
              <a:rPr lang="en" sz="1000" b="1">
                <a:solidFill>
                  <a:srgbClr val="000000"/>
                </a:solidFill>
                <a:highlight>
                  <a:srgbClr val="FFFFFF"/>
                </a:highlight>
              </a:rPr>
              <a:t>Categorical variables </a:t>
            </a:r>
            <a:endParaRPr sz="1000" b="1">
              <a:solidFill>
                <a:srgbClr val="000000"/>
              </a:solidFill>
              <a:highlight>
                <a:srgbClr val="FFFFFF"/>
              </a:highlight>
            </a:endParaRPr>
          </a:p>
          <a:p>
            <a:pPr marL="457200" marR="190500" lvl="0" indent="-292100" algn="l" rtl="0">
              <a:lnSpc>
                <a:spcPct val="100000"/>
              </a:lnSpc>
              <a:spcBef>
                <a:spcPts val="1200"/>
              </a:spcBef>
              <a:spcAft>
                <a:spcPts val="0"/>
              </a:spcAft>
              <a:buClr>
                <a:srgbClr val="000000"/>
              </a:buClr>
              <a:buSzPts val="1000"/>
              <a:buChar char="●"/>
            </a:pPr>
            <a:r>
              <a:rPr lang="en" sz="1000">
                <a:solidFill>
                  <a:srgbClr val="000000"/>
                </a:solidFill>
                <a:highlight>
                  <a:srgbClr val="FFFFFF"/>
                </a:highlight>
              </a:rPr>
              <a:t>Transfer necessary variables into booleans</a:t>
            </a:r>
            <a:endParaRPr sz="1000">
              <a:solidFill>
                <a:srgbClr val="23527C"/>
              </a:solidFill>
              <a:highlight>
                <a:srgbClr val="FFFFFF"/>
              </a:highlight>
            </a:endParaRPr>
          </a:p>
          <a:p>
            <a:pPr marL="0" lvl="0" indent="0" algn="l" rtl="0">
              <a:lnSpc>
                <a:spcPct val="95000"/>
              </a:lnSpc>
              <a:spcBef>
                <a:spcPts val="0"/>
              </a:spcBef>
              <a:spcAft>
                <a:spcPts val="1200"/>
              </a:spcAft>
              <a:buNone/>
            </a:pPr>
            <a:endParaRPr sz="1000">
              <a:solidFill>
                <a:srgbClr val="000000"/>
              </a:solidFill>
              <a:highlight>
                <a:srgbClr val="FFFFFF"/>
              </a:highlight>
            </a:endParaRPr>
          </a:p>
        </p:txBody>
      </p:sp>
      <p:pic>
        <p:nvPicPr>
          <p:cNvPr id="231" name="Google Shape;231;p22"/>
          <p:cNvPicPr preferRelativeResize="0"/>
          <p:nvPr/>
        </p:nvPicPr>
        <p:blipFill>
          <a:blip r:embed="rId3">
            <a:alphaModFix/>
          </a:blip>
          <a:stretch>
            <a:fillRect/>
          </a:stretch>
        </p:blipFill>
        <p:spPr>
          <a:xfrm>
            <a:off x="1123187" y="1613201"/>
            <a:ext cx="6897625" cy="618900"/>
          </a:xfrm>
          <a:prstGeom prst="rect">
            <a:avLst/>
          </a:prstGeom>
          <a:noFill/>
          <a:ln>
            <a:noFill/>
          </a:ln>
        </p:spPr>
      </p:pic>
      <p:pic>
        <p:nvPicPr>
          <p:cNvPr id="232" name="Google Shape;232;p22"/>
          <p:cNvPicPr preferRelativeResize="0"/>
          <p:nvPr/>
        </p:nvPicPr>
        <p:blipFill>
          <a:blip r:embed="rId4">
            <a:alphaModFix/>
          </a:blip>
          <a:stretch>
            <a:fillRect/>
          </a:stretch>
        </p:blipFill>
        <p:spPr>
          <a:xfrm>
            <a:off x="1123167" y="2529875"/>
            <a:ext cx="6897633" cy="618900"/>
          </a:xfrm>
          <a:prstGeom prst="rect">
            <a:avLst/>
          </a:prstGeom>
          <a:noFill/>
          <a:ln>
            <a:noFill/>
          </a:ln>
        </p:spPr>
      </p:pic>
      <p:pic>
        <p:nvPicPr>
          <p:cNvPr id="233" name="Google Shape;233;p22"/>
          <p:cNvPicPr preferRelativeResize="0"/>
          <p:nvPr/>
        </p:nvPicPr>
        <p:blipFill>
          <a:blip r:embed="rId5">
            <a:alphaModFix/>
          </a:blip>
          <a:stretch>
            <a:fillRect/>
          </a:stretch>
        </p:blipFill>
        <p:spPr>
          <a:xfrm>
            <a:off x="1123188" y="3767173"/>
            <a:ext cx="6897625" cy="903077"/>
          </a:xfrm>
          <a:prstGeom prst="rect">
            <a:avLst/>
          </a:prstGeom>
          <a:noFill/>
          <a:ln>
            <a:noFill/>
          </a:ln>
        </p:spPr>
      </p:pic>
      <p:sp>
        <p:nvSpPr>
          <p:cNvPr id="234" name="Google Shape;234;p2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1816</Words>
  <Application>Microsoft Macintosh PowerPoint</Application>
  <PresentationFormat>On-screen Show (16:9)</PresentationFormat>
  <Paragraphs>204</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Arial</vt:lpstr>
      <vt:lpstr>Times New Roman</vt:lpstr>
      <vt:lpstr>Nunito</vt:lpstr>
      <vt:lpstr>Shift</vt:lpstr>
      <vt:lpstr>MScA 32015: Capstone II Causation Inference with Probabilistic Models  Team Members: Chao Tang, Siyu Han, Zihao Liu, Yi Zhou Professor: Don Patchell Advisor: Ph.D.,Professor Yuri G Balasanov </vt:lpstr>
      <vt:lpstr>Agenda</vt:lpstr>
      <vt:lpstr>Background</vt:lpstr>
      <vt:lpstr>Introduction</vt:lpstr>
      <vt:lpstr>FemSmoke - Exercise</vt:lpstr>
      <vt:lpstr>FemSmoke - Exercise</vt:lpstr>
      <vt:lpstr>FemSmoke - Causal Inference</vt:lpstr>
      <vt:lpstr>Data Source</vt:lpstr>
      <vt:lpstr>Feature Engineering</vt:lpstr>
      <vt:lpstr>Exploratory Data Analysis (EDA)</vt:lpstr>
      <vt:lpstr>Methodology </vt:lpstr>
      <vt:lpstr>Methodology</vt:lpstr>
      <vt:lpstr>Model Comparison</vt:lpstr>
      <vt:lpstr>Application - Bayesian Networks in AgenaRisk</vt:lpstr>
      <vt:lpstr>Causal Discovery</vt:lpstr>
      <vt:lpstr>Recommendation / Future Work</vt:lpstr>
      <vt:lpstr>THANK YOU — Q&amp;A —</vt:lpstr>
      <vt:lpstr>Reference</vt:lpstr>
      <vt:lpstr>Appendix-Literature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Zihao Liu</cp:lastModifiedBy>
  <cp:revision>1</cp:revision>
  <dcterms:modified xsi:type="dcterms:W3CDTF">2025-04-04T09:50:05Z</dcterms:modified>
</cp:coreProperties>
</file>