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58" r:id="rId3"/>
    <p:sldId id="325" r:id="rId4"/>
    <p:sldId id="261" r:id="rId5"/>
    <p:sldId id="342" r:id="rId6"/>
    <p:sldId id="361" r:id="rId7"/>
    <p:sldId id="377" r:id="rId8"/>
    <p:sldId id="362" r:id="rId9"/>
    <p:sldId id="363" r:id="rId10"/>
    <p:sldId id="376" r:id="rId11"/>
    <p:sldId id="326" r:id="rId12"/>
    <p:sldId id="344" r:id="rId13"/>
    <p:sldId id="371" r:id="rId14"/>
    <p:sldId id="372" r:id="rId15"/>
    <p:sldId id="373" r:id="rId16"/>
    <p:sldId id="378" r:id="rId17"/>
    <p:sldId id="335" r:id="rId18"/>
    <p:sldId id="319" r:id="rId19"/>
    <p:sldId id="320"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E4845-BD07-467E-8C09-C49B91C86005}" v="5" dt="2025-03-28T10:35:50.6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94660"/>
  </p:normalViewPr>
  <p:slideViewPr>
    <p:cSldViewPr>
      <p:cViewPr varScale="1">
        <p:scale>
          <a:sx n="50" d="100"/>
          <a:sy n="50" d="100"/>
        </p:scale>
        <p:origin x="58"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th Joshy" userId="08cf364afe773036" providerId="LiveId" clId="{404E4845-BD07-467E-8C09-C49B91C86005}"/>
    <pc:docChg chg="undo custSel addSld delSld modSld">
      <pc:chgData name="Ajith Joshy" userId="08cf364afe773036" providerId="LiveId" clId="{404E4845-BD07-467E-8C09-C49B91C86005}" dt="2025-03-28T10:40:29.855" v="1354" actId="1076"/>
      <pc:docMkLst>
        <pc:docMk/>
      </pc:docMkLst>
      <pc:sldChg chg="modSp mod">
        <pc:chgData name="Ajith Joshy" userId="08cf364afe773036" providerId="LiveId" clId="{404E4845-BD07-467E-8C09-C49B91C86005}" dt="2025-03-28T10:09:24.409" v="25" actId="1076"/>
        <pc:sldMkLst>
          <pc:docMk/>
          <pc:sldMk cId="0" sldId="257"/>
        </pc:sldMkLst>
        <pc:spChg chg="mod">
          <ac:chgData name="Ajith Joshy" userId="08cf364afe773036" providerId="LiveId" clId="{404E4845-BD07-467E-8C09-C49B91C86005}" dt="2025-03-28T10:09:24.409" v="25" actId="1076"/>
          <ac:spMkLst>
            <pc:docMk/>
            <pc:sldMk cId="0" sldId="257"/>
            <ac:spMk id="11" creationId="{42E80E96-829F-5F96-17BF-FB07B33B87FA}"/>
          </ac:spMkLst>
        </pc:spChg>
      </pc:sldChg>
      <pc:sldChg chg="modSp mod">
        <pc:chgData name="Ajith Joshy" userId="08cf364afe773036" providerId="LiveId" clId="{404E4845-BD07-467E-8C09-C49B91C86005}" dt="2025-03-28T10:40:29.855" v="1354" actId="1076"/>
        <pc:sldMkLst>
          <pc:docMk/>
          <pc:sldMk cId="0" sldId="258"/>
        </pc:sldMkLst>
        <pc:spChg chg="mod">
          <ac:chgData name="Ajith Joshy" userId="08cf364afe773036" providerId="LiveId" clId="{404E4845-BD07-467E-8C09-C49B91C86005}" dt="2025-03-28T10:40:29.855" v="1354" actId="1076"/>
          <ac:spMkLst>
            <pc:docMk/>
            <pc:sldMk cId="0" sldId="258"/>
            <ac:spMk id="3" creationId="{00000000-0000-0000-0000-000000000000}"/>
          </ac:spMkLst>
        </pc:spChg>
        <pc:spChg chg="mod">
          <ac:chgData name="Ajith Joshy" userId="08cf364afe773036" providerId="LiveId" clId="{404E4845-BD07-467E-8C09-C49B91C86005}" dt="2025-03-28T10:37:26.975" v="1250" actId="20577"/>
          <ac:spMkLst>
            <pc:docMk/>
            <pc:sldMk cId="0" sldId="258"/>
            <ac:spMk id="5" creationId="{50155DDD-055E-0496-A683-93D8CDBF9A9F}"/>
          </ac:spMkLst>
        </pc:spChg>
      </pc:sldChg>
      <pc:sldChg chg="modSp mod">
        <pc:chgData name="Ajith Joshy" userId="08cf364afe773036" providerId="LiveId" clId="{404E4845-BD07-467E-8C09-C49B91C86005}" dt="2025-03-28T10:37:38.855" v="1258" actId="20577"/>
        <pc:sldMkLst>
          <pc:docMk/>
          <pc:sldMk cId="0" sldId="261"/>
        </pc:sldMkLst>
        <pc:spChg chg="mod">
          <ac:chgData name="Ajith Joshy" userId="08cf364afe773036" providerId="LiveId" clId="{404E4845-BD07-467E-8C09-C49B91C86005}" dt="2025-03-28T10:37:38.855" v="1258" actId="20577"/>
          <ac:spMkLst>
            <pc:docMk/>
            <pc:sldMk cId="0" sldId="261"/>
            <ac:spMk id="6" creationId="{4485CC41-3153-44DC-BE64-800A8E3C53E6}"/>
          </ac:spMkLst>
        </pc:spChg>
      </pc:sldChg>
      <pc:sldChg chg="modSp mod">
        <pc:chgData name="Ajith Joshy" userId="08cf364afe773036" providerId="LiveId" clId="{404E4845-BD07-467E-8C09-C49B91C86005}" dt="2025-03-28T10:39:54.266" v="1326" actId="20577"/>
        <pc:sldMkLst>
          <pc:docMk/>
          <pc:sldMk cId="3958883821" sldId="319"/>
        </pc:sldMkLst>
        <pc:spChg chg="mod">
          <ac:chgData name="Ajith Joshy" userId="08cf364afe773036" providerId="LiveId" clId="{404E4845-BD07-467E-8C09-C49B91C86005}" dt="2025-03-28T10:39:54.266" v="1326" actId="20577"/>
          <ac:spMkLst>
            <pc:docMk/>
            <pc:sldMk cId="3958883821" sldId="319"/>
            <ac:spMk id="5" creationId="{FF83F010-804F-4F3B-A5E3-A02C78984E48}"/>
          </ac:spMkLst>
        </pc:spChg>
      </pc:sldChg>
      <pc:sldChg chg="modSp mod">
        <pc:chgData name="Ajith Joshy" userId="08cf364afe773036" providerId="LiveId" clId="{404E4845-BD07-467E-8C09-C49B91C86005}" dt="2025-03-28T10:40:03.622" v="1338" actId="20577"/>
        <pc:sldMkLst>
          <pc:docMk/>
          <pc:sldMk cId="939663030" sldId="320"/>
        </pc:sldMkLst>
        <pc:spChg chg="mod">
          <ac:chgData name="Ajith Joshy" userId="08cf364afe773036" providerId="LiveId" clId="{404E4845-BD07-467E-8C09-C49B91C86005}" dt="2025-03-28T10:40:03.622" v="1338" actId="20577"/>
          <ac:spMkLst>
            <pc:docMk/>
            <pc:sldMk cId="939663030" sldId="320"/>
            <ac:spMk id="5" creationId="{E8881E01-6F6F-4445-B9EC-EBA12F2918D0}"/>
          </ac:spMkLst>
        </pc:spChg>
      </pc:sldChg>
      <pc:sldChg chg="modSp mod">
        <pc:chgData name="Ajith Joshy" userId="08cf364afe773036" providerId="LiveId" clId="{404E4845-BD07-467E-8C09-C49B91C86005}" dt="2025-03-28T10:37:33.435" v="1254" actId="20577"/>
        <pc:sldMkLst>
          <pc:docMk/>
          <pc:sldMk cId="1562456720" sldId="325"/>
        </pc:sldMkLst>
        <pc:spChg chg="mod">
          <ac:chgData name="Ajith Joshy" userId="08cf364afe773036" providerId="LiveId" clId="{404E4845-BD07-467E-8C09-C49B91C86005}" dt="2025-03-28T10:37:33.435" v="1254" actId="20577"/>
          <ac:spMkLst>
            <pc:docMk/>
            <pc:sldMk cId="1562456720" sldId="325"/>
            <ac:spMk id="5" creationId="{EACA14E6-4804-4CE8-BDCD-69DAB5179493}"/>
          </ac:spMkLst>
        </pc:spChg>
      </pc:sldChg>
      <pc:sldChg chg="modSp mod">
        <pc:chgData name="Ajith Joshy" userId="08cf364afe773036" providerId="LiveId" clId="{404E4845-BD07-467E-8C09-C49B91C86005}" dt="2025-03-28T10:38:35.758" v="1290" actId="20577"/>
        <pc:sldMkLst>
          <pc:docMk/>
          <pc:sldMk cId="3906342616" sldId="326"/>
        </pc:sldMkLst>
        <pc:spChg chg="mod">
          <ac:chgData name="Ajith Joshy" userId="08cf364afe773036" providerId="LiveId" clId="{404E4845-BD07-467E-8C09-C49B91C86005}" dt="2025-03-28T10:38:35.758" v="1290" actId="20577"/>
          <ac:spMkLst>
            <pc:docMk/>
            <pc:sldMk cId="3906342616" sldId="326"/>
            <ac:spMk id="5" creationId="{66A976B1-044D-234F-669A-7D0D53FA2EBF}"/>
          </ac:spMkLst>
        </pc:spChg>
        <pc:spChg chg="mod">
          <ac:chgData name="Ajith Joshy" userId="08cf364afe773036" providerId="LiveId" clId="{404E4845-BD07-467E-8C09-C49B91C86005}" dt="2025-03-28T10:22:50.110" v="1005" actId="123"/>
          <ac:spMkLst>
            <pc:docMk/>
            <pc:sldMk cId="3906342616" sldId="326"/>
            <ac:spMk id="6" creationId="{5CEC378D-76B2-1235-CF2D-98E9C82CF5CB}"/>
          </ac:spMkLst>
        </pc:spChg>
      </pc:sldChg>
      <pc:sldChg chg="modSp mod">
        <pc:chgData name="Ajith Joshy" userId="08cf364afe773036" providerId="LiveId" clId="{404E4845-BD07-467E-8C09-C49B91C86005}" dt="2025-03-28T10:39:20.768" v="1320" actId="20577"/>
        <pc:sldMkLst>
          <pc:docMk/>
          <pc:sldMk cId="2096495234" sldId="335"/>
        </pc:sldMkLst>
        <pc:spChg chg="mod">
          <ac:chgData name="Ajith Joshy" userId="08cf364afe773036" providerId="LiveId" clId="{404E4845-BD07-467E-8C09-C49B91C86005}" dt="2025-03-28T10:25:23.385" v="1087" actId="20577"/>
          <ac:spMkLst>
            <pc:docMk/>
            <pc:sldMk cId="2096495234" sldId="335"/>
            <ac:spMk id="3" creationId="{86271253-DB9F-9963-54DB-3C3C7EA8C326}"/>
          </ac:spMkLst>
        </pc:spChg>
        <pc:spChg chg="mod">
          <ac:chgData name="Ajith Joshy" userId="08cf364afe773036" providerId="LiveId" clId="{404E4845-BD07-467E-8C09-C49B91C86005}" dt="2025-03-28T10:39:20.768" v="1320" actId="20577"/>
          <ac:spMkLst>
            <pc:docMk/>
            <pc:sldMk cId="2096495234" sldId="335"/>
            <ac:spMk id="5" creationId="{E7CD8B1A-D0F0-E6A1-CA93-55877F580D0E}"/>
          </ac:spMkLst>
        </pc:spChg>
      </pc:sldChg>
      <pc:sldChg chg="del">
        <pc:chgData name="Ajith Joshy" userId="08cf364afe773036" providerId="LiveId" clId="{404E4845-BD07-467E-8C09-C49B91C86005}" dt="2025-03-28T10:20:11.003" v="902" actId="47"/>
        <pc:sldMkLst>
          <pc:docMk/>
          <pc:sldMk cId="3083178972" sldId="338"/>
        </pc:sldMkLst>
      </pc:sldChg>
      <pc:sldChg chg="del">
        <pc:chgData name="Ajith Joshy" userId="08cf364afe773036" providerId="LiveId" clId="{404E4845-BD07-467E-8C09-C49B91C86005}" dt="2025-03-28T10:26:41.008" v="1088" actId="47"/>
        <pc:sldMkLst>
          <pc:docMk/>
          <pc:sldMk cId="4184417200" sldId="339"/>
        </pc:sldMkLst>
      </pc:sldChg>
      <pc:sldChg chg="modSp mod">
        <pc:chgData name="Ajith Joshy" userId="08cf364afe773036" providerId="LiveId" clId="{404E4845-BD07-467E-8C09-C49B91C86005}" dt="2025-03-28T10:37:45.667" v="1262" actId="20577"/>
        <pc:sldMkLst>
          <pc:docMk/>
          <pc:sldMk cId="1669691981" sldId="342"/>
        </pc:sldMkLst>
        <pc:spChg chg="mod">
          <ac:chgData name="Ajith Joshy" userId="08cf364afe773036" providerId="LiveId" clId="{404E4845-BD07-467E-8C09-C49B91C86005}" dt="2025-03-28T10:37:45.667" v="1262" actId="20577"/>
          <ac:spMkLst>
            <pc:docMk/>
            <pc:sldMk cId="1669691981" sldId="342"/>
            <ac:spMk id="5" creationId="{84FF549A-8A25-44D4-A5A0-1AA2BD578129}"/>
          </ac:spMkLst>
        </pc:spChg>
      </pc:sldChg>
      <pc:sldChg chg="modSp del mod">
        <pc:chgData name="Ajith Joshy" userId="08cf364afe773036" providerId="LiveId" clId="{404E4845-BD07-467E-8C09-C49B91C86005}" dt="2025-03-28T10:16:50.950" v="583" actId="47"/>
        <pc:sldMkLst>
          <pc:docMk/>
          <pc:sldMk cId="3808096700" sldId="343"/>
        </pc:sldMkLst>
        <pc:spChg chg="mod">
          <ac:chgData name="Ajith Joshy" userId="08cf364afe773036" providerId="LiveId" clId="{404E4845-BD07-467E-8C09-C49B91C86005}" dt="2025-03-28T10:13:25.139" v="292" actId="20577"/>
          <ac:spMkLst>
            <pc:docMk/>
            <pc:sldMk cId="3808096700" sldId="343"/>
            <ac:spMk id="3" creationId="{94831224-8DC9-3E40-7CA0-3D03376F1F9E}"/>
          </ac:spMkLst>
        </pc:spChg>
      </pc:sldChg>
      <pc:sldChg chg="modSp mod">
        <pc:chgData name="Ajith Joshy" userId="08cf364afe773036" providerId="LiveId" clId="{404E4845-BD07-467E-8C09-C49B91C86005}" dt="2025-03-28T10:38:44.256" v="1294" actId="20577"/>
        <pc:sldMkLst>
          <pc:docMk/>
          <pc:sldMk cId="3627685868" sldId="344"/>
        </pc:sldMkLst>
        <pc:spChg chg="mod">
          <ac:chgData name="Ajith Joshy" userId="08cf364afe773036" providerId="LiveId" clId="{404E4845-BD07-467E-8C09-C49B91C86005}" dt="2025-03-28T10:23:36.250" v="1006" actId="20577"/>
          <ac:spMkLst>
            <pc:docMk/>
            <pc:sldMk cId="3627685868" sldId="344"/>
            <ac:spMk id="3" creationId="{4A65E631-2DC6-4AB0-22D7-E62DD48C0097}"/>
          </ac:spMkLst>
        </pc:spChg>
        <pc:spChg chg="mod">
          <ac:chgData name="Ajith Joshy" userId="08cf364afe773036" providerId="LiveId" clId="{404E4845-BD07-467E-8C09-C49B91C86005}" dt="2025-03-28T10:38:44.256" v="1294" actId="20577"/>
          <ac:spMkLst>
            <pc:docMk/>
            <pc:sldMk cId="3627685868" sldId="344"/>
            <ac:spMk id="5" creationId="{BFE63FC8-ABBE-9695-5F0C-ADF2E6531CB0}"/>
          </ac:spMkLst>
        </pc:spChg>
      </pc:sldChg>
      <pc:sldChg chg="del">
        <pc:chgData name="Ajith Joshy" userId="08cf364afe773036" providerId="LiveId" clId="{404E4845-BD07-467E-8C09-C49B91C86005}" dt="2025-03-28T10:23:55.521" v="1007" actId="2696"/>
        <pc:sldMkLst>
          <pc:docMk/>
          <pc:sldMk cId="3912496014" sldId="345"/>
        </pc:sldMkLst>
      </pc:sldChg>
      <pc:sldChg chg="del">
        <pc:chgData name="Ajith Joshy" userId="08cf364afe773036" providerId="LiveId" clId="{404E4845-BD07-467E-8C09-C49B91C86005}" dt="2025-03-28T10:20:01.742" v="900" actId="47"/>
        <pc:sldMkLst>
          <pc:docMk/>
          <pc:sldMk cId="2148239536" sldId="346"/>
        </pc:sldMkLst>
      </pc:sldChg>
      <pc:sldChg chg="del">
        <pc:chgData name="Ajith Joshy" userId="08cf364afe773036" providerId="LiveId" clId="{404E4845-BD07-467E-8C09-C49B91C86005}" dt="2025-03-28T10:19:59.033" v="898" actId="47"/>
        <pc:sldMkLst>
          <pc:docMk/>
          <pc:sldMk cId="3760507533" sldId="347"/>
        </pc:sldMkLst>
      </pc:sldChg>
      <pc:sldChg chg="del">
        <pc:chgData name="Ajith Joshy" userId="08cf364afe773036" providerId="LiveId" clId="{404E4845-BD07-467E-8C09-C49B91C86005}" dt="2025-03-28T10:20:00.077" v="899" actId="47"/>
        <pc:sldMkLst>
          <pc:docMk/>
          <pc:sldMk cId="338892663" sldId="348"/>
        </pc:sldMkLst>
      </pc:sldChg>
      <pc:sldChg chg="del">
        <pc:chgData name="Ajith Joshy" userId="08cf364afe773036" providerId="LiveId" clId="{404E4845-BD07-467E-8C09-C49B91C86005}" dt="2025-03-28T10:19:57.774" v="897" actId="47"/>
        <pc:sldMkLst>
          <pc:docMk/>
          <pc:sldMk cId="1436483582" sldId="349"/>
        </pc:sldMkLst>
      </pc:sldChg>
      <pc:sldChg chg="del">
        <pc:chgData name="Ajith Joshy" userId="08cf364afe773036" providerId="LiveId" clId="{404E4845-BD07-467E-8C09-C49B91C86005}" dt="2025-03-28T10:19:56.455" v="896" actId="47"/>
        <pc:sldMkLst>
          <pc:docMk/>
          <pc:sldMk cId="2779329142" sldId="350"/>
        </pc:sldMkLst>
      </pc:sldChg>
      <pc:sldChg chg="del">
        <pc:chgData name="Ajith Joshy" userId="08cf364afe773036" providerId="LiveId" clId="{404E4845-BD07-467E-8C09-C49B91C86005}" dt="2025-03-28T10:19:55.130" v="895" actId="47"/>
        <pc:sldMkLst>
          <pc:docMk/>
          <pc:sldMk cId="3713221053" sldId="352"/>
        </pc:sldMkLst>
      </pc:sldChg>
      <pc:sldChg chg="del">
        <pc:chgData name="Ajith Joshy" userId="08cf364afe773036" providerId="LiveId" clId="{404E4845-BD07-467E-8C09-C49B91C86005}" dt="2025-03-28T10:19:53.827" v="894" actId="47"/>
        <pc:sldMkLst>
          <pc:docMk/>
          <pc:sldMk cId="3510201190" sldId="354"/>
        </pc:sldMkLst>
      </pc:sldChg>
      <pc:sldChg chg="del">
        <pc:chgData name="Ajith Joshy" userId="08cf364afe773036" providerId="LiveId" clId="{404E4845-BD07-467E-8C09-C49B91C86005}" dt="2025-03-28T10:19:52.162" v="893" actId="47"/>
        <pc:sldMkLst>
          <pc:docMk/>
          <pc:sldMk cId="2431082012" sldId="355"/>
        </pc:sldMkLst>
      </pc:sldChg>
      <pc:sldChg chg="del">
        <pc:chgData name="Ajith Joshy" userId="08cf364afe773036" providerId="LiveId" clId="{404E4845-BD07-467E-8C09-C49B91C86005}" dt="2025-03-28T10:19:49.246" v="892" actId="47"/>
        <pc:sldMkLst>
          <pc:docMk/>
          <pc:sldMk cId="2835644568" sldId="356"/>
        </pc:sldMkLst>
      </pc:sldChg>
      <pc:sldChg chg="del">
        <pc:chgData name="Ajith Joshy" userId="08cf364afe773036" providerId="LiveId" clId="{404E4845-BD07-467E-8C09-C49B91C86005}" dt="2025-03-28T10:19:47.586" v="891" actId="47"/>
        <pc:sldMkLst>
          <pc:docMk/>
          <pc:sldMk cId="3425550871" sldId="357"/>
        </pc:sldMkLst>
      </pc:sldChg>
      <pc:sldChg chg="del">
        <pc:chgData name="Ajith Joshy" userId="08cf364afe773036" providerId="LiveId" clId="{404E4845-BD07-467E-8C09-C49B91C86005}" dt="2025-03-28T10:19:45.162" v="890" actId="47"/>
        <pc:sldMkLst>
          <pc:docMk/>
          <pc:sldMk cId="2363135400" sldId="358"/>
        </pc:sldMkLst>
      </pc:sldChg>
      <pc:sldChg chg="del">
        <pc:chgData name="Ajith Joshy" userId="08cf364afe773036" providerId="LiveId" clId="{404E4845-BD07-467E-8C09-C49B91C86005}" dt="2025-03-28T10:19:43.181" v="889" actId="47"/>
        <pc:sldMkLst>
          <pc:docMk/>
          <pc:sldMk cId="1110991142" sldId="359"/>
        </pc:sldMkLst>
      </pc:sldChg>
      <pc:sldChg chg="del">
        <pc:chgData name="Ajith Joshy" userId="08cf364afe773036" providerId="LiveId" clId="{404E4845-BD07-467E-8C09-C49B91C86005}" dt="2025-03-28T10:19:41.659" v="888" actId="47"/>
        <pc:sldMkLst>
          <pc:docMk/>
          <pc:sldMk cId="1901876503" sldId="360"/>
        </pc:sldMkLst>
      </pc:sldChg>
      <pc:sldChg chg="addSp modSp mod">
        <pc:chgData name="Ajith Joshy" userId="08cf364afe773036" providerId="LiveId" clId="{404E4845-BD07-467E-8C09-C49B91C86005}" dt="2025-03-28T10:37:59.111" v="1268" actId="20577"/>
        <pc:sldMkLst>
          <pc:docMk/>
          <pc:sldMk cId="3558900314" sldId="361"/>
        </pc:sldMkLst>
        <pc:spChg chg="add mod">
          <ac:chgData name="Ajith Joshy" userId="08cf364afe773036" providerId="LiveId" clId="{404E4845-BD07-467E-8C09-C49B91C86005}" dt="2025-03-28T10:28:44.016" v="1145" actId="113"/>
          <ac:spMkLst>
            <pc:docMk/>
            <pc:sldMk cId="3558900314" sldId="361"/>
            <ac:spMk id="2" creationId="{EB51D7A8-3CA9-E8EC-0A7F-F7EBBC258521}"/>
          </ac:spMkLst>
        </pc:spChg>
        <pc:spChg chg="mod">
          <ac:chgData name="Ajith Joshy" userId="08cf364afe773036" providerId="LiveId" clId="{404E4845-BD07-467E-8C09-C49B91C86005}" dt="2025-03-28T10:37:59.111" v="1268" actId="20577"/>
          <ac:spMkLst>
            <pc:docMk/>
            <pc:sldMk cId="3558900314" sldId="361"/>
            <ac:spMk id="5" creationId="{6A2A0BE6-985B-A65D-BD45-69527566E030}"/>
          </ac:spMkLst>
        </pc:spChg>
        <pc:picChg chg="mod">
          <ac:chgData name="Ajith Joshy" userId="08cf364afe773036" providerId="LiveId" clId="{404E4845-BD07-467E-8C09-C49B91C86005}" dt="2025-03-28T10:33:43.339" v="1178" actId="14100"/>
          <ac:picMkLst>
            <pc:docMk/>
            <pc:sldMk cId="3558900314" sldId="361"/>
            <ac:picMk id="3" creationId="{F6FEB602-8114-F423-FF1D-06194FFC339C}"/>
          </ac:picMkLst>
        </pc:picChg>
      </pc:sldChg>
      <pc:sldChg chg="modSp mod">
        <pc:chgData name="Ajith Joshy" userId="08cf364afe773036" providerId="LiveId" clId="{404E4845-BD07-467E-8C09-C49B91C86005}" dt="2025-03-28T10:38:11.785" v="1276" actId="20577"/>
        <pc:sldMkLst>
          <pc:docMk/>
          <pc:sldMk cId="2588002478" sldId="362"/>
        </pc:sldMkLst>
        <pc:spChg chg="mod">
          <ac:chgData name="Ajith Joshy" userId="08cf364afe773036" providerId="LiveId" clId="{404E4845-BD07-467E-8C09-C49B91C86005}" dt="2025-03-28T10:38:11.785" v="1276" actId="20577"/>
          <ac:spMkLst>
            <pc:docMk/>
            <pc:sldMk cId="2588002478" sldId="362"/>
            <ac:spMk id="5" creationId="{B9262586-5CFD-1C03-424E-34051C155E75}"/>
          </ac:spMkLst>
        </pc:spChg>
      </pc:sldChg>
      <pc:sldChg chg="modSp mod">
        <pc:chgData name="Ajith Joshy" userId="08cf364afe773036" providerId="LiveId" clId="{404E4845-BD07-467E-8C09-C49B91C86005}" dt="2025-03-28T10:38:19.270" v="1280" actId="20577"/>
        <pc:sldMkLst>
          <pc:docMk/>
          <pc:sldMk cId="1876100289" sldId="363"/>
        </pc:sldMkLst>
        <pc:spChg chg="mod">
          <ac:chgData name="Ajith Joshy" userId="08cf364afe773036" providerId="LiveId" clId="{404E4845-BD07-467E-8C09-C49B91C86005}" dt="2025-03-28T10:38:19.270" v="1280" actId="20577"/>
          <ac:spMkLst>
            <pc:docMk/>
            <pc:sldMk cId="1876100289" sldId="363"/>
            <ac:spMk id="5" creationId="{2FB29706-2015-4A2A-7FE8-53B747461A0C}"/>
          </ac:spMkLst>
        </pc:spChg>
      </pc:sldChg>
      <pc:sldChg chg="del">
        <pc:chgData name="Ajith Joshy" userId="08cf364afe773036" providerId="LiveId" clId="{404E4845-BD07-467E-8C09-C49B91C86005}" dt="2025-03-28T10:19:39.801" v="887" actId="2696"/>
        <pc:sldMkLst>
          <pc:docMk/>
          <pc:sldMk cId="2179594960" sldId="365"/>
        </pc:sldMkLst>
      </pc:sldChg>
      <pc:sldChg chg="del">
        <pc:chgData name="Ajith Joshy" userId="08cf364afe773036" providerId="LiveId" clId="{404E4845-BD07-467E-8C09-C49B91C86005}" dt="2025-03-28T10:19:35.695" v="886" actId="2696"/>
        <pc:sldMkLst>
          <pc:docMk/>
          <pc:sldMk cId="2929039255" sldId="366"/>
        </pc:sldMkLst>
      </pc:sldChg>
      <pc:sldChg chg="del">
        <pc:chgData name="Ajith Joshy" userId="08cf364afe773036" providerId="LiveId" clId="{404E4845-BD07-467E-8C09-C49B91C86005}" dt="2025-03-28T10:20:02.812" v="901" actId="47"/>
        <pc:sldMkLst>
          <pc:docMk/>
          <pc:sldMk cId="4118142948" sldId="368"/>
        </pc:sldMkLst>
      </pc:sldChg>
      <pc:sldChg chg="del">
        <pc:chgData name="Ajith Joshy" userId="08cf364afe773036" providerId="LiveId" clId="{404E4845-BD07-467E-8C09-C49B91C86005}" dt="2025-03-28T10:24:13.255" v="1009" actId="47"/>
        <pc:sldMkLst>
          <pc:docMk/>
          <pc:sldMk cId="1571539512" sldId="369"/>
        </pc:sldMkLst>
      </pc:sldChg>
      <pc:sldChg chg="del">
        <pc:chgData name="Ajith Joshy" userId="08cf364afe773036" providerId="LiveId" clId="{404E4845-BD07-467E-8C09-C49B91C86005}" dt="2025-03-28T10:24:08.620" v="1008" actId="47"/>
        <pc:sldMkLst>
          <pc:docMk/>
          <pc:sldMk cId="284318517" sldId="370"/>
        </pc:sldMkLst>
      </pc:sldChg>
      <pc:sldChg chg="modSp mod">
        <pc:chgData name="Ajith Joshy" userId="08cf364afe773036" providerId="LiveId" clId="{404E4845-BD07-467E-8C09-C49B91C86005}" dt="2025-03-28T10:38:50.388" v="1298" actId="20577"/>
        <pc:sldMkLst>
          <pc:docMk/>
          <pc:sldMk cId="4192137083" sldId="371"/>
        </pc:sldMkLst>
        <pc:spChg chg="mod">
          <ac:chgData name="Ajith Joshy" userId="08cf364afe773036" providerId="LiveId" clId="{404E4845-BD07-467E-8C09-C49B91C86005}" dt="2025-03-28T10:38:50.388" v="1298" actId="20577"/>
          <ac:spMkLst>
            <pc:docMk/>
            <pc:sldMk cId="4192137083" sldId="371"/>
            <ac:spMk id="5" creationId="{024BE5F7-8225-3939-6991-F24C1857AE42}"/>
          </ac:spMkLst>
        </pc:spChg>
      </pc:sldChg>
      <pc:sldChg chg="modSp mod">
        <pc:chgData name="Ajith Joshy" userId="08cf364afe773036" providerId="LiveId" clId="{404E4845-BD07-467E-8C09-C49B91C86005}" dt="2025-03-28T10:38:57.300" v="1302" actId="20577"/>
        <pc:sldMkLst>
          <pc:docMk/>
          <pc:sldMk cId="905623419" sldId="372"/>
        </pc:sldMkLst>
        <pc:spChg chg="mod">
          <ac:chgData name="Ajith Joshy" userId="08cf364afe773036" providerId="LiveId" clId="{404E4845-BD07-467E-8C09-C49B91C86005}" dt="2025-03-28T10:38:57.300" v="1302" actId="20577"/>
          <ac:spMkLst>
            <pc:docMk/>
            <pc:sldMk cId="905623419" sldId="372"/>
            <ac:spMk id="5" creationId="{C465E7B3-D7B7-885D-C128-93D7E563852E}"/>
          </ac:spMkLst>
        </pc:spChg>
      </pc:sldChg>
      <pc:sldChg chg="modSp mod">
        <pc:chgData name="Ajith Joshy" userId="08cf364afe773036" providerId="LiveId" clId="{404E4845-BD07-467E-8C09-C49B91C86005}" dt="2025-03-28T10:39:02.287" v="1306" actId="20577"/>
        <pc:sldMkLst>
          <pc:docMk/>
          <pc:sldMk cId="768032684" sldId="373"/>
        </pc:sldMkLst>
        <pc:spChg chg="mod">
          <ac:chgData name="Ajith Joshy" userId="08cf364afe773036" providerId="LiveId" clId="{404E4845-BD07-467E-8C09-C49B91C86005}" dt="2025-03-28T10:39:02.287" v="1306" actId="20577"/>
          <ac:spMkLst>
            <pc:docMk/>
            <pc:sldMk cId="768032684" sldId="373"/>
            <ac:spMk id="5" creationId="{77FA34D0-CD61-CA29-EA3C-E6AF6AE66590}"/>
          </ac:spMkLst>
        </pc:spChg>
      </pc:sldChg>
      <pc:sldChg chg="addSp delSp modSp del mod">
        <pc:chgData name="Ajith Joshy" userId="08cf364afe773036" providerId="LiveId" clId="{404E4845-BD07-467E-8C09-C49B91C86005}" dt="2025-03-28T10:37:01.773" v="1246" actId="2696"/>
        <pc:sldMkLst>
          <pc:docMk/>
          <pc:sldMk cId="760323682" sldId="374"/>
        </pc:sldMkLst>
        <pc:spChg chg="del mod">
          <ac:chgData name="Ajith Joshy" userId="08cf364afe773036" providerId="LiveId" clId="{404E4845-BD07-467E-8C09-C49B91C86005}" dt="2025-03-28T10:34:40.761" v="1187"/>
          <ac:spMkLst>
            <pc:docMk/>
            <pc:sldMk cId="760323682" sldId="374"/>
            <ac:spMk id="2" creationId="{7EAC5202-7DC0-48F3-7AA2-674DBCB9CC4B}"/>
          </ac:spMkLst>
        </pc:spChg>
        <pc:spChg chg="add mod">
          <ac:chgData name="Ajith Joshy" userId="08cf364afe773036" providerId="LiveId" clId="{404E4845-BD07-467E-8C09-C49B91C86005}" dt="2025-03-28T10:35:18.889" v="1204" actId="255"/>
          <ac:spMkLst>
            <pc:docMk/>
            <pc:sldMk cId="760323682" sldId="374"/>
            <ac:spMk id="3" creationId="{1D6B2535-BD45-BBDB-DADF-06BF75942081}"/>
          </ac:spMkLst>
        </pc:spChg>
        <pc:spChg chg="add del mod">
          <ac:chgData name="Ajith Joshy" userId="08cf364afe773036" providerId="LiveId" clId="{404E4845-BD07-467E-8C09-C49B91C86005}" dt="2025-03-28T10:36:52.827" v="1245"/>
          <ac:spMkLst>
            <pc:docMk/>
            <pc:sldMk cId="760323682" sldId="374"/>
            <ac:spMk id="7" creationId="{102FAA02-AC5F-A99E-D8FA-3E8282402E18}"/>
          </ac:spMkLst>
        </pc:spChg>
        <pc:spChg chg="del mod">
          <ac:chgData name="Ajith Joshy" userId="08cf364afe773036" providerId="LiveId" clId="{404E4845-BD07-467E-8C09-C49B91C86005}" dt="2025-03-28T10:34:40.761" v="1185"/>
          <ac:spMkLst>
            <pc:docMk/>
            <pc:sldMk cId="760323682" sldId="374"/>
            <ac:spMk id="8" creationId="{B892EBEB-2F6F-8BC4-9303-98E22FA94187}"/>
          </ac:spMkLst>
        </pc:spChg>
        <pc:picChg chg="del">
          <ac:chgData name="Ajith Joshy" userId="08cf364afe773036" providerId="LiveId" clId="{404E4845-BD07-467E-8C09-C49B91C86005}" dt="2025-03-28T10:34:31.039" v="1180" actId="478"/>
          <ac:picMkLst>
            <pc:docMk/>
            <pc:sldMk cId="760323682" sldId="374"/>
            <ac:picMk id="6" creationId="{2E98FC03-9A93-990B-F72D-A5BAABC82EB3}"/>
          </ac:picMkLst>
        </pc:picChg>
      </pc:sldChg>
      <pc:sldChg chg="del">
        <pc:chgData name="Ajith Joshy" userId="08cf364afe773036" providerId="LiveId" clId="{404E4845-BD07-467E-8C09-C49B91C86005}" dt="2025-03-28T10:22:00.388" v="983" actId="47"/>
        <pc:sldMkLst>
          <pc:docMk/>
          <pc:sldMk cId="3972061122" sldId="375"/>
        </pc:sldMkLst>
      </pc:sldChg>
      <pc:sldChg chg="modSp mod">
        <pc:chgData name="Ajith Joshy" userId="08cf364afe773036" providerId="LiveId" clId="{404E4845-BD07-467E-8C09-C49B91C86005}" dt="2025-03-28T10:38:26.918" v="1284" actId="20577"/>
        <pc:sldMkLst>
          <pc:docMk/>
          <pc:sldMk cId="1768714051" sldId="376"/>
        </pc:sldMkLst>
        <pc:spChg chg="mod">
          <ac:chgData name="Ajith Joshy" userId="08cf364afe773036" providerId="LiveId" clId="{404E4845-BD07-467E-8C09-C49B91C86005}" dt="2025-03-28T10:38:26.918" v="1284" actId="20577"/>
          <ac:spMkLst>
            <pc:docMk/>
            <pc:sldMk cId="1768714051" sldId="376"/>
            <ac:spMk id="5" creationId="{888E4193-A3BD-AEA4-ACE4-68B736BB7DE0}"/>
          </ac:spMkLst>
        </pc:spChg>
      </pc:sldChg>
      <pc:sldChg chg="addSp delSp modSp add mod">
        <pc:chgData name="Ajith Joshy" userId="08cf364afe773036" providerId="LiveId" clId="{404E4845-BD07-467E-8C09-C49B91C86005}" dt="2025-03-28T10:38:06.521" v="1272" actId="20577"/>
        <pc:sldMkLst>
          <pc:docMk/>
          <pc:sldMk cId="2261255266" sldId="377"/>
        </pc:sldMkLst>
        <pc:spChg chg="mod">
          <ac:chgData name="Ajith Joshy" userId="08cf364afe773036" providerId="LiveId" clId="{404E4845-BD07-467E-8C09-C49B91C86005}" dt="2025-03-28T10:31:49.229" v="1172" actId="1076"/>
          <ac:spMkLst>
            <pc:docMk/>
            <pc:sldMk cId="2261255266" sldId="377"/>
            <ac:spMk id="2" creationId="{1E50E2E1-CBBF-8C8E-399B-C7DB7F4CCA07}"/>
          </ac:spMkLst>
        </pc:spChg>
        <pc:spChg chg="mod">
          <ac:chgData name="Ajith Joshy" userId="08cf364afe773036" providerId="LiveId" clId="{404E4845-BD07-467E-8C09-C49B91C86005}" dt="2025-03-28T10:38:06.521" v="1272" actId="20577"/>
          <ac:spMkLst>
            <pc:docMk/>
            <pc:sldMk cId="2261255266" sldId="377"/>
            <ac:spMk id="5" creationId="{3441630B-0F98-5032-4CE1-1C6D82591A81}"/>
          </ac:spMkLst>
        </pc:spChg>
        <pc:picChg chg="del">
          <ac:chgData name="Ajith Joshy" userId="08cf364afe773036" providerId="LiveId" clId="{404E4845-BD07-467E-8C09-C49B91C86005}" dt="2025-03-28T10:29:59.922" v="1150" actId="478"/>
          <ac:picMkLst>
            <pc:docMk/>
            <pc:sldMk cId="2261255266" sldId="377"/>
            <ac:picMk id="3" creationId="{07D43496-A9B8-F436-44F5-AE3F71674E09}"/>
          </ac:picMkLst>
        </pc:picChg>
        <pc:picChg chg="add del mod">
          <ac:chgData name="Ajith Joshy" userId="08cf364afe773036" providerId="LiveId" clId="{404E4845-BD07-467E-8C09-C49B91C86005}" dt="2025-03-28T10:33:10.506" v="1173" actId="478"/>
          <ac:picMkLst>
            <pc:docMk/>
            <pc:sldMk cId="2261255266" sldId="377"/>
            <ac:picMk id="7" creationId="{FECBBB73-DB3A-EF1B-9EFE-7782F7C598EB}"/>
          </ac:picMkLst>
        </pc:picChg>
        <pc:picChg chg="add mod">
          <ac:chgData name="Ajith Joshy" userId="08cf364afe773036" providerId="LiveId" clId="{404E4845-BD07-467E-8C09-C49B91C86005}" dt="2025-03-28T10:33:24.998" v="1177" actId="1076"/>
          <ac:picMkLst>
            <pc:docMk/>
            <pc:sldMk cId="2261255266" sldId="377"/>
            <ac:picMk id="9" creationId="{3970E708-E7C4-3076-DE0C-DDF8417C9464}"/>
          </ac:picMkLst>
        </pc:picChg>
      </pc:sldChg>
      <pc:sldChg chg="delSp modSp new del mod modClrScheme chgLayout">
        <pc:chgData name="Ajith Joshy" userId="08cf364afe773036" providerId="LiveId" clId="{404E4845-BD07-467E-8C09-C49B91C86005}" dt="2025-03-28T10:29:04.584" v="1148" actId="47"/>
        <pc:sldMkLst>
          <pc:docMk/>
          <pc:sldMk cId="3489249112" sldId="377"/>
        </pc:sldMkLst>
        <pc:spChg chg="del">
          <ac:chgData name="Ajith Joshy" userId="08cf364afe773036" providerId="LiveId" clId="{404E4845-BD07-467E-8C09-C49B91C86005}" dt="2025-03-28T10:29:01.214" v="1147" actId="700"/>
          <ac:spMkLst>
            <pc:docMk/>
            <pc:sldMk cId="3489249112" sldId="377"/>
            <ac:spMk id="2" creationId="{E5327A91-CA40-CD05-7353-222452A4349F}"/>
          </ac:spMkLst>
        </pc:spChg>
        <pc:spChg chg="del">
          <ac:chgData name="Ajith Joshy" userId="08cf364afe773036" providerId="LiveId" clId="{404E4845-BD07-467E-8C09-C49B91C86005}" dt="2025-03-28T10:29:01.214" v="1147" actId="700"/>
          <ac:spMkLst>
            <pc:docMk/>
            <pc:sldMk cId="3489249112" sldId="377"/>
            <ac:spMk id="3" creationId="{671CBF9E-2E0C-FFD1-E420-558A73CDD552}"/>
          </ac:spMkLst>
        </pc:spChg>
        <pc:spChg chg="mod ord">
          <ac:chgData name="Ajith Joshy" userId="08cf364afe773036" providerId="LiveId" clId="{404E4845-BD07-467E-8C09-C49B91C86005}" dt="2025-03-28T10:29:01.214" v="1147" actId="700"/>
          <ac:spMkLst>
            <pc:docMk/>
            <pc:sldMk cId="3489249112" sldId="377"/>
            <ac:spMk id="4" creationId="{D4763AF1-2E85-05F5-8B8A-C0CEF3ED17EC}"/>
          </ac:spMkLst>
        </pc:spChg>
        <pc:spChg chg="mod ord">
          <ac:chgData name="Ajith Joshy" userId="08cf364afe773036" providerId="LiveId" clId="{404E4845-BD07-467E-8C09-C49B91C86005}" dt="2025-03-28T10:29:01.214" v="1147" actId="700"/>
          <ac:spMkLst>
            <pc:docMk/>
            <pc:sldMk cId="3489249112" sldId="377"/>
            <ac:spMk id="5" creationId="{259B5FFF-1235-7EEC-B733-E77F0C30A43E}"/>
          </ac:spMkLst>
        </pc:spChg>
      </pc:sldChg>
      <pc:sldChg chg="modSp add mod">
        <pc:chgData name="Ajith Joshy" userId="08cf364afe773036" providerId="LiveId" clId="{404E4845-BD07-467E-8C09-C49B91C86005}" dt="2025-03-28T10:39:09.036" v="1310" actId="20577"/>
        <pc:sldMkLst>
          <pc:docMk/>
          <pc:sldMk cId="2099952288" sldId="378"/>
        </pc:sldMkLst>
        <pc:spChg chg="mod">
          <ac:chgData name="Ajith Joshy" userId="08cf364afe773036" providerId="LiveId" clId="{404E4845-BD07-467E-8C09-C49B91C86005}" dt="2025-03-28T10:39:09.036" v="1310" actId="20577"/>
          <ac:spMkLst>
            <pc:docMk/>
            <pc:sldMk cId="2099952288" sldId="378"/>
            <ac:spMk id="5" creationId="{3AFBA673-7C4A-A75B-6128-96B68E0D98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5FA95F83-5941-4DE4-8212-6F85A38916AA}" type="datetimeFigureOut">
              <a:rPr lang="en-US" smtClean="0"/>
              <a:t>3/28/2025</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5192C45-B773-4CB3-870D-CDF84BA51D1D}" type="slidenum">
              <a:rPr lang="en-US" smtClean="0"/>
              <a:t>‹#›</a:t>
            </a:fld>
            <a:endParaRPr lang="en-US"/>
          </a:p>
        </p:txBody>
      </p:sp>
    </p:spTree>
    <p:extLst>
      <p:ext uri="{BB962C8B-B14F-4D97-AF65-F5344CB8AC3E}">
        <p14:creationId xmlns:p14="http://schemas.microsoft.com/office/powerpoint/2010/main" val="1297755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192C45-B773-4CB3-870D-CDF84BA51D1D}" type="slidenum">
              <a:rPr lang="en-US" smtClean="0"/>
              <a:t>1</a:t>
            </a:fld>
            <a:endParaRPr lang="en-US"/>
          </a:p>
        </p:txBody>
      </p:sp>
    </p:spTree>
    <p:extLst>
      <p:ext uri="{BB962C8B-B14F-4D97-AF65-F5344CB8AC3E}">
        <p14:creationId xmlns:p14="http://schemas.microsoft.com/office/powerpoint/2010/main" val="2230426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600" b="0" i="0">
                <a:solidFill>
                  <a:schemeClr val="bg1"/>
                </a:solidFill>
                <a:latin typeface="Times New Roman"/>
                <a:cs typeface="Times New Roman"/>
              </a:defRPr>
            </a:lvl1pPr>
          </a:lstStyle>
          <a:p>
            <a:pPr marL="12700">
              <a:lnSpc>
                <a:spcPts val="3400"/>
              </a:lnSpc>
            </a:pPr>
            <a:r>
              <a:rPr spc="260" dirty="0"/>
              <a:t>LEARN</a:t>
            </a:r>
            <a:r>
              <a:rPr spc="-15" dirty="0"/>
              <a:t> </a:t>
            </a:r>
            <a:r>
              <a:rPr spc="75" dirty="0"/>
              <a:t>.</a:t>
            </a:r>
            <a:r>
              <a:rPr spc="-10" dirty="0"/>
              <a:t> </a:t>
            </a:r>
            <a:r>
              <a:rPr spc="265" dirty="0"/>
              <a:t>GROW</a:t>
            </a:r>
            <a:r>
              <a:rPr spc="-10" dirty="0"/>
              <a:t> </a:t>
            </a:r>
            <a:r>
              <a:rPr spc="75" dirty="0"/>
              <a:t>.</a:t>
            </a:r>
            <a:r>
              <a:rPr spc="-10" dirty="0"/>
              <a:t> </a:t>
            </a:r>
            <a:r>
              <a:rPr spc="190" dirty="0"/>
              <a:t>EXCEL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CFB379F-3046-40F1-BF8F-5B69EFA83B53}" type="datetime1">
              <a:rPr lang="en-US" smtClean="0"/>
              <a:t>3/28/2025</a:t>
            </a:fld>
            <a:endParaRPr lang="en-US"/>
          </a:p>
        </p:txBody>
      </p:sp>
      <p:sp>
        <p:nvSpPr>
          <p:cNvPr id="6" name="Holder 6"/>
          <p:cNvSpPr>
            <a:spLocks noGrp="1"/>
          </p:cNvSpPr>
          <p:nvPr>
            <p:ph type="sldNum" sz="quarter" idx="7"/>
          </p:nvPr>
        </p:nvSpPr>
        <p:spPr/>
        <p:txBody>
          <a:bodyPr lIns="0" tIns="0" rIns="0" bIns="0"/>
          <a:lstStyle>
            <a:lvl1pPr>
              <a:defRPr sz="3200" b="0" i="0">
                <a:solidFill>
                  <a:schemeClr val="tx1"/>
                </a:solidFill>
                <a:latin typeface="Times New Roman"/>
                <a:cs typeface="Times New Roman"/>
              </a:defRPr>
            </a:lvl1pPr>
          </a:lstStyle>
          <a:p>
            <a:pPr marL="38100">
              <a:lnSpc>
                <a:spcPts val="3035"/>
              </a:lnSpc>
            </a:pPr>
            <a:fld id="{81D60167-4931-47E6-BA6A-407CBD079E47}" type="slidenum">
              <a:rPr dirty="0"/>
              <a:t>‹#›</a:t>
            </a:fld>
            <a:r>
              <a:rPr dirty="0"/>
              <a:t>/25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3600" b="0" i="0">
                <a:solidFill>
                  <a:schemeClr val="bg1"/>
                </a:solidFill>
                <a:latin typeface="Times New Roman"/>
                <a:cs typeface="Times New Roman"/>
              </a:defRPr>
            </a:lvl1pPr>
          </a:lstStyle>
          <a:p>
            <a:pPr marL="12700">
              <a:lnSpc>
                <a:spcPts val="3400"/>
              </a:lnSpc>
            </a:pPr>
            <a:r>
              <a:rPr spc="260" dirty="0"/>
              <a:t>LEARN</a:t>
            </a:r>
            <a:r>
              <a:rPr spc="-15" dirty="0"/>
              <a:t> </a:t>
            </a:r>
            <a:r>
              <a:rPr spc="75" dirty="0"/>
              <a:t>.</a:t>
            </a:r>
            <a:r>
              <a:rPr spc="-10" dirty="0"/>
              <a:t> </a:t>
            </a:r>
            <a:r>
              <a:rPr spc="265" dirty="0"/>
              <a:t>GROW</a:t>
            </a:r>
            <a:r>
              <a:rPr spc="-10" dirty="0"/>
              <a:t> </a:t>
            </a:r>
            <a:r>
              <a:rPr spc="75" dirty="0"/>
              <a:t>.</a:t>
            </a:r>
            <a:r>
              <a:rPr spc="-10" dirty="0"/>
              <a:t> </a:t>
            </a:r>
            <a:r>
              <a:rPr spc="190" dirty="0"/>
              <a:t>EXCEL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E339DA0-DA9F-4EE7-92B7-3777428C27E3}" type="datetime1">
              <a:rPr lang="en-US" smtClean="0"/>
              <a:t>3/28/2025</a:t>
            </a:fld>
            <a:endParaRPr lang="en-US"/>
          </a:p>
        </p:txBody>
      </p:sp>
      <p:sp>
        <p:nvSpPr>
          <p:cNvPr id="6" name="Holder 6"/>
          <p:cNvSpPr>
            <a:spLocks noGrp="1"/>
          </p:cNvSpPr>
          <p:nvPr>
            <p:ph type="sldNum" sz="quarter" idx="7"/>
          </p:nvPr>
        </p:nvSpPr>
        <p:spPr/>
        <p:txBody>
          <a:bodyPr lIns="0" tIns="0" rIns="0" bIns="0"/>
          <a:lstStyle>
            <a:lvl1pPr>
              <a:defRPr sz="3200" b="0" i="0">
                <a:solidFill>
                  <a:schemeClr val="tx1"/>
                </a:solidFill>
                <a:latin typeface="Times New Roman"/>
                <a:cs typeface="Times New Roman"/>
              </a:defRPr>
            </a:lvl1pPr>
          </a:lstStyle>
          <a:p>
            <a:pPr marL="38100">
              <a:lnSpc>
                <a:spcPts val="3035"/>
              </a:lnSpc>
            </a:pPr>
            <a:fld id="{81D60167-4931-47E6-BA6A-407CBD079E47}" type="slidenum">
              <a:rPr dirty="0"/>
              <a:t>‹#›</a:t>
            </a:fld>
            <a:r>
              <a:rPr dirty="0"/>
              <a:t>/25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600" b="0" i="0">
                <a:solidFill>
                  <a:schemeClr val="bg1"/>
                </a:solidFill>
                <a:latin typeface="Times New Roman"/>
                <a:cs typeface="Times New Roman"/>
              </a:defRPr>
            </a:lvl1pPr>
          </a:lstStyle>
          <a:p>
            <a:pPr marL="12700">
              <a:lnSpc>
                <a:spcPts val="3400"/>
              </a:lnSpc>
            </a:pPr>
            <a:r>
              <a:rPr spc="260" dirty="0"/>
              <a:t>LEARN</a:t>
            </a:r>
            <a:r>
              <a:rPr spc="-15" dirty="0"/>
              <a:t> </a:t>
            </a:r>
            <a:r>
              <a:rPr spc="75" dirty="0"/>
              <a:t>.</a:t>
            </a:r>
            <a:r>
              <a:rPr spc="-10" dirty="0"/>
              <a:t> </a:t>
            </a:r>
            <a:r>
              <a:rPr spc="265" dirty="0"/>
              <a:t>GROW</a:t>
            </a:r>
            <a:r>
              <a:rPr spc="-10" dirty="0"/>
              <a:t> </a:t>
            </a:r>
            <a:r>
              <a:rPr spc="75" dirty="0"/>
              <a:t>.</a:t>
            </a:r>
            <a:r>
              <a:rPr spc="-10" dirty="0"/>
              <a:t> </a:t>
            </a:r>
            <a:r>
              <a:rPr spc="190" dirty="0"/>
              <a:t>EXCEL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7D434D1-C26B-4FC7-AD7F-946B40C97D38}" type="datetime1">
              <a:rPr lang="en-US" smtClean="0"/>
              <a:t>3/28/2025</a:t>
            </a:fld>
            <a:endParaRPr lang="en-US"/>
          </a:p>
        </p:txBody>
      </p:sp>
      <p:sp>
        <p:nvSpPr>
          <p:cNvPr id="7" name="Holder 7"/>
          <p:cNvSpPr>
            <a:spLocks noGrp="1"/>
          </p:cNvSpPr>
          <p:nvPr>
            <p:ph type="sldNum" sz="quarter" idx="7"/>
          </p:nvPr>
        </p:nvSpPr>
        <p:spPr/>
        <p:txBody>
          <a:bodyPr lIns="0" tIns="0" rIns="0" bIns="0"/>
          <a:lstStyle>
            <a:lvl1pPr>
              <a:defRPr sz="3200" b="0" i="0">
                <a:solidFill>
                  <a:schemeClr val="tx1"/>
                </a:solidFill>
                <a:latin typeface="Times New Roman"/>
                <a:cs typeface="Times New Roman"/>
              </a:defRPr>
            </a:lvl1pPr>
          </a:lstStyle>
          <a:p>
            <a:pPr marL="38100">
              <a:lnSpc>
                <a:spcPts val="3035"/>
              </a:lnSpc>
            </a:pPr>
            <a:fld id="{81D60167-4931-47E6-BA6A-407CBD079E47}" type="slidenum">
              <a:rPr dirty="0"/>
              <a:t>‹#›</a:t>
            </a:fld>
            <a:r>
              <a:rPr dirty="0"/>
              <a:t>/25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3600" b="0" i="0">
                <a:solidFill>
                  <a:schemeClr val="bg1"/>
                </a:solidFill>
                <a:latin typeface="Times New Roman"/>
                <a:cs typeface="Times New Roman"/>
              </a:defRPr>
            </a:lvl1pPr>
          </a:lstStyle>
          <a:p>
            <a:pPr marL="12700">
              <a:lnSpc>
                <a:spcPts val="3400"/>
              </a:lnSpc>
            </a:pPr>
            <a:r>
              <a:rPr spc="260" dirty="0"/>
              <a:t>LEARN</a:t>
            </a:r>
            <a:r>
              <a:rPr spc="-15" dirty="0"/>
              <a:t> </a:t>
            </a:r>
            <a:r>
              <a:rPr spc="75" dirty="0"/>
              <a:t>.</a:t>
            </a:r>
            <a:r>
              <a:rPr spc="-10" dirty="0"/>
              <a:t> </a:t>
            </a:r>
            <a:r>
              <a:rPr spc="265" dirty="0"/>
              <a:t>GROW</a:t>
            </a:r>
            <a:r>
              <a:rPr spc="-10" dirty="0"/>
              <a:t> </a:t>
            </a:r>
            <a:r>
              <a:rPr spc="75" dirty="0"/>
              <a:t>.</a:t>
            </a:r>
            <a:r>
              <a:rPr spc="-10" dirty="0"/>
              <a:t> </a:t>
            </a:r>
            <a:r>
              <a:rPr spc="190" dirty="0"/>
              <a:t>EXCEL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A06A191-E925-4A81-8DCE-14EDFD41F109}" type="datetime1">
              <a:rPr lang="en-US" smtClean="0"/>
              <a:t>3/28/2025</a:t>
            </a:fld>
            <a:endParaRPr lang="en-US"/>
          </a:p>
        </p:txBody>
      </p:sp>
      <p:sp>
        <p:nvSpPr>
          <p:cNvPr id="5" name="Holder 5"/>
          <p:cNvSpPr>
            <a:spLocks noGrp="1"/>
          </p:cNvSpPr>
          <p:nvPr>
            <p:ph type="sldNum" sz="quarter" idx="7"/>
          </p:nvPr>
        </p:nvSpPr>
        <p:spPr/>
        <p:txBody>
          <a:bodyPr lIns="0" tIns="0" rIns="0" bIns="0"/>
          <a:lstStyle>
            <a:lvl1pPr>
              <a:defRPr sz="3200" b="0" i="0">
                <a:solidFill>
                  <a:schemeClr val="tx1"/>
                </a:solidFill>
                <a:latin typeface="Times New Roman"/>
                <a:cs typeface="Times New Roman"/>
              </a:defRPr>
            </a:lvl1pPr>
          </a:lstStyle>
          <a:p>
            <a:pPr marL="38100">
              <a:lnSpc>
                <a:spcPts val="3035"/>
              </a:lnSpc>
            </a:pPr>
            <a:fld id="{81D60167-4931-47E6-BA6A-407CBD079E47}" type="slidenum">
              <a:rPr dirty="0"/>
              <a:t>‹#›</a:t>
            </a:fld>
            <a:r>
              <a:rPr dirty="0"/>
              <a:t>/25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600" b="0" i="0">
                <a:solidFill>
                  <a:schemeClr val="bg1"/>
                </a:solidFill>
                <a:latin typeface="Times New Roman"/>
                <a:cs typeface="Times New Roman"/>
              </a:defRPr>
            </a:lvl1pPr>
          </a:lstStyle>
          <a:p>
            <a:pPr marL="12700">
              <a:lnSpc>
                <a:spcPts val="3400"/>
              </a:lnSpc>
            </a:pPr>
            <a:r>
              <a:rPr spc="260" dirty="0"/>
              <a:t>LEARN</a:t>
            </a:r>
            <a:r>
              <a:rPr spc="-15" dirty="0"/>
              <a:t> </a:t>
            </a:r>
            <a:r>
              <a:rPr spc="75" dirty="0"/>
              <a:t>.</a:t>
            </a:r>
            <a:r>
              <a:rPr spc="-10" dirty="0"/>
              <a:t> </a:t>
            </a:r>
            <a:r>
              <a:rPr spc="265" dirty="0"/>
              <a:t>GROW</a:t>
            </a:r>
            <a:r>
              <a:rPr spc="-10" dirty="0"/>
              <a:t> </a:t>
            </a:r>
            <a:r>
              <a:rPr spc="75" dirty="0"/>
              <a:t>.</a:t>
            </a:r>
            <a:r>
              <a:rPr spc="-10" dirty="0"/>
              <a:t> </a:t>
            </a:r>
            <a:r>
              <a:rPr spc="190" dirty="0"/>
              <a:t>EXCEL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B191F0D-6298-4C16-A937-4F9758FE23FA}" type="datetime1">
              <a:rPr lang="en-US" smtClean="0"/>
              <a:t>3/28/2025</a:t>
            </a:fld>
            <a:endParaRPr lang="en-US"/>
          </a:p>
        </p:txBody>
      </p:sp>
      <p:sp>
        <p:nvSpPr>
          <p:cNvPr id="4" name="Holder 4"/>
          <p:cNvSpPr>
            <a:spLocks noGrp="1"/>
          </p:cNvSpPr>
          <p:nvPr>
            <p:ph type="sldNum" sz="quarter" idx="7"/>
          </p:nvPr>
        </p:nvSpPr>
        <p:spPr/>
        <p:txBody>
          <a:bodyPr lIns="0" tIns="0" rIns="0" bIns="0"/>
          <a:lstStyle>
            <a:lvl1pPr>
              <a:defRPr sz="3200" b="0" i="0">
                <a:solidFill>
                  <a:schemeClr val="tx1"/>
                </a:solidFill>
                <a:latin typeface="Times New Roman"/>
                <a:cs typeface="Times New Roman"/>
              </a:defRPr>
            </a:lvl1pPr>
          </a:lstStyle>
          <a:p>
            <a:pPr marL="38100">
              <a:lnSpc>
                <a:spcPts val="3035"/>
              </a:lnSpc>
            </a:pPr>
            <a:fld id="{81D60167-4931-47E6-BA6A-407CBD079E47}" type="slidenum">
              <a:rPr dirty="0"/>
              <a:t>‹#›</a:t>
            </a:fld>
            <a:r>
              <a:rPr dirty="0"/>
              <a:t>/25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 y="9611534"/>
            <a:ext cx="11441430" cy="675640"/>
          </a:xfrm>
          <a:custGeom>
            <a:avLst/>
            <a:gdLst/>
            <a:ahLst/>
            <a:cxnLst/>
            <a:rect l="l" t="t" r="r" b="b"/>
            <a:pathLst>
              <a:path w="11441430" h="675640">
                <a:moveTo>
                  <a:pt x="11440812" y="675465"/>
                </a:moveTo>
                <a:lnTo>
                  <a:pt x="0" y="675465"/>
                </a:lnTo>
                <a:lnTo>
                  <a:pt x="0" y="0"/>
                </a:lnTo>
                <a:lnTo>
                  <a:pt x="10818304" y="0"/>
                </a:lnTo>
                <a:lnTo>
                  <a:pt x="11440812" y="675465"/>
                </a:lnTo>
                <a:close/>
              </a:path>
            </a:pathLst>
          </a:custGeom>
          <a:solidFill>
            <a:srgbClr val="2E74B4"/>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6652519" y="516851"/>
            <a:ext cx="1209674" cy="1381124"/>
          </a:xfrm>
          <a:prstGeom prst="rect">
            <a:avLst/>
          </a:prstGeom>
        </p:spPr>
      </p:pic>
      <p:sp>
        <p:nvSpPr>
          <p:cNvPr id="2" name="Holder 2"/>
          <p:cNvSpPr>
            <a:spLocks noGrp="1"/>
          </p:cNvSpPr>
          <p:nvPr>
            <p:ph type="title"/>
          </p:nvPr>
        </p:nvSpPr>
        <p:spPr>
          <a:xfrm>
            <a:off x="5393972" y="3958415"/>
            <a:ext cx="7500055" cy="1457960"/>
          </a:xfrm>
          <a:prstGeom prst="rect">
            <a:avLst/>
          </a:prstGeom>
        </p:spPr>
        <p:txBody>
          <a:bodyPr wrap="square" lIns="0" tIns="0" rIns="0" bIns="0">
            <a:spAutoFit/>
          </a:bodyPr>
          <a:lstStyle>
            <a:lvl1pPr>
              <a:defRPr sz="9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06399" y="2081802"/>
            <a:ext cx="17475200" cy="642048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989167" y="9671071"/>
            <a:ext cx="5551805" cy="482600"/>
          </a:xfrm>
          <a:prstGeom prst="rect">
            <a:avLst/>
          </a:prstGeom>
        </p:spPr>
        <p:txBody>
          <a:bodyPr wrap="square" lIns="0" tIns="0" rIns="0" bIns="0">
            <a:spAutoFit/>
          </a:bodyPr>
          <a:lstStyle>
            <a:lvl1pPr>
              <a:defRPr sz="3600" b="0" i="0">
                <a:solidFill>
                  <a:schemeClr val="bg1"/>
                </a:solidFill>
                <a:latin typeface="Times New Roman"/>
                <a:cs typeface="Times New Roman"/>
              </a:defRPr>
            </a:lvl1pPr>
          </a:lstStyle>
          <a:p>
            <a:pPr marL="12700">
              <a:lnSpc>
                <a:spcPts val="3400"/>
              </a:lnSpc>
            </a:pPr>
            <a:r>
              <a:rPr spc="260" dirty="0"/>
              <a:t>LEARN</a:t>
            </a:r>
            <a:r>
              <a:rPr spc="-15" dirty="0"/>
              <a:t> </a:t>
            </a:r>
            <a:r>
              <a:rPr spc="75" dirty="0"/>
              <a:t>.</a:t>
            </a:r>
            <a:r>
              <a:rPr spc="-10" dirty="0"/>
              <a:t> </a:t>
            </a:r>
            <a:r>
              <a:rPr spc="265" dirty="0"/>
              <a:t>GROW</a:t>
            </a:r>
            <a:r>
              <a:rPr spc="-10" dirty="0"/>
              <a:t> </a:t>
            </a:r>
            <a:r>
              <a:rPr spc="75" dirty="0"/>
              <a:t>.</a:t>
            </a:r>
            <a:r>
              <a:rPr spc="-10" dirty="0"/>
              <a:t> </a:t>
            </a:r>
            <a:r>
              <a:rPr spc="190" dirty="0"/>
              <a:t>EXCEL</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BD51D34C-EE6C-4DD9-92CD-5F3B5288A698}" type="datetime1">
              <a:rPr lang="en-US" smtClean="0"/>
              <a:t>3/28/2025</a:t>
            </a:fld>
            <a:endParaRPr lang="en-US"/>
          </a:p>
        </p:txBody>
      </p:sp>
      <p:sp>
        <p:nvSpPr>
          <p:cNvPr id="6" name="Holder 6"/>
          <p:cNvSpPr>
            <a:spLocks noGrp="1"/>
          </p:cNvSpPr>
          <p:nvPr>
            <p:ph type="sldNum" sz="quarter" idx="7"/>
          </p:nvPr>
        </p:nvSpPr>
        <p:spPr>
          <a:xfrm>
            <a:off x="16757721" y="9388453"/>
            <a:ext cx="1016000" cy="431800"/>
          </a:xfrm>
          <a:prstGeom prst="rect">
            <a:avLst/>
          </a:prstGeom>
        </p:spPr>
        <p:txBody>
          <a:bodyPr wrap="square" lIns="0" tIns="0" rIns="0" bIns="0">
            <a:spAutoFit/>
          </a:bodyPr>
          <a:lstStyle>
            <a:lvl1pPr>
              <a:defRPr sz="3200" b="0" i="0">
                <a:solidFill>
                  <a:schemeClr val="tx1"/>
                </a:solidFill>
                <a:latin typeface="Times New Roman"/>
                <a:cs typeface="Times New Roman"/>
              </a:defRPr>
            </a:lvl1pPr>
          </a:lstStyle>
          <a:p>
            <a:pPr marL="38100">
              <a:lnSpc>
                <a:spcPts val="3035"/>
              </a:lnSpc>
            </a:pPr>
            <a:fld id="{81D60167-4931-47E6-BA6A-407CBD079E47}" type="slidenum">
              <a:rPr dirty="0"/>
              <a:t>‹#›</a:t>
            </a:fld>
            <a:r>
              <a:rPr dirty="0"/>
              <a:t>/25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 y="9611534"/>
            <a:ext cx="11441430" cy="675640"/>
          </a:xfrm>
          <a:custGeom>
            <a:avLst/>
            <a:gdLst/>
            <a:ahLst/>
            <a:cxnLst/>
            <a:rect l="l" t="t" r="r" b="b"/>
            <a:pathLst>
              <a:path w="11441430" h="675640">
                <a:moveTo>
                  <a:pt x="11440812" y="675465"/>
                </a:moveTo>
                <a:lnTo>
                  <a:pt x="0" y="675465"/>
                </a:lnTo>
                <a:lnTo>
                  <a:pt x="0" y="0"/>
                </a:lnTo>
                <a:lnTo>
                  <a:pt x="10818304" y="0"/>
                </a:lnTo>
                <a:lnTo>
                  <a:pt x="11440812" y="675465"/>
                </a:lnTo>
                <a:close/>
              </a:path>
            </a:pathLst>
          </a:custGeom>
          <a:solidFill>
            <a:srgbClr val="2E74B4"/>
          </a:solidFill>
        </p:spPr>
        <p:txBody>
          <a:bodyPr wrap="square" lIns="0" tIns="0" rIns="0" bIns="0" rtlCol="0"/>
          <a:lstStyle/>
          <a:p>
            <a:endParaRPr/>
          </a:p>
        </p:txBody>
      </p:sp>
      <p:pic>
        <p:nvPicPr>
          <p:cNvPr id="3" name="object 3"/>
          <p:cNvPicPr/>
          <p:nvPr/>
        </p:nvPicPr>
        <p:blipFill>
          <a:blip r:embed="rId3" cstate="print"/>
          <a:stretch>
            <a:fillRect/>
          </a:stretch>
        </p:blipFill>
        <p:spPr>
          <a:xfrm>
            <a:off x="1004587" y="132690"/>
            <a:ext cx="1438274" cy="1638299"/>
          </a:xfrm>
          <a:prstGeom prst="rect">
            <a:avLst/>
          </a:prstGeom>
        </p:spPr>
      </p:pic>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3400"/>
              </a:lnSpc>
            </a:pPr>
            <a:r>
              <a:rPr spc="260" dirty="0"/>
              <a:t>LEARN</a:t>
            </a:r>
            <a:r>
              <a:rPr spc="-15" dirty="0"/>
              <a:t> </a:t>
            </a:r>
            <a:r>
              <a:rPr spc="75" dirty="0"/>
              <a:t>.</a:t>
            </a:r>
            <a:r>
              <a:rPr spc="-10" dirty="0"/>
              <a:t> </a:t>
            </a:r>
            <a:r>
              <a:rPr spc="265" dirty="0"/>
              <a:t>GROW</a:t>
            </a:r>
            <a:r>
              <a:rPr spc="-10" dirty="0"/>
              <a:t> </a:t>
            </a:r>
            <a:r>
              <a:rPr spc="75" dirty="0"/>
              <a:t>.</a:t>
            </a:r>
            <a:r>
              <a:rPr spc="-10" dirty="0"/>
              <a:t> </a:t>
            </a:r>
            <a:r>
              <a:rPr spc="190" dirty="0"/>
              <a:t>EXCEL</a:t>
            </a:r>
          </a:p>
        </p:txBody>
      </p:sp>
      <p:sp>
        <p:nvSpPr>
          <p:cNvPr id="5" name="object 5"/>
          <p:cNvSpPr txBox="1">
            <a:spLocks noGrp="1"/>
          </p:cNvSpPr>
          <p:nvPr>
            <p:ph type="title"/>
          </p:nvPr>
        </p:nvSpPr>
        <p:spPr>
          <a:xfrm>
            <a:off x="2812102" y="336337"/>
            <a:ext cx="2573655" cy="574040"/>
          </a:xfrm>
          <a:prstGeom prst="rect">
            <a:avLst/>
          </a:prstGeom>
        </p:spPr>
        <p:txBody>
          <a:bodyPr vert="horz" wrap="square" lIns="0" tIns="12700" rIns="0" bIns="0" rtlCol="0">
            <a:spAutoFit/>
          </a:bodyPr>
          <a:lstStyle/>
          <a:p>
            <a:pPr marL="12700">
              <a:lnSpc>
                <a:spcPct val="100000"/>
              </a:lnSpc>
              <a:spcBef>
                <a:spcPts val="100"/>
              </a:spcBef>
            </a:pPr>
            <a:r>
              <a:rPr sz="3600" spc="170" dirty="0">
                <a:solidFill>
                  <a:srgbClr val="FF0000"/>
                </a:solidFill>
              </a:rPr>
              <a:t>S</a:t>
            </a:r>
            <a:r>
              <a:rPr sz="3600" spc="-15" dirty="0">
                <a:solidFill>
                  <a:srgbClr val="FF0000"/>
                </a:solidFill>
              </a:rPr>
              <a:t>AI</a:t>
            </a:r>
            <a:r>
              <a:rPr sz="3600" spc="175" dirty="0">
                <a:solidFill>
                  <a:srgbClr val="FF0000"/>
                </a:solidFill>
              </a:rPr>
              <a:t>N</a:t>
            </a:r>
            <a:r>
              <a:rPr sz="3600" dirty="0">
                <a:solidFill>
                  <a:srgbClr val="FF0000"/>
                </a:solidFill>
              </a:rPr>
              <a:t>T</a:t>
            </a:r>
            <a:r>
              <a:rPr sz="3600" spc="-25" dirty="0">
                <a:solidFill>
                  <a:srgbClr val="FF0000"/>
                </a:solidFill>
              </a:rPr>
              <a:t>G</a:t>
            </a:r>
            <a:r>
              <a:rPr sz="3600" spc="-15" dirty="0">
                <a:solidFill>
                  <a:srgbClr val="FF0000"/>
                </a:solidFill>
              </a:rPr>
              <a:t>I</a:t>
            </a:r>
            <a:r>
              <a:rPr sz="3600" dirty="0">
                <a:solidFill>
                  <a:srgbClr val="FF0000"/>
                </a:solidFill>
              </a:rPr>
              <a:t>T</a:t>
            </a:r>
            <a:r>
              <a:rPr sz="3600" spc="170" dirty="0">
                <a:solidFill>
                  <a:srgbClr val="FF0000"/>
                </a:solidFill>
              </a:rPr>
              <a:t>S</a:t>
            </a:r>
            <a:endParaRPr sz="3600"/>
          </a:p>
        </p:txBody>
      </p:sp>
      <p:sp>
        <p:nvSpPr>
          <p:cNvPr id="6" name="object 6"/>
          <p:cNvSpPr txBox="1"/>
          <p:nvPr/>
        </p:nvSpPr>
        <p:spPr>
          <a:xfrm>
            <a:off x="2812102" y="879262"/>
            <a:ext cx="6542405" cy="998855"/>
          </a:xfrm>
          <a:prstGeom prst="rect">
            <a:avLst/>
          </a:prstGeom>
        </p:spPr>
        <p:txBody>
          <a:bodyPr vert="horz" wrap="square" lIns="0" tIns="12700" rIns="0" bIns="0" rtlCol="0">
            <a:spAutoFit/>
          </a:bodyPr>
          <a:lstStyle/>
          <a:p>
            <a:pPr marL="12700">
              <a:lnSpc>
                <a:spcPct val="100000"/>
              </a:lnSpc>
              <a:spcBef>
                <a:spcPts val="100"/>
              </a:spcBef>
            </a:pPr>
            <a:r>
              <a:rPr sz="3600" b="1" spc="15" dirty="0">
                <a:latin typeface="Times New Roman"/>
                <a:cs typeface="Times New Roman"/>
              </a:rPr>
              <a:t>COLLEGE</a:t>
            </a:r>
            <a:r>
              <a:rPr sz="3600" b="1" spc="-10" dirty="0">
                <a:latin typeface="Times New Roman"/>
                <a:cs typeface="Times New Roman"/>
              </a:rPr>
              <a:t> </a:t>
            </a:r>
            <a:r>
              <a:rPr sz="3600" b="1" spc="65" dirty="0">
                <a:latin typeface="Times New Roman"/>
                <a:cs typeface="Times New Roman"/>
              </a:rPr>
              <a:t>OF</a:t>
            </a:r>
            <a:r>
              <a:rPr sz="3600" b="1" spc="-10" dirty="0">
                <a:latin typeface="Times New Roman"/>
                <a:cs typeface="Times New Roman"/>
              </a:rPr>
              <a:t> </a:t>
            </a:r>
            <a:r>
              <a:rPr sz="3600" b="1" spc="35" dirty="0">
                <a:latin typeface="Times New Roman"/>
                <a:cs typeface="Times New Roman"/>
              </a:rPr>
              <a:t>ENGINEERING</a:t>
            </a:r>
            <a:endParaRPr sz="3600">
              <a:latin typeface="Times New Roman"/>
              <a:cs typeface="Times New Roman"/>
            </a:endParaRPr>
          </a:p>
          <a:p>
            <a:pPr marL="12700">
              <a:lnSpc>
                <a:spcPct val="100000"/>
              </a:lnSpc>
              <a:spcBef>
                <a:spcPts val="105"/>
              </a:spcBef>
            </a:pPr>
            <a:r>
              <a:rPr sz="2700" spc="145" dirty="0">
                <a:latin typeface="Times New Roman"/>
                <a:cs typeface="Times New Roman"/>
              </a:rPr>
              <a:t>(AUTONOMOUS)</a:t>
            </a:r>
            <a:endParaRPr sz="2700">
              <a:latin typeface="Times New Roman"/>
              <a:cs typeface="Times New Roman"/>
            </a:endParaRPr>
          </a:p>
        </p:txBody>
      </p:sp>
      <p:sp>
        <p:nvSpPr>
          <p:cNvPr id="7" name="object 7"/>
          <p:cNvSpPr txBox="1"/>
          <p:nvPr/>
        </p:nvSpPr>
        <p:spPr>
          <a:xfrm>
            <a:off x="1719713" y="6366694"/>
            <a:ext cx="4613910" cy="2962349"/>
          </a:xfrm>
          <a:prstGeom prst="rect">
            <a:avLst/>
          </a:prstGeom>
        </p:spPr>
        <p:txBody>
          <a:bodyPr vert="horz" wrap="square" lIns="0" tIns="12700" rIns="0" bIns="0" rtlCol="0">
            <a:spAutoFit/>
          </a:bodyPr>
          <a:lstStyle/>
          <a:p>
            <a:pPr marL="12700">
              <a:lnSpc>
                <a:spcPts val="3829"/>
              </a:lnSpc>
              <a:spcBef>
                <a:spcPts val="100"/>
              </a:spcBef>
            </a:pPr>
            <a:r>
              <a:rPr sz="3200" b="1" u="sng" spc="-40" dirty="0">
                <a:latin typeface="Times New Roman"/>
                <a:cs typeface="Times New Roman"/>
              </a:rPr>
              <a:t>Project </a:t>
            </a:r>
            <a:r>
              <a:rPr sz="3200" b="1" u="sng" spc="-110" dirty="0">
                <a:latin typeface="Times New Roman"/>
                <a:cs typeface="Times New Roman"/>
              </a:rPr>
              <a:t>Guide</a:t>
            </a:r>
            <a:r>
              <a:rPr sz="3200" b="1" spc="-110" dirty="0">
                <a:latin typeface="Times New Roman"/>
                <a:cs typeface="Times New Roman"/>
              </a:rPr>
              <a:t>:</a:t>
            </a:r>
            <a:endParaRPr lang="en-GB" sz="3200" b="1" spc="-110" dirty="0">
              <a:latin typeface="Times New Roman"/>
              <a:cs typeface="Times New Roman"/>
            </a:endParaRPr>
          </a:p>
          <a:p>
            <a:pPr marL="12700">
              <a:lnSpc>
                <a:spcPts val="3829"/>
              </a:lnSpc>
              <a:spcBef>
                <a:spcPts val="100"/>
              </a:spcBef>
            </a:pPr>
            <a:endParaRPr sz="3200" dirty="0">
              <a:latin typeface="Times New Roman"/>
              <a:cs typeface="Times New Roman"/>
            </a:endParaRPr>
          </a:p>
          <a:p>
            <a:pPr marL="12700" marR="5080">
              <a:lnSpc>
                <a:spcPts val="3829"/>
              </a:lnSpc>
              <a:spcBef>
                <a:spcPts val="90"/>
              </a:spcBef>
            </a:pPr>
            <a:r>
              <a:rPr sz="3200" spc="130" dirty="0">
                <a:latin typeface="Times New Roman"/>
                <a:cs typeface="Times New Roman"/>
              </a:rPr>
              <a:t>Er. </a:t>
            </a:r>
            <a:r>
              <a:rPr lang="en-IN" sz="3200" spc="100" dirty="0">
                <a:latin typeface="Times New Roman"/>
                <a:cs typeface="Times New Roman"/>
              </a:rPr>
              <a:t>Talit Sara George</a:t>
            </a:r>
            <a:r>
              <a:rPr sz="3200" spc="100" dirty="0">
                <a:latin typeface="Times New Roman"/>
                <a:cs typeface="Times New Roman"/>
              </a:rPr>
              <a:t> </a:t>
            </a:r>
            <a:r>
              <a:rPr sz="3200" spc="80" dirty="0">
                <a:latin typeface="Times New Roman"/>
                <a:cs typeface="Times New Roman"/>
              </a:rPr>
              <a:t>Assistant Professor </a:t>
            </a:r>
            <a:r>
              <a:rPr sz="3200" spc="85" dirty="0">
                <a:latin typeface="Times New Roman"/>
                <a:cs typeface="Times New Roman"/>
              </a:rPr>
              <a:t> </a:t>
            </a:r>
            <a:r>
              <a:rPr sz="3200" spc="140" dirty="0">
                <a:latin typeface="Times New Roman"/>
                <a:cs typeface="Times New Roman"/>
              </a:rPr>
              <a:t>Department</a:t>
            </a:r>
            <a:r>
              <a:rPr sz="3200" spc="-30" dirty="0">
                <a:latin typeface="Times New Roman"/>
                <a:cs typeface="Times New Roman"/>
              </a:rPr>
              <a:t> </a:t>
            </a:r>
            <a:r>
              <a:rPr sz="3200" spc="80" dirty="0">
                <a:latin typeface="Times New Roman"/>
                <a:cs typeface="Times New Roman"/>
              </a:rPr>
              <a:t>of</a:t>
            </a:r>
            <a:r>
              <a:rPr sz="3200" spc="-30" dirty="0">
                <a:latin typeface="Times New Roman"/>
                <a:cs typeface="Times New Roman"/>
              </a:rPr>
              <a:t> </a:t>
            </a:r>
            <a:r>
              <a:rPr lang="en-IN" sz="3200" spc="60" dirty="0">
                <a:latin typeface="Times New Roman"/>
                <a:cs typeface="Times New Roman"/>
              </a:rPr>
              <a:t>Computer Science and Engineering</a:t>
            </a:r>
            <a:endParaRPr sz="3200" dirty="0">
              <a:latin typeface="Times New Roman"/>
              <a:cs typeface="Times New Roman"/>
            </a:endParaRPr>
          </a:p>
        </p:txBody>
      </p:sp>
      <p:sp>
        <p:nvSpPr>
          <p:cNvPr id="8" name="object 8"/>
          <p:cNvSpPr txBox="1"/>
          <p:nvPr/>
        </p:nvSpPr>
        <p:spPr>
          <a:xfrm>
            <a:off x="9601200" y="6270442"/>
            <a:ext cx="8290237" cy="2821285"/>
          </a:xfrm>
          <a:prstGeom prst="rect">
            <a:avLst/>
          </a:prstGeom>
        </p:spPr>
        <p:txBody>
          <a:bodyPr vert="horz" wrap="square" lIns="0" tIns="210820" rIns="0" bIns="0" rtlCol="0">
            <a:spAutoFit/>
          </a:bodyPr>
          <a:lstStyle/>
          <a:p>
            <a:pPr marL="12700">
              <a:lnSpc>
                <a:spcPct val="100000"/>
              </a:lnSpc>
              <a:spcBef>
                <a:spcPts val="1660"/>
              </a:spcBef>
            </a:pPr>
            <a:r>
              <a:rPr lang="en-IN" sz="3200" b="1" spc="-60" dirty="0">
                <a:latin typeface="Times New Roman"/>
                <a:cs typeface="Times New Roman"/>
              </a:rPr>
              <a:t>     </a:t>
            </a:r>
            <a:r>
              <a:rPr sz="3200" b="1" u="sng" spc="-60" dirty="0">
                <a:latin typeface="Times New Roman"/>
                <a:cs typeface="Times New Roman"/>
              </a:rPr>
              <a:t>Team</a:t>
            </a:r>
            <a:r>
              <a:rPr sz="3200" b="1" u="sng" spc="-40" dirty="0">
                <a:latin typeface="Times New Roman"/>
                <a:cs typeface="Times New Roman"/>
              </a:rPr>
              <a:t> </a:t>
            </a:r>
            <a:r>
              <a:rPr sz="3200" b="1" u="sng" spc="-90" dirty="0">
                <a:latin typeface="Times New Roman"/>
                <a:cs typeface="Times New Roman"/>
              </a:rPr>
              <a:t>Members</a:t>
            </a:r>
            <a:r>
              <a:rPr sz="3200" b="1" spc="-90" dirty="0">
                <a:latin typeface="Times New Roman"/>
                <a:cs typeface="Times New Roman"/>
              </a:rPr>
              <a:t>:</a:t>
            </a:r>
            <a:endParaRPr sz="3200" dirty="0">
              <a:latin typeface="Times New Roman"/>
              <a:cs typeface="Times New Roman"/>
            </a:endParaRPr>
          </a:p>
          <a:p>
            <a:pPr marL="520065" marR="5080">
              <a:lnSpc>
                <a:spcPts val="3820"/>
              </a:lnSpc>
              <a:spcBef>
                <a:spcPts val="1695"/>
              </a:spcBef>
            </a:pPr>
            <a:r>
              <a:rPr lang="en-IN" sz="3200" spc="110" dirty="0">
                <a:latin typeface="Times New Roman"/>
                <a:cs typeface="Times New Roman"/>
              </a:rPr>
              <a:t>Ajith M Joshy</a:t>
            </a:r>
            <a:r>
              <a:rPr sz="3200" spc="-15" dirty="0">
                <a:latin typeface="Times New Roman"/>
                <a:cs typeface="Times New Roman"/>
              </a:rPr>
              <a:t> </a:t>
            </a:r>
            <a:r>
              <a:rPr sz="3200" spc="105" dirty="0">
                <a:latin typeface="Times New Roman"/>
                <a:cs typeface="Times New Roman"/>
              </a:rPr>
              <a:t>(MG</a:t>
            </a:r>
            <a:r>
              <a:rPr lang="en-IN" sz="3200" spc="105" dirty="0">
                <a:latin typeface="Times New Roman"/>
                <a:cs typeface="Times New Roman"/>
              </a:rPr>
              <a:t>P21UCS017</a:t>
            </a:r>
            <a:r>
              <a:rPr sz="3200" spc="105" dirty="0">
                <a:latin typeface="Times New Roman"/>
                <a:cs typeface="Times New Roman"/>
              </a:rPr>
              <a:t>) </a:t>
            </a:r>
            <a:r>
              <a:rPr sz="3200" spc="-785" dirty="0">
                <a:latin typeface="Times New Roman"/>
                <a:cs typeface="Times New Roman"/>
              </a:rPr>
              <a:t> </a:t>
            </a:r>
            <a:endParaRPr lang="en-IN" sz="3200" spc="-785" dirty="0">
              <a:latin typeface="Times New Roman"/>
              <a:cs typeface="Times New Roman"/>
            </a:endParaRPr>
          </a:p>
          <a:p>
            <a:pPr marL="520065" marR="5080">
              <a:lnSpc>
                <a:spcPts val="3820"/>
              </a:lnSpc>
              <a:spcBef>
                <a:spcPts val="1695"/>
              </a:spcBef>
            </a:pPr>
            <a:r>
              <a:rPr lang="en-IN" sz="3200" spc="65" dirty="0">
                <a:latin typeface="Times New Roman"/>
                <a:cs typeface="Times New Roman"/>
              </a:rPr>
              <a:t>Jerry Narakathara Thomas</a:t>
            </a:r>
            <a:r>
              <a:rPr sz="3200" spc="155" dirty="0">
                <a:latin typeface="Times New Roman"/>
                <a:cs typeface="Times New Roman"/>
              </a:rPr>
              <a:t> </a:t>
            </a:r>
            <a:r>
              <a:rPr sz="3200" spc="105" dirty="0">
                <a:latin typeface="Times New Roman"/>
                <a:cs typeface="Times New Roman"/>
              </a:rPr>
              <a:t>(MGP2</a:t>
            </a:r>
            <a:r>
              <a:rPr lang="en-IN" sz="3200" spc="105" dirty="0">
                <a:latin typeface="Times New Roman"/>
                <a:cs typeface="Times New Roman"/>
              </a:rPr>
              <a:t>1UCS071)</a:t>
            </a:r>
          </a:p>
          <a:p>
            <a:pPr marL="520065" marR="5080">
              <a:lnSpc>
                <a:spcPts val="3820"/>
              </a:lnSpc>
              <a:spcBef>
                <a:spcPts val="1695"/>
              </a:spcBef>
            </a:pPr>
            <a:r>
              <a:rPr lang="en-IN" sz="3200" spc="105" dirty="0">
                <a:latin typeface="Times New Roman"/>
                <a:cs typeface="Times New Roman"/>
              </a:rPr>
              <a:t>Anitta Mary Jose (MGP21UCS033)</a:t>
            </a:r>
            <a:endParaRPr sz="3200" dirty="0">
              <a:latin typeface="Times New Roman"/>
              <a:cs typeface="Times New Roman"/>
            </a:endParaRPr>
          </a:p>
        </p:txBody>
      </p:sp>
      <p:sp>
        <p:nvSpPr>
          <p:cNvPr id="11" name="TextBox 10">
            <a:extLst>
              <a:ext uri="{FF2B5EF4-FFF2-40B4-BE49-F238E27FC236}">
                <a16:creationId xmlns:a16="http://schemas.microsoft.com/office/drawing/2014/main" id="{42E80E96-829F-5F96-17BF-FB07B33B87FA}"/>
              </a:ext>
            </a:extLst>
          </p:cNvPr>
          <p:cNvSpPr txBox="1"/>
          <p:nvPr/>
        </p:nvSpPr>
        <p:spPr>
          <a:xfrm>
            <a:off x="4616672" y="2904428"/>
            <a:ext cx="7848600" cy="830997"/>
          </a:xfrm>
          <a:prstGeom prst="rect">
            <a:avLst/>
          </a:prstGeom>
          <a:noFill/>
        </p:spPr>
        <p:txBody>
          <a:bodyPr wrap="square" rtlCol="0">
            <a:spAutoFit/>
          </a:bodyPr>
          <a:lstStyle/>
          <a:p>
            <a:pPr algn="ctr"/>
            <a:r>
              <a:rPr lang="en-GB" sz="4800" b="1" dirty="0">
                <a:latin typeface="Times New Roman" panose="02020603050405020304" pitchFamily="18" charset="0"/>
                <a:cs typeface="Times New Roman" panose="02020603050405020304" pitchFamily="18" charset="0"/>
              </a:rPr>
              <a:t>         </a:t>
            </a:r>
            <a:r>
              <a:rPr lang="en-GB" sz="4800" b="1" u="sng" dirty="0">
                <a:latin typeface="Times New Roman" panose="02020603050405020304" pitchFamily="18" charset="0"/>
                <a:cs typeface="Times New Roman" panose="02020603050405020304" pitchFamily="18" charset="0"/>
              </a:rPr>
              <a:t>Final Internal Review</a:t>
            </a:r>
            <a:r>
              <a:rPr lang="en-GB" sz="4800" b="1" dirty="0">
                <a:latin typeface="Times New Roman" panose="02020603050405020304" pitchFamily="18" charset="0"/>
                <a:cs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79E4B08-6536-0CF7-A847-51048B3A6970}"/>
              </a:ext>
            </a:extLst>
          </p:cNvPr>
          <p:cNvSpPr txBox="1"/>
          <p:nvPr/>
        </p:nvSpPr>
        <p:spPr>
          <a:xfrm>
            <a:off x="2580175" y="3922474"/>
            <a:ext cx="13548664" cy="3046988"/>
          </a:xfrm>
          <a:prstGeom prst="rect">
            <a:avLst/>
          </a:prstGeom>
          <a:noFill/>
        </p:spPr>
        <p:txBody>
          <a:bodyPr wrap="square" rtlCol="0">
            <a:spAutoFit/>
          </a:bodyPr>
          <a:lstStyle/>
          <a:p>
            <a:pPr algn="ctr"/>
            <a:r>
              <a:rPr lang="en-US" sz="4800" b="1" u="sng" dirty="0" err="1">
                <a:latin typeface="Times New Roman" panose="02020603050405020304" pitchFamily="18" charset="0"/>
                <a:cs typeface="Times New Roman" panose="02020603050405020304" pitchFamily="18" charset="0"/>
              </a:rPr>
              <a:t>TweetPulse</a:t>
            </a:r>
            <a:r>
              <a:rPr lang="en-US" sz="4800" b="1" u="sng" dirty="0">
                <a:latin typeface="Times New Roman" panose="02020603050405020304" pitchFamily="18" charset="0"/>
                <a:cs typeface="Times New Roman" panose="02020603050405020304" pitchFamily="18" charset="0"/>
              </a:rPr>
              <a:t>: A Power BI-Driven Interactive Sentiment Analysis Dashboard for Brand Monitoring </a:t>
            </a:r>
          </a:p>
          <a:p>
            <a:pPr algn="ctr"/>
            <a:endParaRPr lang="en-US" sz="48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AAEF4F-DDD7-44D9-1265-F9883D9E129A}"/>
              </a:ext>
            </a:extLst>
          </p:cNvPr>
          <p:cNvSpPr txBox="1"/>
          <p:nvPr/>
        </p:nvSpPr>
        <p:spPr>
          <a:xfrm>
            <a:off x="5430207" y="1897742"/>
            <a:ext cx="7848600" cy="1292662"/>
          </a:xfrm>
          <a:prstGeom prst="rect">
            <a:avLst/>
          </a:prstGeom>
          <a:noFill/>
        </p:spPr>
        <p:txBody>
          <a:bodyPr wrap="square" rtlCol="0">
            <a:spAutoFit/>
          </a:bodyPr>
          <a:lstStyle/>
          <a:p>
            <a:r>
              <a:rPr lang="en-IN" sz="6000" b="1" dirty="0">
                <a:latin typeface="Times New Roman" panose="02020603050405020304" pitchFamily="18" charset="0"/>
                <a:cs typeface="Times New Roman" panose="02020603050405020304" pitchFamily="18" charset="0"/>
              </a:rPr>
              <a:t>PROJECT PHASE - II</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C6978-DBB8-D180-FE5D-0AA96C5390A4}"/>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701892-7F33-E432-C930-2C61AFA71C8C}"/>
              </a:ext>
            </a:extLst>
          </p:cNvPr>
          <p:cNvSpPr>
            <a:spLocks noGrp="1"/>
          </p:cNvSpPr>
          <p:nvPr>
            <p:ph type="ftr" sz="quarter" idx="5"/>
          </p:nvPr>
        </p:nvSpPr>
        <p:spPr/>
        <p:txBody>
          <a:bodyPr/>
          <a:lstStyle/>
          <a:p>
            <a:pPr marL="12700">
              <a:lnSpc>
                <a:spcPts val="3400"/>
              </a:lnSpc>
            </a:pPr>
            <a:r>
              <a:rPr lang="en-US" spc="260"/>
              <a:t>LEARN</a:t>
            </a:r>
            <a:r>
              <a:rPr lang="en-US" spc="-15"/>
              <a:t> </a:t>
            </a:r>
            <a:r>
              <a:rPr lang="en-US" spc="75"/>
              <a:t>.</a:t>
            </a:r>
            <a:r>
              <a:rPr lang="en-US" spc="-10"/>
              <a:t> </a:t>
            </a:r>
            <a:r>
              <a:rPr lang="en-US" spc="265"/>
              <a:t>GROW</a:t>
            </a:r>
            <a:r>
              <a:rPr lang="en-US" spc="-10"/>
              <a:t> </a:t>
            </a:r>
            <a:r>
              <a:rPr lang="en-US" spc="75"/>
              <a:t>.</a:t>
            </a:r>
            <a:r>
              <a:rPr lang="en-US" spc="-10"/>
              <a:t> </a:t>
            </a:r>
            <a:r>
              <a:rPr lang="en-US" spc="190"/>
              <a:t>EXCEL</a:t>
            </a:r>
            <a:endParaRPr lang="en-US" spc="190" dirty="0"/>
          </a:p>
        </p:txBody>
      </p:sp>
      <p:sp>
        <p:nvSpPr>
          <p:cNvPr id="5" name="Slide Number Placeholder 4">
            <a:extLst>
              <a:ext uri="{FF2B5EF4-FFF2-40B4-BE49-F238E27FC236}">
                <a16:creationId xmlns:a16="http://schemas.microsoft.com/office/drawing/2014/main" id="{888E4193-A3BD-AEA4-ACE4-68B736BB7DE0}"/>
              </a:ext>
            </a:extLst>
          </p:cNvPr>
          <p:cNvSpPr>
            <a:spLocks noGrp="1"/>
          </p:cNvSpPr>
          <p:nvPr>
            <p:ph type="sldNum" sz="quarter" idx="7"/>
          </p:nvPr>
        </p:nvSpPr>
        <p:spPr>
          <a:xfrm>
            <a:off x="16789400" y="9388453"/>
            <a:ext cx="1016000" cy="384721"/>
          </a:xfrm>
        </p:spPr>
        <p:txBody>
          <a:bodyPr/>
          <a:lstStyle/>
          <a:p>
            <a:pPr marL="38100">
              <a:lnSpc>
                <a:spcPts val="3035"/>
              </a:lnSpc>
            </a:pPr>
            <a:r>
              <a:rPr lang="en-US" dirty="0"/>
              <a:t>10/</a:t>
            </a:r>
            <a:r>
              <a:rPr lang="en-GB" dirty="0"/>
              <a:t>19</a:t>
            </a:r>
            <a:endParaRPr lang="en-US" dirty="0"/>
          </a:p>
        </p:txBody>
      </p:sp>
      <p:pic>
        <p:nvPicPr>
          <p:cNvPr id="6" name="Picture 5">
            <a:extLst>
              <a:ext uri="{FF2B5EF4-FFF2-40B4-BE49-F238E27FC236}">
                <a16:creationId xmlns:a16="http://schemas.microsoft.com/office/drawing/2014/main" id="{6D316059-BC0E-AF0D-6D86-C3182D8E6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409700"/>
            <a:ext cx="11811000" cy="7738906"/>
          </a:xfrm>
          <a:prstGeom prst="rect">
            <a:avLst/>
          </a:prstGeom>
        </p:spPr>
      </p:pic>
      <p:sp>
        <p:nvSpPr>
          <p:cNvPr id="8" name="TextBox 7">
            <a:extLst>
              <a:ext uri="{FF2B5EF4-FFF2-40B4-BE49-F238E27FC236}">
                <a16:creationId xmlns:a16="http://schemas.microsoft.com/office/drawing/2014/main" id="{01C72073-99DC-1302-57EF-A3C3FB509B24}"/>
              </a:ext>
            </a:extLst>
          </p:cNvPr>
          <p:cNvSpPr txBox="1"/>
          <p:nvPr/>
        </p:nvSpPr>
        <p:spPr>
          <a:xfrm>
            <a:off x="685800" y="342900"/>
            <a:ext cx="6096000" cy="1015663"/>
          </a:xfrm>
          <a:prstGeom prst="rect">
            <a:avLst/>
          </a:prstGeom>
          <a:noFill/>
        </p:spPr>
        <p:txBody>
          <a:bodyPr wrap="square" rtlCol="0">
            <a:spAutoFit/>
          </a:bodyPr>
          <a:lstStyle/>
          <a:p>
            <a:r>
              <a:rPr lang="en-US" sz="6000" b="1" u="sng"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176871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4E22E8-479D-7D78-82FB-DC36BA839FC8}"/>
              </a:ext>
            </a:extLst>
          </p:cNvPr>
          <p:cNvSpPr>
            <a:spLocks noGrp="1"/>
          </p:cNvSpPr>
          <p:nvPr>
            <p:ph type="body" idx="1"/>
          </p:nvPr>
        </p:nvSpPr>
        <p:spPr>
          <a:xfrm>
            <a:off x="298521" y="466747"/>
            <a:ext cx="17475200" cy="923330"/>
          </a:xfrm>
        </p:spPr>
        <p:txBody>
          <a:bodyPr/>
          <a:lstStyle/>
          <a:p>
            <a:r>
              <a:rPr lang="en-GB" sz="6000" b="1" u="sng" dirty="0">
                <a:latin typeface="Times New Roman" panose="02020603050405020304" pitchFamily="18" charset="0"/>
                <a:cs typeface="Times New Roman" panose="02020603050405020304" pitchFamily="18" charset="0"/>
              </a:rPr>
              <a:t>Methodology</a:t>
            </a:r>
            <a:endParaRPr lang="en-US" sz="60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543FD28-606E-0D45-571B-42ED479F5629}"/>
              </a:ext>
            </a:extLst>
          </p:cNvPr>
          <p:cNvSpPr>
            <a:spLocks noGrp="1"/>
          </p:cNvSpPr>
          <p:nvPr>
            <p:ph type="ftr" sz="quarter" idx="5"/>
          </p:nvPr>
        </p:nvSpPr>
        <p:spPr/>
        <p:txBody>
          <a:bodyPr/>
          <a:lstStyle/>
          <a:p>
            <a:pPr marL="12700">
              <a:lnSpc>
                <a:spcPts val="3400"/>
              </a:lnSpc>
            </a:pPr>
            <a:r>
              <a:rPr lang="en-GB" spc="260" dirty="0"/>
              <a:t>LEARN</a:t>
            </a:r>
            <a:r>
              <a:rPr lang="en-GB" spc="-15" dirty="0"/>
              <a:t> </a:t>
            </a:r>
            <a:r>
              <a:rPr lang="en-GB" spc="75" dirty="0"/>
              <a:t>.</a:t>
            </a:r>
            <a:r>
              <a:rPr lang="en-GB" spc="-10" dirty="0"/>
              <a:t> </a:t>
            </a:r>
            <a:r>
              <a:rPr lang="en-GB" spc="265" dirty="0"/>
              <a:t>GROW</a:t>
            </a:r>
            <a:r>
              <a:rPr lang="en-GB" spc="-10" dirty="0"/>
              <a:t> </a:t>
            </a:r>
            <a:r>
              <a:rPr lang="en-GB" spc="75" dirty="0"/>
              <a:t>.</a:t>
            </a:r>
            <a:r>
              <a:rPr lang="en-GB" spc="-10" dirty="0"/>
              <a:t> </a:t>
            </a:r>
            <a:r>
              <a:rPr lang="en-GB" spc="190" dirty="0"/>
              <a:t>EXCEL</a:t>
            </a:r>
          </a:p>
        </p:txBody>
      </p:sp>
      <p:sp>
        <p:nvSpPr>
          <p:cNvPr id="5" name="Slide Number Placeholder 4">
            <a:extLst>
              <a:ext uri="{FF2B5EF4-FFF2-40B4-BE49-F238E27FC236}">
                <a16:creationId xmlns:a16="http://schemas.microsoft.com/office/drawing/2014/main" id="{66A976B1-044D-234F-669A-7D0D53FA2EBF}"/>
              </a:ext>
            </a:extLst>
          </p:cNvPr>
          <p:cNvSpPr>
            <a:spLocks noGrp="1"/>
          </p:cNvSpPr>
          <p:nvPr>
            <p:ph type="sldNum" sz="quarter" idx="7"/>
          </p:nvPr>
        </p:nvSpPr>
        <p:spPr>
          <a:xfrm>
            <a:off x="16757721" y="9388453"/>
            <a:ext cx="1016000" cy="384721"/>
          </a:xfrm>
        </p:spPr>
        <p:txBody>
          <a:bodyPr/>
          <a:lstStyle/>
          <a:p>
            <a:pPr marL="38100">
              <a:lnSpc>
                <a:spcPts val="3035"/>
              </a:lnSpc>
            </a:pPr>
            <a:r>
              <a:rPr lang="en-GB" dirty="0"/>
              <a:t>11/19</a:t>
            </a:r>
          </a:p>
        </p:txBody>
      </p:sp>
      <p:sp>
        <p:nvSpPr>
          <p:cNvPr id="6" name="TextBox 5">
            <a:extLst>
              <a:ext uri="{FF2B5EF4-FFF2-40B4-BE49-F238E27FC236}">
                <a16:creationId xmlns:a16="http://schemas.microsoft.com/office/drawing/2014/main" id="{5CEC378D-76B2-1235-CF2D-98E9C82CF5CB}"/>
              </a:ext>
            </a:extLst>
          </p:cNvPr>
          <p:cNvSpPr txBox="1"/>
          <p:nvPr/>
        </p:nvSpPr>
        <p:spPr>
          <a:xfrm>
            <a:off x="298521" y="1943100"/>
            <a:ext cx="17475200" cy="7478970"/>
          </a:xfrm>
          <a:prstGeom prst="rect">
            <a:avLst/>
          </a:prstGeom>
          <a:noFill/>
        </p:spPr>
        <p:txBody>
          <a:bodyPr wrap="square" rtlCol="0">
            <a:spAutoFit/>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Data Acquisition</a:t>
            </a:r>
            <a:r>
              <a:rPr lang="en-US" sz="2400" dirty="0">
                <a:latin typeface="Times New Roman" panose="02020603050405020304" pitchFamily="18" charset="0"/>
                <a:cs typeface="Times New Roman" panose="02020603050405020304" pitchFamily="18" charset="0"/>
              </a:rPr>
              <a:t>: The process starts with acquiring data from Twitter using the </a:t>
            </a:r>
            <a:r>
              <a:rPr lang="en-US" sz="2400" dirty="0" err="1">
                <a:latin typeface="Times New Roman" panose="02020603050405020304" pitchFamily="18" charset="0"/>
                <a:cs typeface="Times New Roman" panose="02020603050405020304" pitchFamily="18" charset="0"/>
              </a:rPr>
              <a:t>Twikit</a:t>
            </a:r>
            <a:r>
              <a:rPr lang="en-US" sz="2400" dirty="0">
                <a:latin typeface="Times New Roman" panose="02020603050405020304" pitchFamily="18" charset="0"/>
                <a:cs typeface="Times New Roman" panose="02020603050405020304" pitchFamily="18" charset="0"/>
              </a:rPr>
              <a:t> web scraper. Here, tweets are collected with the hashtag #Apple to create a dataset reflecting public sentiment towards Apple.</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t>Exploratory Data Analysis</a:t>
            </a:r>
            <a:r>
              <a:rPr lang="en-US" sz="2400" dirty="0"/>
              <a:t>: In this stage we explore our dataset and check for any missing values. This stage can be done at any part of our system workflow in order to assess the quality of our dataset.</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t>Preprocessing</a:t>
            </a:r>
            <a:r>
              <a:rPr lang="en-US" sz="2400" dirty="0"/>
              <a:t>: Before analysis, the raw text data needs to be cleaned and standardized through preprocessing. This step is crucial for transforming unstructured text data into a form that machine learning models can effectively process. The specific steps are Tokenization, Removing </a:t>
            </a:r>
            <a:r>
              <a:rPr lang="en-US" sz="2400" dirty="0" err="1"/>
              <a:t>stopwords</a:t>
            </a:r>
            <a:r>
              <a:rPr lang="en-US" sz="2400" dirty="0"/>
              <a:t>, links, alphanumeric characters and special symbols and lemmatization.</a:t>
            </a:r>
          </a:p>
          <a:p>
            <a:pPr algn="just"/>
            <a:endParaRPr lang="en-US" sz="2400" dirty="0"/>
          </a:p>
          <a:p>
            <a:pPr algn="just"/>
            <a:r>
              <a:rPr lang="en-US" sz="2400" dirty="0"/>
              <a:t>4. </a:t>
            </a:r>
            <a:r>
              <a:rPr lang="en-US" sz="2400" b="1" dirty="0">
                <a:latin typeface="Times New Roman" panose="02020603050405020304" pitchFamily="18" charset="0"/>
                <a:cs typeface="Times New Roman" panose="02020603050405020304" pitchFamily="18" charset="0"/>
              </a:rPr>
              <a:t>Feature Extraction</a:t>
            </a:r>
            <a:r>
              <a:rPr lang="en-US" sz="2400" dirty="0">
                <a:latin typeface="Times New Roman" panose="02020603050405020304" pitchFamily="18" charset="0"/>
                <a:cs typeface="Times New Roman" panose="02020603050405020304" pitchFamily="18" charset="0"/>
              </a:rPr>
              <a:t>:  It involves transforming raw data into a structured set of informative variables, known as features, that can     </a:t>
            </a:r>
          </a:p>
          <a:p>
            <a:pPr algn="just"/>
            <a:r>
              <a:rPr lang="en-US" sz="2400" dirty="0">
                <a:latin typeface="Times New Roman" panose="02020603050405020304" pitchFamily="18" charset="0"/>
                <a:cs typeface="Times New Roman" panose="02020603050405020304" pitchFamily="18" charset="0"/>
              </a:rPr>
              <a:t>    effectively represent patterns and trends within the dataset. The feature extraction techniques are implemented using BERT model and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VADER.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5. </a:t>
            </a:r>
            <a:r>
              <a:rPr lang="en-US" sz="2400" b="1" dirty="0">
                <a:latin typeface="Times New Roman" panose="02020603050405020304" pitchFamily="18" charset="0"/>
                <a:cs typeface="Times New Roman" panose="02020603050405020304" pitchFamily="18" charset="0"/>
              </a:rPr>
              <a:t>Model Training</a:t>
            </a:r>
            <a:r>
              <a:rPr lang="en-US" sz="2400" dirty="0">
                <a:latin typeface="Times New Roman" panose="02020603050405020304" pitchFamily="18" charset="0"/>
                <a:cs typeface="Times New Roman" panose="02020603050405020304" pitchFamily="18" charset="0"/>
              </a:rPr>
              <a:t>: The combined features from BERT, and VADER sentiment scores are used to train machine learning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models to predict sentiment. Four models are trained: Logistic Regression, Support Vector Machine, and Random Forest and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6. </a:t>
            </a:r>
            <a:r>
              <a:rPr lang="en-US" sz="2400" b="1" dirty="0">
                <a:latin typeface="Times New Roman" panose="02020603050405020304" pitchFamily="18" charset="0"/>
                <a:cs typeface="Times New Roman" panose="02020603050405020304" pitchFamily="18" charset="0"/>
              </a:rPr>
              <a:t>Testing and Evaluation</a:t>
            </a:r>
            <a:r>
              <a:rPr lang="en-US" sz="2400" dirty="0">
                <a:latin typeface="Times New Roman" panose="02020603050405020304" pitchFamily="18" charset="0"/>
                <a:cs typeface="Times New Roman" panose="02020603050405020304" pitchFamily="18" charset="0"/>
              </a:rPr>
              <a:t>: The evaluation process involves feeding the test set into the model and measuring performance metrics, such as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accuracy, precision, recall, and F1 score. </a:t>
            </a:r>
            <a:endParaRPr lang="en-IN" sz="2400" dirty="0">
              <a:latin typeface="Times New Roman" panose="02020603050405020304" pitchFamily="18"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390634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65E631-2DC6-4AB0-22D7-E62DD48C0097}"/>
              </a:ext>
            </a:extLst>
          </p:cNvPr>
          <p:cNvSpPr>
            <a:spLocks noGrp="1"/>
          </p:cNvSpPr>
          <p:nvPr>
            <p:ph type="body" idx="1"/>
          </p:nvPr>
        </p:nvSpPr>
        <p:spPr>
          <a:xfrm>
            <a:off x="406399" y="2081802"/>
            <a:ext cx="17475200" cy="4431983"/>
          </a:xfrm>
        </p:spPr>
        <p:txBody>
          <a:bodyPr/>
          <a:lstStyle/>
          <a:p>
            <a:pPr algn="just"/>
            <a:r>
              <a:rPr lang="en-US" sz="2400"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Sentiment Analysis</a:t>
            </a:r>
            <a:r>
              <a:rPr lang="en-US" sz="2400" dirty="0">
                <a:latin typeface="Times New Roman" panose="02020603050405020304" pitchFamily="18" charset="0"/>
                <a:cs typeface="Times New Roman" panose="02020603050405020304" pitchFamily="18" charset="0"/>
              </a:rPr>
              <a:t>: Once the model is trained and evaluated, the model is saved so we does not need to retrain the model </a:t>
            </a:r>
            <a:r>
              <a:rPr lang="en-US" sz="2400" dirty="0" err="1">
                <a:latin typeface="Times New Roman" panose="02020603050405020304" pitchFamily="18" charset="0"/>
                <a:cs typeface="Times New Roman" panose="02020603050405020304" pitchFamily="18" charset="0"/>
              </a:rPr>
              <a:t>everytime</a:t>
            </a:r>
            <a:r>
              <a:rPr lang="en-US" sz="2400" dirty="0">
                <a:latin typeface="Times New Roman" panose="02020603050405020304" pitchFamily="18" charset="0"/>
                <a:cs typeface="Times New Roman" panose="02020603050405020304" pitchFamily="18" charset="0"/>
              </a:rPr>
              <a:t> and instead it is applied to classify the sentiment of new tweets in real time. This involves processing incoming tweets, extracting features, and generating a sentiment label (positive, negative, or neutral) for each tweet, allowing for continuous tracking of public sentiment.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8. </a:t>
            </a:r>
            <a:r>
              <a:rPr lang="en-US" sz="2400" b="1" dirty="0">
                <a:latin typeface="Times New Roman" panose="02020603050405020304" pitchFamily="18" charset="0"/>
                <a:cs typeface="Times New Roman" panose="02020603050405020304" pitchFamily="18" charset="0"/>
              </a:rPr>
              <a:t>Visualizations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PowerBI</a:t>
            </a:r>
            <a:r>
              <a:rPr lang="en-US" sz="2400" dirty="0">
                <a:latin typeface="Times New Roman" panose="02020603050405020304" pitchFamily="18" charset="0"/>
                <a:cs typeface="Times New Roman" panose="02020603050405020304" pitchFamily="18" charset="0"/>
              </a:rPr>
              <a:t>, an interactive and dynamic dashboard is developed to view and represent all findings together. These visualizations provide a clear picture of the data’s sentiment and help reveal patterns and trends that might have otherwise been missed. By using charts, graphs, and other visual tools, the results can be presented in a compelling and easy-to-understand manner, enabling better-informed decisions based on the data analysis.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9. </a:t>
            </a:r>
            <a:r>
              <a:rPr lang="en-US" sz="2400" b="1" dirty="0">
                <a:latin typeface="Times New Roman" panose="02020603050405020304" pitchFamily="18" charset="0"/>
                <a:cs typeface="Times New Roman" panose="02020603050405020304" pitchFamily="18" charset="0"/>
              </a:rPr>
              <a:t>Trend Detection: </a:t>
            </a:r>
            <a:r>
              <a:rPr lang="en-US" sz="2400" dirty="0">
                <a:latin typeface="Times New Roman" panose="02020603050405020304" pitchFamily="18" charset="0"/>
                <a:cs typeface="Times New Roman" panose="02020603050405020304" pitchFamily="18" charset="0"/>
              </a:rPr>
              <a:t>Different trends can be visualized in dashboard such as sentiment(positive, negative and neutral), hashtags and keywords trends. These trends are detected and notified using an alert mechanism through email to the stakeholder, when the particular trend crosses certain threshold.</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C52E979-1073-B4E7-CC64-D6B79FF4EE9D}"/>
              </a:ext>
            </a:extLst>
          </p:cNvPr>
          <p:cNvSpPr>
            <a:spLocks noGrp="1"/>
          </p:cNvSpPr>
          <p:nvPr>
            <p:ph type="ftr" sz="quarter" idx="5"/>
          </p:nvPr>
        </p:nvSpPr>
        <p:spPr/>
        <p:txBody>
          <a:bodyPr/>
          <a:lstStyle/>
          <a:p>
            <a:pPr marL="12700">
              <a:lnSpc>
                <a:spcPts val="3400"/>
              </a:lnSpc>
            </a:pPr>
            <a:r>
              <a:rPr lang="en-IN" spc="260"/>
              <a:t>LEARN</a:t>
            </a:r>
            <a:r>
              <a:rPr lang="en-IN" spc="-15"/>
              <a:t> </a:t>
            </a:r>
            <a:r>
              <a:rPr lang="en-IN" spc="75"/>
              <a:t>.</a:t>
            </a:r>
            <a:r>
              <a:rPr lang="en-IN" spc="-10"/>
              <a:t> </a:t>
            </a:r>
            <a:r>
              <a:rPr lang="en-IN" spc="265"/>
              <a:t>GROW</a:t>
            </a:r>
            <a:r>
              <a:rPr lang="en-IN" spc="-10"/>
              <a:t> </a:t>
            </a:r>
            <a:r>
              <a:rPr lang="en-IN" spc="75"/>
              <a:t>.</a:t>
            </a:r>
            <a:r>
              <a:rPr lang="en-IN" spc="-10"/>
              <a:t> </a:t>
            </a:r>
            <a:r>
              <a:rPr lang="en-IN" spc="190"/>
              <a:t>EXCEL</a:t>
            </a:r>
            <a:endParaRPr lang="en-IN" spc="190" dirty="0"/>
          </a:p>
        </p:txBody>
      </p:sp>
      <p:sp>
        <p:nvSpPr>
          <p:cNvPr id="5" name="Slide Number Placeholder 4">
            <a:extLst>
              <a:ext uri="{FF2B5EF4-FFF2-40B4-BE49-F238E27FC236}">
                <a16:creationId xmlns:a16="http://schemas.microsoft.com/office/drawing/2014/main" id="{BFE63FC8-ABBE-9695-5F0C-ADF2E6531CB0}"/>
              </a:ext>
            </a:extLst>
          </p:cNvPr>
          <p:cNvSpPr>
            <a:spLocks noGrp="1"/>
          </p:cNvSpPr>
          <p:nvPr>
            <p:ph type="sldNum" sz="quarter" idx="7"/>
          </p:nvPr>
        </p:nvSpPr>
        <p:spPr>
          <a:xfrm>
            <a:off x="16757721" y="9388453"/>
            <a:ext cx="1016000" cy="384721"/>
          </a:xfrm>
        </p:spPr>
        <p:txBody>
          <a:bodyPr/>
          <a:lstStyle/>
          <a:p>
            <a:pPr marL="38100">
              <a:lnSpc>
                <a:spcPts val="3035"/>
              </a:lnSpc>
            </a:pPr>
            <a:fld id="{81D60167-4931-47E6-BA6A-407CBD079E47}" type="slidenum">
              <a:rPr lang="en-IN" smtClean="0"/>
              <a:t>12</a:t>
            </a:fld>
            <a:r>
              <a:rPr lang="en-IN" dirty="0"/>
              <a:t>/19</a:t>
            </a:r>
          </a:p>
        </p:txBody>
      </p:sp>
    </p:spTree>
    <p:extLst>
      <p:ext uri="{BB962C8B-B14F-4D97-AF65-F5344CB8AC3E}">
        <p14:creationId xmlns:p14="http://schemas.microsoft.com/office/powerpoint/2010/main" val="362768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E7029-F9A8-C287-6BF0-5E25671825AB}"/>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9F1FE1-5D90-2124-28FE-7A781FBEB7F1}"/>
              </a:ext>
            </a:extLst>
          </p:cNvPr>
          <p:cNvSpPr>
            <a:spLocks noGrp="1"/>
          </p:cNvSpPr>
          <p:nvPr>
            <p:ph type="ftr" sz="quarter" idx="5"/>
          </p:nvPr>
        </p:nvSpPr>
        <p:spPr/>
        <p:txBody>
          <a:bodyPr/>
          <a:lstStyle/>
          <a:p>
            <a:pPr marL="12700">
              <a:lnSpc>
                <a:spcPts val="3400"/>
              </a:lnSpc>
            </a:pPr>
            <a:r>
              <a:rPr lang="en-IN" spc="260"/>
              <a:t>LEARN</a:t>
            </a:r>
            <a:r>
              <a:rPr lang="en-IN" spc="-15"/>
              <a:t> </a:t>
            </a:r>
            <a:r>
              <a:rPr lang="en-IN" spc="75"/>
              <a:t>.</a:t>
            </a:r>
            <a:r>
              <a:rPr lang="en-IN" spc="-10"/>
              <a:t> </a:t>
            </a:r>
            <a:r>
              <a:rPr lang="en-IN" spc="265"/>
              <a:t>GROW</a:t>
            </a:r>
            <a:r>
              <a:rPr lang="en-IN" spc="-10"/>
              <a:t> </a:t>
            </a:r>
            <a:r>
              <a:rPr lang="en-IN" spc="75"/>
              <a:t>.</a:t>
            </a:r>
            <a:r>
              <a:rPr lang="en-IN" spc="-10"/>
              <a:t> </a:t>
            </a:r>
            <a:r>
              <a:rPr lang="en-IN" spc="190"/>
              <a:t>EXCEL</a:t>
            </a:r>
            <a:endParaRPr lang="en-IN" spc="190" dirty="0"/>
          </a:p>
        </p:txBody>
      </p:sp>
      <p:sp>
        <p:nvSpPr>
          <p:cNvPr id="5" name="Slide Number Placeholder 4">
            <a:extLst>
              <a:ext uri="{FF2B5EF4-FFF2-40B4-BE49-F238E27FC236}">
                <a16:creationId xmlns:a16="http://schemas.microsoft.com/office/drawing/2014/main" id="{024BE5F7-8225-3939-6991-F24C1857AE42}"/>
              </a:ext>
            </a:extLst>
          </p:cNvPr>
          <p:cNvSpPr>
            <a:spLocks noGrp="1"/>
          </p:cNvSpPr>
          <p:nvPr>
            <p:ph type="sldNum" sz="quarter" idx="7"/>
          </p:nvPr>
        </p:nvSpPr>
        <p:spPr>
          <a:xfrm>
            <a:off x="16757721" y="9388453"/>
            <a:ext cx="1016000" cy="384721"/>
          </a:xfrm>
        </p:spPr>
        <p:txBody>
          <a:bodyPr/>
          <a:lstStyle/>
          <a:p>
            <a:pPr marL="38100">
              <a:lnSpc>
                <a:spcPts val="3035"/>
              </a:lnSpc>
            </a:pPr>
            <a:fld id="{81D60167-4931-47E6-BA6A-407CBD079E47}" type="slidenum">
              <a:rPr lang="en-IN" smtClean="0"/>
              <a:t>13</a:t>
            </a:fld>
            <a:r>
              <a:rPr lang="en-IN" dirty="0"/>
              <a:t>/19</a:t>
            </a:r>
          </a:p>
        </p:txBody>
      </p:sp>
      <p:sp>
        <p:nvSpPr>
          <p:cNvPr id="2" name="TextBox 1">
            <a:extLst>
              <a:ext uri="{FF2B5EF4-FFF2-40B4-BE49-F238E27FC236}">
                <a16:creationId xmlns:a16="http://schemas.microsoft.com/office/drawing/2014/main" id="{4EAF4F01-6445-9B40-4A93-7B534B8C8AB6}"/>
              </a:ext>
            </a:extLst>
          </p:cNvPr>
          <p:cNvSpPr txBox="1"/>
          <p:nvPr/>
        </p:nvSpPr>
        <p:spPr>
          <a:xfrm>
            <a:off x="762000" y="378184"/>
            <a:ext cx="7778972" cy="1015663"/>
          </a:xfrm>
          <a:prstGeom prst="rect">
            <a:avLst/>
          </a:prstGeom>
          <a:noFill/>
        </p:spPr>
        <p:txBody>
          <a:bodyPr wrap="square" rtlCol="0">
            <a:spAutoFit/>
          </a:bodyPr>
          <a:lstStyle/>
          <a:p>
            <a:r>
              <a:rPr lang="en-US" sz="6000" b="1" u="sng" dirty="0">
                <a:latin typeface="Times New Roman" panose="02020603050405020304" pitchFamily="18" charset="0"/>
                <a:cs typeface="Times New Roman" panose="02020603050405020304" pitchFamily="18" charset="0"/>
              </a:rPr>
              <a:t>Results &amp; Discussion</a:t>
            </a:r>
          </a:p>
        </p:txBody>
      </p:sp>
      <p:sp>
        <p:nvSpPr>
          <p:cNvPr id="3" name="TextBox 2">
            <a:extLst>
              <a:ext uri="{FF2B5EF4-FFF2-40B4-BE49-F238E27FC236}">
                <a16:creationId xmlns:a16="http://schemas.microsoft.com/office/drawing/2014/main" id="{66DB8E56-857D-08A9-9D4D-8AFD9289D8BE}"/>
              </a:ext>
            </a:extLst>
          </p:cNvPr>
          <p:cNvSpPr txBox="1"/>
          <p:nvPr/>
        </p:nvSpPr>
        <p:spPr>
          <a:xfrm>
            <a:off x="762000" y="1560028"/>
            <a:ext cx="15240000" cy="113396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this section: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insights obtained from different visuals used in dashboard, are explained</a:t>
            </a:r>
          </a:p>
        </p:txBody>
      </p:sp>
      <p:pic>
        <p:nvPicPr>
          <p:cNvPr id="8" name="Picture 7">
            <a:extLst>
              <a:ext uri="{FF2B5EF4-FFF2-40B4-BE49-F238E27FC236}">
                <a16:creationId xmlns:a16="http://schemas.microsoft.com/office/drawing/2014/main" id="{96332986-C741-4B28-7BED-8E0F5FAC961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981199" y="2957482"/>
            <a:ext cx="13349901" cy="6126958"/>
          </a:xfrm>
          <a:prstGeom prst="rect">
            <a:avLst/>
          </a:prstGeom>
        </p:spPr>
      </p:pic>
      <p:sp>
        <p:nvSpPr>
          <p:cNvPr id="10" name="TextBox 9">
            <a:extLst>
              <a:ext uri="{FF2B5EF4-FFF2-40B4-BE49-F238E27FC236}">
                <a16:creationId xmlns:a16="http://schemas.microsoft.com/office/drawing/2014/main" id="{9A6F4D32-C1E6-9B1B-7DCD-6177684A27FD}"/>
              </a:ext>
            </a:extLst>
          </p:cNvPr>
          <p:cNvSpPr txBox="1"/>
          <p:nvPr/>
        </p:nvSpPr>
        <p:spPr>
          <a:xfrm>
            <a:off x="6735386" y="8939319"/>
            <a:ext cx="384152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Brand Monitoring Dashboard</a:t>
            </a:r>
          </a:p>
        </p:txBody>
      </p:sp>
    </p:spTree>
    <p:extLst>
      <p:ext uri="{BB962C8B-B14F-4D97-AF65-F5344CB8AC3E}">
        <p14:creationId xmlns:p14="http://schemas.microsoft.com/office/powerpoint/2010/main" val="419213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AEC48-69BC-1615-15C7-2B1B0B510860}"/>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415897-5C9A-FC34-B504-99D1D1CCDD1C}"/>
              </a:ext>
            </a:extLst>
          </p:cNvPr>
          <p:cNvSpPr>
            <a:spLocks noGrp="1"/>
          </p:cNvSpPr>
          <p:nvPr>
            <p:ph type="ftr" sz="quarter" idx="5"/>
          </p:nvPr>
        </p:nvSpPr>
        <p:spPr/>
        <p:txBody>
          <a:bodyPr/>
          <a:lstStyle/>
          <a:p>
            <a:pPr marL="12700">
              <a:lnSpc>
                <a:spcPts val="3400"/>
              </a:lnSpc>
            </a:pPr>
            <a:r>
              <a:rPr lang="en-IN" spc="260"/>
              <a:t>LEARN</a:t>
            </a:r>
            <a:r>
              <a:rPr lang="en-IN" spc="-15"/>
              <a:t> </a:t>
            </a:r>
            <a:r>
              <a:rPr lang="en-IN" spc="75"/>
              <a:t>.</a:t>
            </a:r>
            <a:r>
              <a:rPr lang="en-IN" spc="-10"/>
              <a:t> </a:t>
            </a:r>
            <a:r>
              <a:rPr lang="en-IN" spc="265"/>
              <a:t>GROW</a:t>
            </a:r>
            <a:r>
              <a:rPr lang="en-IN" spc="-10"/>
              <a:t> </a:t>
            </a:r>
            <a:r>
              <a:rPr lang="en-IN" spc="75"/>
              <a:t>.</a:t>
            </a:r>
            <a:r>
              <a:rPr lang="en-IN" spc="-10"/>
              <a:t> </a:t>
            </a:r>
            <a:r>
              <a:rPr lang="en-IN" spc="190"/>
              <a:t>EXCEL</a:t>
            </a:r>
            <a:endParaRPr lang="en-IN" spc="190" dirty="0"/>
          </a:p>
        </p:txBody>
      </p:sp>
      <p:sp>
        <p:nvSpPr>
          <p:cNvPr id="5" name="Slide Number Placeholder 4">
            <a:extLst>
              <a:ext uri="{FF2B5EF4-FFF2-40B4-BE49-F238E27FC236}">
                <a16:creationId xmlns:a16="http://schemas.microsoft.com/office/drawing/2014/main" id="{C465E7B3-D7B7-885D-C128-93D7E563852E}"/>
              </a:ext>
            </a:extLst>
          </p:cNvPr>
          <p:cNvSpPr>
            <a:spLocks noGrp="1"/>
          </p:cNvSpPr>
          <p:nvPr>
            <p:ph type="sldNum" sz="quarter" idx="7"/>
          </p:nvPr>
        </p:nvSpPr>
        <p:spPr>
          <a:xfrm>
            <a:off x="16757721" y="9388453"/>
            <a:ext cx="1016000" cy="384721"/>
          </a:xfrm>
        </p:spPr>
        <p:txBody>
          <a:bodyPr/>
          <a:lstStyle/>
          <a:p>
            <a:pPr marL="38100">
              <a:lnSpc>
                <a:spcPts val="3035"/>
              </a:lnSpc>
            </a:pPr>
            <a:fld id="{81D60167-4931-47E6-BA6A-407CBD079E47}" type="slidenum">
              <a:rPr lang="en-IN" smtClean="0"/>
              <a:t>14</a:t>
            </a:fld>
            <a:r>
              <a:rPr lang="en-IN" dirty="0"/>
              <a:t>/19</a:t>
            </a:r>
          </a:p>
        </p:txBody>
      </p:sp>
      <p:sp>
        <p:nvSpPr>
          <p:cNvPr id="2" name="TextBox 1">
            <a:extLst>
              <a:ext uri="{FF2B5EF4-FFF2-40B4-BE49-F238E27FC236}">
                <a16:creationId xmlns:a16="http://schemas.microsoft.com/office/drawing/2014/main" id="{78F3226F-C216-A170-CFFE-6C42DA77FE33}"/>
              </a:ext>
            </a:extLst>
          </p:cNvPr>
          <p:cNvSpPr txBox="1"/>
          <p:nvPr/>
        </p:nvSpPr>
        <p:spPr>
          <a:xfrm>
            <a:off x="690880" y="738918"/>
            <a:ext cx="6013228" cy="391305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positive, negative and neutral sentiment percentages of the total collected tweet is shown in below figure. It helps to understand in overall how customers are reacting towards the brand, using the Brand Monitoring Dashboard if they are satisfied or dissatisfied.</a:t>
            </a:r>
          </a:p>
        </p:txBody>
      </p:sp>
      <p:pic>
        <p:nvPicPr>
          <p:cNvPr id="6" name="Picture 5">
            <a:extLst>
              <a:ext uri="{FF2B5EF4-FFF2-40B4-BE49-F238E27FC236}">
                <a16:creationId xmlns:a16="http://schemas.microsoft.com/office/drawing/2014/main" id="{BFCCB01B-B4D5-9501-3A55-D1FCE1348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42" y="2092212"/>
            <a:ext cx="10124059" cy="1905000"/>
          </a:xfrm>
          <a:prstGeom prst="rect">
            <a:avLst/>
          </a:prstGeom>
        </p:spPr>
      </p:pic>
      <p:sp>
        <p:nvSpPr>
          <p:cNvPr id="8" name="TextBox 7">
            <a:extLst>
              <a:ext uri="{FF2B5EF4-FFF2-40B4-BE49-F238E27FC236}">
                <a16:creationId xmlns:a16="http://schemas.microsoft.com/office/drawing/2014/main" id="{ACB06107-F478-4C03-BF4F-CF147975555D}"/>
              </a:ext>
            </a:extLst>
          </p:cNvPr>
          <p:cNvSpPr txBox="1"/>
          <p:nvPr/>
        </p:nvSpPr>
        <p:spPr>
          <a:xfrm>
            <a:off x="10057201" y="5235600"/>
            <a:ext cx="7239000" cy="390395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trend of different sentiment categories is shown in the figure. It shows how different sentiments vary throughout the timeline. The x-axis represents each day and y-axis represents the count of collected data. The sentiment variation also depends on how much data is collected each day, as tweets are not collected the same amount everyday</a:t>
            </a:r>
          </a:p>
        </p:txBody>
      </p:sp>
      <p:pic>
        <p:nvPicPr>
          <p:cNvPr id="12" name="Picture 11">
            <a:extLst>
              <a:ext uri="{FF2B5EF4-FFF2-40B4-BE49-F238E27FC236}">
                <a16:creationId xmlns:a16="http://schemas.microsoft.com/office/drawing/2014/main" id="{680BE065-B867-0B1C-0231-C7EF2574264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0880" y="5879410"/>
            <a:ext cx="8453120" cy="2523917"/>
          </a:xfrm>
          <a:prstGeom prst="rect">
            <a:avLst/>
          </a:prstGeom>
        </p:spPr>
      </p:pic>
      <p:sp>
        <p:nvSpPr>
          <p:cNvPr id="18" name="TextBox 17">
            <a:extLst>
              <a:ext uri="{FF2B5EF4-FFF2-40B4-BE49-F238E27FC236}">
                <a16:creationId xmlns:a16="http://schemas.microsoft.com/office/drawing/2014/main" id="{BB037DE9-3E6D-6F82-0BBA-66FEDA424D60}"/>
              </a:ext>
            </a:extLst>
          </p:cNvPr>
          <p:cNvSpPr txBox="1"/>
          <p:nvPr/>
        </p:nvSpPr>
        <p:spPr>
          <a:xfrm>
            <a:off x="9227556" y="3997212"/>
            <a:ext cx="7530165"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Percentage of Positive, Negative and Neutral Sentiments</a:t>
            </a:r>
          </a:p>
        </p:txBody>
      </p:sp>
      <p:sp>
        <p:nvSpPr>
          <p:cNvPr id="19" name="TextBox 18">
            <a:extLst>
              <a:ext uri="{FF2B5EF4-FFF2-40B4-BE49-F238E27FC236}">
                <a16:creationId xmlns:a16="http://schemas.microsoft.com/office/drawing/2014/main" id="{DE4D60AD-3C54-BB58-F727-B151FD48703A}"/>
              </a:ext>
            </a:extLst>
          </p:cNvPr>
          <p:cNvSpPr txBox="1"/>
          <p:nvPr/>
        </p:nvSpPr>
        <p:spPr>
          <a:xfrm>
            <a:off x="4077748" y="8390868"/>
            <a:ext cx="259080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Sentiment Trend</a:t>
            </a:r>
          </a:p>
        </p:txBody>
      </p:sp>
    </p:spTree>
    <p:extLst>
      <p:ext uri="{BB962C8B-B14F-4D97-AF65-F5344CB8AC3E}">
        <p14:creationId xmlns:p14="http://schemas.microsoft.com/office/powerpoint/2010/main" val="90562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B0CAC-3FEE-4F48-0D3B-8E4AC7DED99F}"/>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9A71B76-8C2F-60D1-C962-4EA60B916C32}"/>
              </a:ext>
            </a:extLst>
          </p:cNvPr>
          <p:cNvSpPr>
            <a:spLocks noGrp="1"/>
          </p:cNvSpPr>
          <p:nvPr>
            <p:ph type="ftr" sz="quarter" idx="5"/>
          </p:nvPr>
        </p:nvSpPr>
        <p:spPr/>
        <p:txBody>
          <a:bodyPr/>
          <a:lstStyle/>
          <a:p>
            <a:pPr marL="12700">
              <a:lnSpc>
                <a:spcPts val="3400"/>
              </a:lnSpc>
            </a:pPr>
            <a:r>
              <a:rPr lang="en-IN" spc="260"/>
              <a:t>LEARN</a:t>
            </a:r>
            <a:r>
              <a:rPr lang="en-IN" spc="-15"/>
              <a:t> </a:t>
            </a:r>
            <a:r>
              <a:rPr lang="en-IN" spc="75"/>
              <a:t>.</a:t>
            </a:r>
            <a:r>
              <a:rPr lang="en-IN" spc="-10"/>
              <a:t> </a:t>
            </a:r>
            <a:r>
              <a:rPr lang="en-IN" spc="265"/>
              <a:t>GROW</a:t>
            </a:r>
            <a:r>
              <a:rPr lang="en-IN" spc="-10"/>
              <a:t> </a:t>
            </a:r>
            <a:r>
              <a:rPr lang="en-IN" spc="75"/>
              <a:t>.</a:t>
            </a:r>
            <a:r>
              <a:rPr lang="en-IN" spc="-10"/>
              <a:t> </a:t>
            </a:r>
            <a:r>
              <a:rPr lang="en-IN" spc="190"/>
              <a:t>EXCEL</a:t>
            </a:r>
            <a:endParaRPr lang="en-IN" spc="190" dirty="0"/>
          </a:p>
        </p:txBody>
      </p:sp>
      <p:sp>
        <p:nvSpPr>
          <p:cNvPr id="5" name="Slide Number Placeholder 4">
            <a:extLst>
              <a:ext uri="{FF2B5EF4-FFF2-40B4-BE49-F238E27FC236}">
                <a16:creationId xmlns:a16="http://schemas.microsoft.com/office/drawing/2014/main" id="{77FA34D0-CD61-CA29-EA3C-E6AF6AE66590}"/>
              </a:ext>
            </a:extLst>
          </p:cNvPr>
          <p:cNvSpPr>
            <a:spLocks noGrp="1"/>
          </p:cNvSpPr>
          <p:nvPr>
            <p:ph type="sldNum" sz="quarter" idx="7"/>
          </p:nvPr>
        </p:nvSpPr>
        <p:spPr>
          <a:xfrm>
            <a:off x="16757721" y="9388453"/>
            <a:ext cx="1016000" cy="384721"/>
          </a:xfrm>
        </p:spPr>
        <p:txBody>
          <a:bodyPr/>
          <a:lstStyle/>
          <a:p>
            <a:pPr marL="38100">
              <a:lnSpc>
                <a:spcPts val="3035"/>
              </a:lnSpc>
            </a:pPr>
            <a:fld id="{81D60167-4931-47E6-BA6A-407CBD079E47}" type="slidenum">
              <a:rPr lang="en-IN" smtClean="0"/>
              <a:t>15</a:t>
            </a:fld>
            <a:r>
              <a:rPr lang="en-IN" dirty="0"/>
              <a:t>/19</a:t>
            </a:r>
          </a:p>
        </p:txBody>
      </p:sp>
      <p:pic>
        <p:nvPicPr>
          <p:cNvPr id="3" name="Picture 2">
            <a:extLst>
              <a:ext uri="{FF2B5EF4-FFF2-40B4-BE49-F238E27FC236}">
                <a16:creationId xmlns:a16="http://schemas.microsoft.com/office/drawing/2014/main" id="{F7FDA938-CE07-0DA6-E5AA-EA84EDE2FAC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42440" y="566724"/>
            <a:ext cx="3743847" cy="5068007"/>
          </a:xfrm>
          <a:prstGeom prst="rect">
            <a:avLst/>
          </a:prstGeom>
        </p:spPr>
      </p:pic>
      <p:pic>
        <p:nvPicPr>
          <p:cNvPr id="7" name="Picture 6">
            <a:extLst>
              <a:ext uri="{FF2B5EF4-FFF2-40B4-BE49-F238E27FC236}">
                <a16:creationId xmlns:a16="http://schemas.microsoft.com/office/drawing/2014/main" id="{880BF63E-891C-71DE-A077-C0E03F86645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031339" y="2109685"/>
            <a:ext cx="9726382" cy="3000794"/>
          </a:xfrm>
          <a:prstGeom prst="rect">
            <a:avLst/>
          </a:prstGeom>
        </p:spPr>
      </p:pic>
      <p:sp>
        <p:nvSpPr>
          <p:cNvPr id="8" name="TextBox 7">
            <a:extLst>
              <a:ext uri="{FF2B5EF4-FFF2-40B4-BE49-F238E27FC236}">
                <a16:creationId xmlns:a16="http://schemas.microsoft.com/office/drawing/2014/main" id="{1916B2F4-6BA5-92C2-0C8F-6032A3EE5593}"/>
              </a:ext>
            </a:extLst>
          </p:cNvPr>
          <p:cNvSpPr txBox="1"/>
          <p:nvPr/>
        </p:nvSpPr>
        <p:spPr>
          <a:xfrm>
            <a:off x="514279" y="6197837"/>
            <a:ext cx="6267521" cy="3349956"/>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Top hashtags as shown in above figure, tell the hashtags that have been used by the users the most. The count of hashtags are presents in the decreasing order from the top. It gives an idea on how to reach maximum people using these hashtags.</a:t>
            </a:r>
          </a:p>
        </p:txBody>
      </p:sp>
      <p:sp>
        <p:nvSpPr>
          <p:cNvPr id="9" name="TextBox 8">
            <a:extLst>
              <a:ext uri="{FF2B5EF4-FFF2-40B4-BE49-F238E27FC236}">
                <a16:creationId xmlns:a16="http://schemas.microsoft.com/office/drawing/2014/main" id="{15B91864-E76E-83BF-8C68-FF59F1F609F2}"/>
              </a:ext>
            </a:extLst>
          </p:cNvPr>
          <p:cNvSpPr txBox="1"/>
          <p:nvPr/>
        </p:nvSpPr>
        <p:spPr>
          <a:xfrm>
            <a:off x="8036560" y="6394255"/>
            <a:ext cx="8382000" cy="2241960"/>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above figure shows the location of the users whose tweets are collected. Sometimes, it displays the name of the country or state and does not go deep into the address of the users. This location feature is provided by the dashboard.</a:t>
            </a:r>
          </a:p>
        </p:txBody>
      </p:sp>
      <p:sp>
        <p:nvSpPr>
          <p:cNvPr id="10" name="TextBox 9">
            <a:extLst>
              <a:ext uri="{FF2B5EF4-FFF2-40B4-BE49-F238E27FC236}">
                <a16:creationId xmlns:a16="http://schemas.microsoft.com/office/drawing/2014/main" id="{DBE647E9-1D27-2899-F0EF-4ECBFF097A2D}"/>
              </a:ext>
            </a:extLst>
          </p:cNvPr>
          <p:cNvSpPr txBox="1"/>
          <p:nvPr/>
        </p:nvSpPr>
        <p:spPr>
          <a:xfrm>
            <a:off x="10744200" y="5106036"/>
            <a:ext cx="3743847"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Location of Tweets</a:t>
            </a:r>
          </a:p>
        </p:txBody>
      </p:sp>
      <p:sp>
        <p:nvSpPr>
          <p:cNvPr id="11" name="TextBox 10">
            <a:extLst>
              <a:ext uri="{FF2B5EF4-FFF2-40B4-BE49-F238E27FC236}">
                <a16:creationId xmlns:a16="http://schemas.microsoft.com/office/drawing/2014/main" id="{AC873068-6316-8F58-15E3-5E1D144AD3D3}"/>
              </a:ext>
            </a:extLst>
          </p:cNvPr>
          <p:cNvSpPr txBox="1"/>
          <p:nvPr/>
        </p:nvSpPr>
        <p:spPr>
          <a:xfrm>
            <a:off x="2707527" y="5649763"/>
            <a:ext cx="274320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Trending Hashtags</a:t>
            </a:r>
          </a:p>
        </p:txBody>
      </p:sp>
    </p:spTree>
    <p:extLst>
      <p:ext uri="{BB962C8B-B14F-4D97-AF65-F5344CB8AC3E}">
        <p14:creationId xmlns:p14="http://schemas.microsoft.com/office/powerpoint/2010/main" val="76803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381F-5922-A763-6D06-36257D9AB3E6}"/>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B3FF00-DD2C-C9EE-FFB4-661799B03D49}"/>
              </a:ext>
            </a:extLst>
          </p:cNvPr>
          <p:cNvSpPr>
            <a:spLocks noGrp="1"/>
          </p:cNvSpPr>
          <p:nvPr>
            <p:ph type="ftr" sz="quarter" idx="5"/>
          </p:nvPr>
        </p:nvSpPr>
        <p:spPr/>
        <p:txBody>
          <a:bodyPr/>
          <a:lstStyle/>
          <a:p>
            <a:pPr marL="12700">
              <a:lnSpc>
                <a:spcPts val="3400"/>
              </a:lnSpc>
            </a:pPr>
            <a:r>
              <a:rPr lang="en-IN" spc="260"/>
              <a:t>LEARN</a:t>
            </a:r>
            <a:r>
              <a:rPr lang="en-IN" spc="-15"/>
              <a:t> </a:t>
            </a:r>
            <a:r>
              <a:rPr lang="en-IN" spc="75"/>
              <a:t>.</a:t>
            </a:r>
            <a:r>
              <a:rPr lang="en-IN" spc="-10"/>
              <a:t> </a:t>
            </a:r>
            <a:r>
              <a:rPr lang="en-IN" spc="265"/>
              <a:t>GROW</a:t>
            </a:r>
            <a:r>
              <a:rPr lang="en-IN" spc="-10"/>
              <a:t> </a:t>
            </a:r>
            <a:r>
              <a:rPr lang="en-IN" spc="75"/>
              <a:t>.</a:t>
            </a:r>
            <a:r>
              <a:rPr lang="en-IN" spc="-10"/>
              <a:t> </a:t>
            </a:r>
            <a:r>
              <a:rPr lang="en-IN" spc="190"/>
              <a:t>EXCEL</a:t>
            </a:r>
            <a:endParaRPr lang="en-IN" spc="190" dirty="0"/>
          </a:p>
        </p:txBody>
      </p:sp>
      <p:sp>
        <p:nvSpPr>
          <p:cNvPr id="5" name="Slide Number Placeholder 4">
            <a:extLst>
              <a:ext uri="{FF2B5EF4-FFF2-40B4-BE49-F238E27FC236}">
                <a16:creationId xmlns:a16="http://schemas.microsoft.com/office/drawing/2014/main" id="{3AFBA673-7C4A-A75B-6128-96B68E0D98B3}"/>
              </a:ext>
            </a:extLst>
          </p:cNvPr>
          <p:cNvSpPr>
            <a:spLocks noGrp="1"/>
          </p:cNvSpPr>
          <p:nvPr>
            <p:ph type="sldNum" sz="quarter" idx="7"/>
          </p:nvPr>
        </p:nvSpPr>
        <p:spPr>
          <a:xfrm>
            <a:off x="16757721" y="9388453"/>
            <a:ext cx="1016000" cy="384721"/>
          </a:xfrm>
        </p:spPr>
        <p:txBody>
          <a:bodyPr/>
          <a:lstStyle/>
          <a:p>
            <a:pPr marL="38100">
              <a:lnSpc>
                <a:spcPts val="3035"/>
              </a:lnSpc>
            </a:pPr>
            <a:fld id="{81D60167-4931-47E6-BA6A-407CBD079E47}" type="slidenum">
              <a:rPr lang="en-IN" smtClean="0"/>
              <a:t>16</a:t>
            </a:fld>
            <a:r>
              <a:rPr lang="en-IN" dirty="0"/>
              <a:t>/19</a:t>
            </a:r>
          </a:p>
        </p:txBody>
      </p:sp>
      <p:sp>
        <p:nvSpPr>
          <p:cNvPr id="2" name="TextBox 1">
            <a:extLst>
              <a:ext uri="{FF2B5EF4-FFF2-40B4-BE49-F238E27FC236}">
                <a16:creationId xmlns:a16="http://schemas.microsoft.com/office/drawing/2014/main" id="{1C7923B2-A84F-6891-F013-47D842A15C19}"/>
              </a:ext>
            </a:extLst>
          </p:cNvPr>
          <p:cNvSpPr txBox="1"/>
          <p:nvPr/>
        </p:nvSpPr>
        <p:spPr>
          <a:xfrm>
            <a:off x="9829800" y="2400300"/>
            <a:ext cx="6705600" cy="390395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 visual providing the keywords that are used the most by users are provided in figure. The keywords that are in large size show the keyword that has been used the most by users, and the keywords that are least in size show that they are used the least by users, and the count of each keywords can be known by putting the mouse cursor on top of the keyword. </a:t>
            </a:r>
          </a:p>
        </p:txBody>
      </p:sp>
      <p:pic>
        <p:nvPicPr>
          <p:cNvPr id="6" name="Picture 5">
            <a:extLst>
              <a:ext uri="{FF2B5EF4-FFF2-40B4-BE49-F238E27FC236}">
                <a16:creationId xmlns:a16="http://schemas.microsoft.com/office/drawing/2014/main" id="{F44C8A90-AF74-1D96-F136-8FFA57F8D95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835372" y="1714500"/>
            <a:ext cx="6705600" cy="6162637"/>
          </a:xfrm>
          <a:prstGeom prst="rect">
            <a:avLst/>
          </a:prstGeom>
        </p:spPr>
      </p:pic>
      <p:sp>
        <p:nvSpPr>
          <p:cNvPr id="8" name="TextBox 7">
            <a:extLst>
              <a:ext uri="{FF2B5EF4-FFF2-40B4-BE49-F238E27FC236}">
                <a16:creationId xmlns:a16="http://schemas.microsoft.com/office/drawing/2014/main" id="{44562F33-1DA0-2086-EC4E-9944AD6E2A0D}"/>
              </a:ext>
            </a:extLst>
          </p:cNvPr>
          <p:cNvSpPr txBox="1"/>
          <p:nvPr/>
        </p:nvSpPr>
        <p:spPr>
          <a:xfrm>
            <a:off x="4622069" y="8122920"/>
            <a:ext cx="228600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Word Cloud</a:t>
            </a:r>
          </a:p>
        </p:txBody>
      </p:sp>
    </p:spTree>
    <p:extLst>
      <p:ext uri="{BB962C8B-B14F-4D97-AF65-F5344CB8AC3E}">
        <p14:creationId xmlns:p14="http://schemas.microsoft.com/office/powerpoint/2010/main" val="2099952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271253-DB9F-9963-54DB-3C3C7EA8C326}"/>
              </a:ext>
            </a:extLst>
          </p:cNvPr>
          <p:cNvSpPr>
            <a:spLocks noGrp="1"/>
          </p:cNvSpPr>
          <p:nvPr>
            <p:ph type="body" idx="1"/>
          </p:nvPr>
        </p:nvSpPr>
        <p:spPr>
          <a:xfrm>
            <a:off x="406399" y="2324101"/>
            <a:ext cx="17475200" cy="5170646"/>
          </a:xfrm>
        </p:spPr>
        <p:txBody>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this project, we successfully implemented a real-time sentiment analysis pipeline to analyze Twitter data related to the Apple brand. By leveraging multiple machine learning models and feature engineering techniques, VADER and BERT, we were able to classify tweets as positive, neutral, or negative with reasonable accuracy.</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However, several challenges arose during the project, including the inherent difficulty in handling imbalanced class distributions and the limitations of feature engineering methods when applied to noisy social media data. Despite these challenges, the project demonstrated that real-time sentiment analysis can be effectively applied to Twitter data, providing valuable insights into public sentiment around brands like Apple.</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Overall, this project not only showcased the feasibility of real-time sentiment analysis but also highlighted the areas in which sentiment analysis models can be further optimized for practical applications in brand management and public relations. </a:t>
            </a:r>
          </a:p>
        </p:txBody>
      </p:sp>
      <p:sp>
        <p:nvSpPr>
          <p:cNvPr id="4" name="Footer Placeholder 3">
            <a:extLst>
              <a:ext uri="{FF2B5EF4-FFF2-40B4-BE49-F238E27FC236}">
                <a16:creationId xmlns:a16="http://schemas.microsoft.com/office/drawing/2014/main" id="{C9F7D763-9DF4-A300-A901-FEE63D8D0874}"/>
              </a:ext>
            </a:extLst>
          </p:cNvPr>
          <p:cNvSpPr>
            <a:spLocks noGrp="1"/>
          </p:cNvSpPr>
          <p:nvPr>
            <p:ph type="ftr" sz="quarter" idx="5"/>
          </p:nvPr>
        </p:nvSpPr>
        <p:spPr/>
        <p:txBody>
          <a:bodyPr/>
          <a:lstStyle/>
          <a:p>
            <a:pPr marL="12700">
              <a:lnSpc>
                <a:spcPts val="3400"/>
              </a:lnSpc>
            </a:pPr>
            <a:r>
              <a:rPr lang="en-GB" spc="260"/>
              <a:t>LEARN</a:t>
            </a:r>
            <a:r>
              <a:rPr lang="en-GB" spc="-15"/>
              <a:t> </a:t>
            </a:r>
            <a:r>
              <a:rPr lang="en-GB" spc="75"/>
              <a:t>.</a:t>
            </a:r>
            <a:r>
              <a:rPr lang="en-GB" spc="-10"/>
              <a:t> </a:t>
            </a:r>
            <a:r>
              <a:rPr lang="en-GB" spc="265"/>
              <a:t>GROW</a:t>
            </a:r>
            <a:r>
              <a:rPr lang="en-GB" spc="-10"/>
              <a:t> </a:t>
            </a:r>
            <a:r>
              <a:rPr lang="en-GB" spc="75"/>
              <a:t>.</a:t>
            </a:r>
            <a:r>
              <a:rPr lang="en-GB" spc="-10"/>
              <a:t> </a:t>
            </a:r>
            <a:r>
              <a:rPr lang="en-GB" spc="190"/>
              <a:t>EXCEL</a:t>
            </a:r>
            <a:endParaRPr lang="en-GB" spc="190" dirty="0"/>
          </a:p>
        </p:txBody>
      </p:sp>
      <p:sp>
        <p:nvSpPr>
          <p:cNvPr id="5" name="Slide Number Placeholder 4">
            <a:extLst>
              <a:ext uri="{FF2B5EF4-FFF2-40B4-BE49-F238E27FC236}">
                <a16:creationId xmlns:a16="http://schemas.microsoft.com/office/drawing/2014/main" id="{E7CD8B1A-D0F0-E6A1-CA93-55877F580D0E}"/>
              </a:ext>
            </a:extLst>
          </p:cNvPr>
          <p:cNvSpPr>
            <a:spLocks noGrp="1"/>
          </p:cNvSpPr>
          <p:nvPr>
            <p:ph type="sldNum" sz="quarter" idx="7"/>
          </p:nvPr>
        </p:nvSpPr>
        <p:spPr>
          <a:xfrm>
            <a:off x="16757721" y="9388453"/>
            <a:ext cx="1016000" cy="384721"/>
          </a:xfrm>
        </p:spPr>
        <p:txBody>
          <a:bodyPr/>
          <a:lstStyle/>
          <a:p>
            <a:pPr marL="38100">
              <a:lnSpc>
                <a:spcPts val="3035"/>
              </a:lnSpc>
            </a:pPr>
            <a:r>
              <a:rPr lang="en-GB" dirty="0"/>
              <a:t>17/19</a:t>
            </a:r>
          </a:p>
        </p:txBody>
      </p:sp>
      <p:sp>
        <p:nvSpPr>
          <p:cNvPr id="2" name="TextBox 1">
            <a:extLst>
              <a:ext uri="{FF2B5EF4-FFF2-40B4-BE49-F238E27FC236}">
                <a16:creationId xmlns:a16="http://schemas.microsoft.com/office/drawing/2014/main" id="{BC02D912-5197-9626-3C23-018AA40D334B}"/>
              </a:ext>
            </a:extLst>
          </p:cNvPr>
          <p:cNvSpPr txBox="1"/>
          <p:nvPr/>
        </p:nvSpPr>
        <p:spPr>
          <a:xfrm>
            <a:off x="674735" y="935753"/>
            <a:ext cx="4426258" cy="1015663"/>
          </a:xfrm>
          <a:prstGeom prst="rect">
            <a:avLst/>
          </a:prstGeom>
          <a:noFill/>
        </p:spPr>
        <p:txBody>
          <a:bodyPr wrap="square" rtlCol="0">
            <a:spAutoFit/>
          </a:bodyPr>
          <a:lstStyle/>
          <a:p>
            <a:pPr algn="l"/>
            <a:r>
              <a:rPr lang="en-GB" sz="6000" b="1" u="sng" dirty="0">
                <a:latin typeface="Times New Roman" panose="02020603050405020304" pitchFamily="18" charset="0"/>
                <a:cs typeface="Times New Roman" panose="02020603050405020304" pitchFamily="18" charset="0"/>
              </a:rPr>
              <a:t>Conclusion</a:t>
            </a:r>
            <a:r>
              <a:rPr lang="en-GB" sz="6000" b="1" dirty="0">
                <a:latin typeface="Times New Roman" panose="02020603050405020304" pitchFamily="18" charset="0"/>
                <a:cs typeface="Times New Roman" panose="02020603050405020304" pitchFamily="18" charset="0"/>
              </a:rPr>
              <a:t> </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495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179D3F-31F0-4B57-BBC4-CA34BF2F105C}"/>
              </a:ext>
            </a:extLst>
          </p:cNvPr>
          <p:cNvSpPr>
            <a:spLocks noGrp="1"/>
          </p:cNvSpPr>
          <p:nvPr>
            <p:ph type="ftr" sz="quarter" idx="5"/>
          </p:nvPr>
        </p:nvSpPr>
        <p:spPr/>
        <p:txBody>
          <a:bodyPr/>
          <a:lstStyle/>
          <a:p>
            <a:pPr marL="12700">
              <a:lnSpc>
                <a:spcPts val="3400"/>
              </a:lnSpc>
            </a:pPr>
            <a:r>
              <a:rPr lang="en-US" spc="260"/>
              <a:t>LEARN</a:t>
            </a:r>
            <a:r>
              <a:rPr lang="en-US" spc="-15"/>
              <a:t> </a:t>
            </a:r>
            <a:r>
              <a:rPr lang="en-US" spc="75"/>
              <a:t>.</a:t>
            </a:r>
            <a:r>
              <a:rPr lang="en-US" spc="-10"/>
              <a:t> </a:t>
            </a:r>
            <a:r>
              <a:rPr lang="en-US" spc="265"/>
              <a:t>GROW</a:t>
            </a:r>
            <a:r>
              <a:rPr lang="en-US" spc="-10"/>
              <a:t> </a:t>
            </a:r>
            <a:r>
              <a:rPr lang="en-US" spc="75"/>
              <a:t>.</a:t>
            </a:r>
            <a:r>
              <a:rPr lang="en-US" spc="-10"/>
              <a:t> </a:t>
            </a:r>
            <a:r>
              <a:rPr lang="en-US" spc="190"/>
              <a:t>EXCEL</a:t>
            </a:r>
            <a:endParaRPr lang="en-US" spc="190" dirty="0"/>
          </a:p>
        </p:txBody>
      </p:sp>
      <p:sp>
        <p:nvSpPr>
          <p:cNvPr id="5" name="Slide Number Placeholder 4">
            <a:extLst>
              <a:ext uri="{FF2B5EF4-FFF2-40B4-BE49-F238E27FC236}">
                <a16:creationId xmlns:a16="http://schemas.microsoft.com/office/drawing/2014/main" id="{FF83F010-804F-4F3B-A5E3-A02C78984E48}"/>
              </a:ext>
            </a:extLst>
          </p:cNvPr>
          <p:cNvSpPr>
            <a:spLocks noGrp="1"/>
          </p:cNvSpPr>
          <p:nvPr>
            <p:ph type="sldNum" sz="quarter" idx="7"/>
          </p:nvPr>
        </p:nvSpPr>
        <p:spPr>
          <a:xfrm>
            <a:off x="16757721" y="9388453"/>
            <a:ext cx="1016000" cy="384721"/>
          </a:xfrm>
        </p:spPr>
        <p:txBody>
          <a:bodyPr/>
          <a:lstStyle/>
          <a:p>
            <a:pPr marL="38100">
              <a:lnSpc>
                <a:spcPts val="3035"/>
              </a:lnSpc>
            </a:pPr>
            <a:r>
              <a:rPr lang="en-US" dirty="0"/>
              <a:t>18/19</a:t>
            </a:r>
          </a:p>
        </p:txBody>
      </p:sp>
      <p:sp>
        <p:nvSpPr>
          <p:cNvPr id="7" name="Text Placeholder 6">
            <a:extLst>
              <a:ext uri="{FF2B5EF4-FFF2-40B4-BE49-F238E27FC236}">
                <a16:creationId xmlns:a16="http://schemas.microsoft.com/office/drawing/2014/main" id="{0E0DFB9C-9AB8-4176-8B33-04566F110615}"/>
              </a:ext>
            </a:extLst>
          </p:cNvPr>
          <p:cNvSpPr>
            <a:spLocks noGrp="1"/>
          </p:cNvSpPr>
          <p:nvPr>
            <p:ph type="body" idx="1"/>
          </p:nvPr>
        </p:nvSpPr>
        <p:spPr>
          <a:xfrm>
            <a:off x="457200" y="3390900"/>
            <a:ext cx="17475200" cy="4788490"/>
          </a:xfrm>
        </p:spPr>
        <p:txBody>
          <a:bodyPr/>
          <a:lstStyle/>
          <a:p>
            <a:pPr marL="469900" marR="5080" indent="-457200">
              <a:lnSpc>
                <a:spcPts val="2480"/>
              </a:lnSpc>
              <a:spcBef>
                <a:spcPts val="215"/>
              </a:spcBef>
              <a:buFont typeface="Arial" panose="020B0604020202020204" pitchFamily="34" charset="0"/>
              <a:buChar char="•"/>
              <a:tabLst>
                <a:tab pos="363220" algn="l"/>
              </a:tabLst>
            </a:pPr>
            <a:endParaRPr lang="en-IN" sz="3200" dirty="0">
              <a:latin typeface="Times New Roman" panose="02020603050405020304" pitchFamily="18" charset="0"/>
              <a:cs typeface="Times New Roman" panose="02020603050405020304" pitchFamily="18" charset="0"/>
            </a:endParaRPr>
          </a:p>
          <a:p>
            <a:pPr marL="469900" marR="5080" indent="-457200">
              <a:lnSpc>
                <a:spcPts val="2480"/>
              </a:lnSpc>
              <a:spcBef>
                <a:spcPts val="215"/>
              </a:spcBef>
              <a:buFont typeface="Arial" panose="020B0604020202020204" pitchFamily="34" charset="0"/>
              <a:buChar char="•"/>
              <a:tabLst>
                <a:tab pos="363220" algn="l"/>
              </a:tabLst>
            </a:pPr>
            <a:endParaRPr lang="en-IN" sz="3200" dirty="0">
              <a:latin typeface="Times New Roman" panose="02020603050405020304" pitchFamily="18" charset="0"/>
              <a:cs typeface="Times New Roman" panose="02020603050405020304" pitchFamily="18" charset="0"/>
            </a:endParaRPr>
          </a:p>
          <a:p>
            <a:pPr marL="469900" marR="5080" indent="-457200" algn="just">
              <a:lnSpc>
                <a:spcPts val="2480"/>
              </a:lnSpc>
              <a:spcBef>
                <a:spcPts val="215"/>
              </a:spcBef>
              <a:buFont typeface="Arial" panose="020B0604020202020204" pitchFamily="34" charset="0"/>
              <a:buChar char="•"/>
              <a:tabLst>
                <a:tab pos="363220" algn="l"/>
              </a:tabLst>
            </a:pPr>
            <a:r>
              <a:rPr lang="en-IN" sz="2700" dirty="0">
                <a:latin typeface="Times New Roman" panose="02020603050405020304" pitchFamily="18" charset="0"/>
                <a:cs typeface="Times New Roman" panose="02020603050405020304" pitchFamily="18" charset="0"/>
              </a:rPr>
              <a:t>J. Park. (2020). "Framework for Sentiment-Driven Evaluation of Customer Satisfaction With Cosmetics Brands," in IEEE Access, vol. 8, pp. 98526-98538,  </a:t>
            </a:r>
            <a:r>
              <a:rPr lang="en-IN" sz="2700" dirty="0" err="1">
                <a:latin typeface="Times New Roman" panose="02020603050405020304" pitchFamily="18" charset="0"/>
                <a:cs typeface="Times New Roman" panose="02020603050405020304" pitchFamily="18" charset="0"/>
              </a:rPr>
              <a:t>doi</a:t>
            </a:r>
            <a:r>
              <a:rPr lang="en-IN" sz="2700" dirty="0">
                <a:latin typeface="Times New Roman" panose="02020603050405020304" pitchFamily="18" charset="0"/>
                <a:cs typeface="Times New Roman" panose="02020603050405020304" pitchFamily="18" charset="0"/>
              </a:rPr>
              <a:t>: 10.1109/ACCESS.2020.2997522.keywords:</a:t>
            </a:r>
          </a:p>
          <a:p>
            <a:pPr marL="469900" marR="5080" indent="-457200" algn="just">
              <a:lnSpc>
                <a:spcPts val="2480"/>
              </a:lnSpc>
              <a:spcBef>
                <a:spcPts val="215"/>
              </a:spcBef>
              <a:buFont typeface="Arial" panose="020B0604020202020204" pitchFamily="34" charset="0"/>
              <a:buChar char="•"/>
              <a:tabLst>
                <a:tab pos="363220" algn="l"/>
              </a:tabLst>
            </a:pPr>
            <a:endParaRPr lang="en-IN" sz="2700" dirty="0">
              <a:latin typeface="Times New Roman" panose="02020603050405020304" pitchFamily="18" charset="0"/>
              <a:cs typeface="Times New Roman" panose="02020603050405020304" pitchFamily="18" charset="0"/>
            </a:endParaRPr>
          </a:p>
          <a:p>
            <a:pPr marL="469900" marR="5080" indent="-457200" algn="just">
              <a:lnSpc>
                <a:spcPts val="2480"/>
              </a:lnSpc>
              <a:spcBef>
                <a:spcPts val="215"/>
              </a:spcBef>
              <a:buFont typeface="Arial" panose="020B0604020202020204" pitchFamily="34" charset="0"/>
              <a:buChar char="•"/>
              <a:tabLst>
                <a:tab pos="363220" algn="l"/>
              </a:tabLst>
            </a:pPr>
            <a:r>
              <a:rPr lang="en-IN" sz="2700" dirty="0">
                <a:latin typeface="Times New Roman" panose="02020603050405020304" pitchFamily="18" charset="0"/>
                <a:cs typeface="Times New Roman" panose="02020603050405020304" pitchFamily="18" charset="0"/>
              </a:rPr>
              <a:t>F. </a:t>
            </a:r>
            <a:r>
              <a:rPr lang="en-IN" sz="2700" dirty="0" err="1">
                <a:latin typeface="Times New Roman" panose="02020603050405020304" pitchFamily="18" charset="0"/>
                <a:cs typeface="Times New Roman" panose="02020603050405020304" pitchFamily="18" charset="0"/>
              </a:rPr>
              <a:t>Alattar</a:t>
            </a:r>
            <a:r>
              <a:rPr lang="en-IN" sz="2700" dirty="0">
                <a:latin typeface="Times New Roman" panose="02020603050405020304" pitchFamily="18" charset="0"/>
                <a:cs typeface="Times New Roman" panose="02020603050405020304" pitchFamily="18" charset="0"/>
              </a:rPr>
              <a:t> and K. </a:t>
            </a:r>
            <a:r>
              <a:rPr lang="en-IN" sz="2700" dirty="0" err="1">
                <a:latin typeface="Times New Roman" panose="02020603050405020304" pitchFamily="18" charset="0"/>
                <a:cs typeface="Times New Roman" panose="02020603050405020304" pitchFamily="18" charset="0"/>
              </a:rPr>
              <a:t>Shaalan</a:t>
            </a:r>
            <a:r>
              <a:rPr lang="en-IN" sz="2700" dirty="0">
                <a:latin typeface="Times New Roman" panose="02020603050405020304" pitchFamily="18" charset="0"/>
                <a:cs typeface="Times New Roman" panose="02020603050405020304" pitchFamily="18" charset="0"/>
              </a:rPr>
              <a:t>. (2021). "A Survey on Opinion Reason Mining and Interpreting Sentiment Variations," in IEEE Access, vol. 9, pp. 39636-39655,, </a:t>
            </a:r>
            <a:r>
              <a:rPr lang="en-IN" sz="2700" dirty="0" err="1">
                <a:latin typeface="Times New Roman" panose="02020603050405020304" pitchFamily="18" charset="0"/>
                <a:cs typeface="Times New Roman" panose="02020603050405020304" pitchFamily="18" charset="0"/>
              </a:rPr>
              <a:t>doi</a:t>
            </a:r>
            <a:r>
              <a:rPr lang="en-IN" sz="2700" dirty="0">
                <a:latin typeface="Times New Roman" panose="02020603050405020304" pitchFamily="18" charset="0"/>
                <a:cs typeface="Times New Roman" panose="02020603050405020304" pitchFamily="18" charset="0"/>
              </a:rPr>
              <a:t>: 10.1109/ACCESS.2021.3063921.keywords:</a:t>
            </a:r>
          </a:p>
          <a:p>
            <a:pPr marL="469900" marR="5080" indent="-457200" algn="just">
              <a:lnSpc>
                <a:spcPts val="2480"/>
              </a:lnSpc>
              <a:spcBef>
                <a:spcPts val="215"/>
              </a:spcBef>
              <a:buFont typeface="Arial" panose="020B0604020202020204" pitchFamily="34" charset="0"/>
              <a:buChar char="•"/>
              <a:tabLst>
                <a:tab pos="363220" algn="l"/>
              </a:tabLst>
            </a:pPr>
            <a:endParaRPr lang="en-IN" sz="2700" dirty="0">
              <a:latin typeface="Times New Roman" panose="02020603050405020304" pitchFamily="18" charset="0"/>
              <a:cs typeface="Times New Roman" panose="02020603050405020304" pitchFamily="18" charset="0"/>
            </a:endParaRPr>
          </a:p>
          <a:p>
            <a:pPr marL="469900" marR="5080" indent="-457200" algn="just">
              <a:lnSpc>
                <a:spcPts val="2480"/>
              </a:lnSpc>
              <a:spcBef>
                <a:spcPts val="215"/>
              </a:spcBef>
              <a:buFont typeface="Arial" panose="020B0604020202020204" pitchFamily="34" charset="0"/>
              <a:buChar char="•"/>
              <a:tabLst>
                <a:tab pos="363220" algn="l"/>
              </a:tabLst>
            </a:pPr>
            <a:r>
              <a:rPr lang="en-IN" sz="2700" dirty="0">
                <a:latin typeface="Times New Roman" panose="02020603050405020304" pitchFamily="18" charset="0"/>
                <a:cs typeface="Times New Roman" panose="02020603050405020304" pitchFamily="18" charset="0"/>
              </a:rPr>
              <a:t>S. </a:t>
            </a:r>
            <a:r>
              <a:rPr lang="en-IN" sz="2700" dirty="0" err="1">
                <a:latin typeface="Times New Roman" panose="02020603050405020304" pitchFamily="18" charset="0"/>
                <a:cs typeface="Times New Roman" panose="02020603050405020304" pitchFamily="18" charset="0"/>
              </a:rPr>
              <a:t>Shayaa</a:t>
            </a:r>
            <a:r>
              <a:rPr lang="en-IN" sz="2700" dirty="0">
                <a:latin typeface="Times New Roman" panose="02020603050405020304" pitchFamily="18" charset="0"/>
                <a:cs typeface="Times New Roman" panose="02020603050405020304" pitchFamily="18" charset="0"/>
              </a:rPr>
              <a:t> et al. (2018). "Sentiment Analysis of Big Data: Methods, Applications, and Open Challenges," in IEEE Access, vol. 6, pp. 37807-37827, 2018, doi:10.1109/ACCESS.2018.2851311.keywords:</a:t>
            </a:r>
          </a:p>
          <a:p>
            <a:pPr marL="469900" marR="5080" indent="-457200" algn="just">
              <a:lnSpc>
                <a:spcPts val="2480"/>
              </a:lnSpc>
              <a:spcBef>
                <a:spcPts val="215"/>
              </a:spcBef>
              <a:buFont typeface="Arial" panose="020B0604020202020204" pitchFamily="34" charset="0"/>
              <a:buChar char="•"/>
              <a:tabLst>
                <a:tab pos="363220" algn="l"/>
              </a:tabLst>
            </a:pPr>
            <a:endParaRPr lang="en-IN" sz="2700" dirty="0">
              <a:latin typeface="Times New Roman" panose="02020603050405020304" pitchFamily="18" charset="0"/>
              <a:cs typeface="Times New Roman" panose="02020603050405020304" pitchFamily="18" charset="0"/>
            </a:endParaRPr>
          </a:p>
          <a:p>
            <a:pPr marL="469900" marR="5080" indent="-457200" algn="just">
              <a:lnSpc>
                <a:spcPts val="2480"/>
              </a:lnSpc>
              <a:spcBef>
                <a:spcPts val="215"/>
              </a:spcBef>
              <a:buFont typeface="Arial" panose="020B0604020202020204" pitchFamily="34" charset="0"/>
              <a:buChar char="•"/>
              <a:tabLst>
                <a:tab pos="363220" algn="l"/>
              </a:tabLst>
            </a:pPr>
            <a:r>
              <a:rPr lang="en-IN" sz="2700" dirty="0">
                <a:latin typeface="Times New Roman" panose="02020603050405020304" pitchFamily="18" charset="0"/>
                <a:cs typeface="Times New Roman" panose="02020603050405020304" pitchFamily="18" charset="0"/>
              </a:rPr>
              <a:t>P. K. </a:t>
            </a:r>
            <a:r>
              <a:rPr lang="en-IN" sz="2700" dirty="0" err="1">
                <a:latin typeface="Times New Roman" panose="02020603050405020304" pitchFamily="18" charset="0"/>
                <a:cs typeface="Times New Roman" panose="02020603050405020304" pitchFamily="18" charset="0"/>
              </a:rPr>
              <a:t>Soni</a:t>
            </a:r>
            <a:r>
              <a:rPr lang="en-IN" sz="2700" dirty="0">
                <a:latin typeface="Times New Roman" panose="02020603050405020304" pitchFamily="18" charset="0"/>
                <a:cs typeface="Times New Roman" panose="02020603050405020304" pitchFamily="18" charset="0"/>
              </a:rPr>
              <a:t> and R. </a:t>
            </a:r>
            <a:r>
              <a:rPr lang="en-IN" sz="2700" dirty="0" err="1">
                <a:latin typeface="Times New Roman" panose="02020603050405020304" pitchFamily="18" charset="0"/>
                <a:cs typeface="Times New Roman" panose="02020603050405020304" pitchFamily="18" charset="0"/>
              </a:rPr>
              <a:t>Rambola</a:t>
            </a:r>
            <a:r>
              <a:rPr lang="en-IN" sz="2700" dirty="0">
                <a:latin typeface="Times New Roman" panose="02020603050405020304" pitchFamily="18" charset="0"/>
                <a:cs typeface="Times New Roman" panose="02020603050405020304" pitchFamily="18" charset="0"/>
              </a:rPr>
              <a:t>. (2022)."A Survey on Implicit Aspect Detection for Sentiment Analysis: Terminology, Issues, and Scope," in IEEE Access, vol. 10, pp. 63932-63957, doi:10.1109/ACCESS.2022.3183205.keywords:</a:t>
            </a:r>
          </a:p>
          <a:p>
            <a:endParaRPr lang="en-US" sz="2700" dirty="0"/>
          </a:p>
        </p:txBody>
      </p:sp>
      <p:sp>
        <p:nvSpPr>
          <p:cNvPr id="10" name="TextBox 9">
            <a:extLst>
              <a:ext uri="{FF2B5EF4-FFF2-40B4-BE49-F238E27FC236}">
                <a16:creationId xmlns:a16="http://schemas.microsoft.com/office/drawing/2014/main" id="{2948FE2F-4310-452C-A873-2671DFEDEB25}"/>
              </a:ext>
            </a:extLst>
          </p:cNvPr>
          <p:cNvSpPr txBox="1"/>
          <p:nvPr/>
        </p:nvSpPr>
        <p:spPr>
          <a:xfrm>
            <a:off x="454511" y="2181837"/>
            <a:ext cx="7321772" cy="1015663"/>
          </a:xfrm>
          <a:prstGeom prst="rect">
            <a:avLst/>
          </a:prstGeom>
          <a:noFill/>
        </p:spPr>
        <p:txBody>
          <a:bodyPr wrap="square" rtlCol="0">
            <a:spAutoFit/>
          </a:bodyPr>
          <a:lstStyle/>
          <a:p>
            <a:r>
              <a:rPr lang="en-US" sz="6000" b="1" u="sng" spc="40" dirty="0">
                <a:latin typeface="Times New Roman" panose="02020603050405020304" pitchFamily="18" charset="0"/>
                <a:cs typeface="Times New Roman" panose="02020603050405020304" pitchFamily="18" charset="0"/>
              </a:rPr>
              <a:t>REFERENCES</a:t>
            </a:r>
            <a:endParaRPr lang="en-US" sz="6000" b="1" u="sng" dirty="0">
              <a:latin typeface="Times New Roman" panose="02020603050405020304" pitchFamily="18" charset="0"/>
              <a:cs typeface="Times New Roman" panose="02020603050405020304" pitchFamily="18" charset="0"/>
            </a:endParaRPr>
          </a:p>
        </p:txBody>
      </p:sp>
      <p:pic>
        <p:nvPicPr>
          <p:cNvPr id="6" name="Google Shape;103;p3"/>
          <p:cNvPicPr preferRelativeResize="0"/>
          <p:nvPr/>
        </p:nvPicPr>
        <p:blipFill rotWithShape="1">
          <a:blip r:embed="rId2">
            <a:alphaModFix/>
          </a:blip>
          <a:srcRect l="15321" t="28790" r="16464" b="54857"/>
          <a:stretch/>
        </p:blipFill>
        <p:spPr>
          <a:xfrm>
            <a:off x="454511" y="325774"/>
            <a:ext cx="6781983" cy="1219421"/>
          </a:xfrm>
          <a:prstGeom prst="rect">
            <a:avLst/>
          </a:prstGeom>
          <a:noFill/>
          <a:ln>
            <a:noFill/>
          </a:ln>
        </p:spPr>
      </p:pic>
    </p:spTree>
    <p:extLst>
      <p:ext uri="{BB962C8B-B14F-4D97-AF65-F5344CB8AC3E}">
        <p14:creationId xmlns:p14="http://schemas.microsoft.com/office/powerpoint/2010/main" val="395888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A6F379-A909-414C-BE00-C4E0EF633DB6}"/>
              </a:ext>
            </a:extLst>
          </p:cNvPr>
          <p:cNvSpPr>
            <a:spLocks noGrp="1"/>
          </p:cNvSpPr>
          <p:nvPr>
            <p:ph type="ftr" sz="quarter" idx="5"/>
          </p:nvPr>
        </p:nvSpPr>
        <p:spPr/>
        <p:txBody>
          <a:bodyPr/>
          <a:lstStyle/>
          <a:p>
            <a:pPr marL="12700">
              <a:lnSpc>
                <a:spcPts val="3400"/>
              </a:lnSpc>
            </a:pPr>
            <a:r>
              <a:rPr lang="en-US" spc="260"/>
              <a:t>LEARN</a:t>
            </a:r>
            <a:r>
              <a:rPr lang="en-US" spc="-15"/>
              <a:t> </a:t>
            </a:r>
            <a:r>
              <a:rPr lang="en-US" spc="75"/>
              <a:t>.</a:t>
            </a:r>
            <a:r>
              <a:rPr lang="en-US" spc="-10"/>
              <a:t> </a:t>
            </a:r>
            <a:r>
              <a:rPr lang="en-US" spc="265"/>
              <a:t>GROW</a:t>
            </a:r>
            <a:r>
              <a:rPr lang="en-US" spc="-10"/>
              <a:t> </a:t>
            </a:r>
            <a:r>
              <a:rPr lang="en-US" spc="75"/>
              <a:t>.</a:t>
            </a:r>
            <a:r>
              <a:rPr lang="en-US" spc="-10"/>
              <a:t> </a:t>
            </a:r>
            <a:r>
              <a:rPr lang="en-US" spc="190"/>
              <a:t>EXCEL</a:t>
            </a:r>
            <a:endParaRPr lang="en-US" spc="190" dirty="0"/>
          </a:p>
        </p:txBody>
      </p:sp>
      <p:sp>
        <p:nvSpPr>
          <p:cNvPr id="5" name="Slide Number Placeholder 4">
            <a:extLst>
              <a:ext uri="{FF2B5EF4-FFF2-40B4-BE49-F238E27FC236}">
                <a16:creationId xmlns:a16="http://schemas.microsoft.com/office/drawing/2014/main" id="{E8881E01-6F6F-4445-B9EC-EBA12F2918D0}"/>
              </a:ext>
            </a:extLst>
          </p:cNvPr>
          <p:cNvSpPr>
            <a:spLocks noGrp="1"/>
          </p:cNvSpPr>
          <p:nvPr>
            <p:ph type="sldNum" sz="quarter" idx="7"/>
          </p:nvPr>
        </p:nvSpPr>
        <p:spPr>
          <a:xfrm>
            <a:off x="16757721" y="9388453"/>
            <a:ext cx="1016000" cy="384721"/>
          </a:xfrm>
        </p:spPr>
        <p:txBody>
          <a:bodyPr/>
          <a:lstStyle/>
          <a:p>
            <a:pPr marL="38100">
              <a:lnSpc>
                <a:spcPts val="3035"/>
              </a:lnSpc>
            </a:pPr>
            <a:r>
              <a:rPr lang="en-GB" dirty="0"/>
              <a:t>19/19</a:t>
            </a:r>
            <a:endParaRPr lang="en-US" dirty="0"/>
          </a:p>
        </p:txBody>
      </p:sp>
      <p:sp>
        <p:nvSpPr>
          <p:cNvPr id="7" name="Text Placeholder 6">
            <a:extLst>
              <a:ext uri="{FF2B5EF4-FFF2-40B4-BE49-F238E27FC236}">
                <a16:creationId xmlns:a16="http://schemas.microsoft.com/office/drawing/2014/main" id="{99C83C3F-7D6A-41D1-9B25-CCE2987FF37E}"/>
              </a:ext>
            </a:extLst>
          </p:cNvPr>
          <p:cNvSpPr>
            <a:spLocks noGrp="1"/>
          </p:cNvSpPr>
          <p:nvPr>
            <p:ph type="body" idx="1"/>
          </p:nvPr>
        </p:nvSpPr>
        <p:spPr>
          <a:xfrm>
            <a:off x="283281" y="2324100"/>
            <a:ext cx="17475200" cy="6647974"/>
          </a:xfrm>
        </p:spPr>
        <p:txBody>
          <a:bodyPr/>
          <a:lstStyle/>
          <a:p>
            <a:pPr marL="457200" indent="-457200" algn="just">
              <a:buFont typeface="Arial" panose="020B0604020202020204" pitchFamily="34" charset="0"/>
              <a:buChar char="•"/>
            </a:pPr>
            <a:r>
              <a:rPr lang="en-US" sz="2700" b="0" dirty="0">
                <a:latin typeface="Times New Roman" panose="02020603050405020304" pitchFamily="18" charset="0"/>
                <a:cs typeface="Times New Roman" panose="02020603050405020304" pitchFamily="18" charset="0"/>
              </a:rPr>
              <a:t>Rhea Mahajan and </a:t>
            </a:r>
            <a:r>
              <a:rPr lang="en-US" sz="2700" b="0" dirty="0" err="1">
                <a:latin typeface="Times New Roman" panose="02020603050405020304" pitchFamily="18" charset="0"/>
                <a:cs typeface="Times New Roman" panose="02020603050405020304" pitchFamily="18" charset="0"/>
              </a:rPr>
              <a:t>Vibhakar</a:t>
            </a:r>
            <a:r>
              <a:rPr lang="en-US" sz="2700" b="0" dirty="0">
                <a:latin typeface="Times New Roman" panose="02020603050405020304" pitchFamily="18" charset="0"/>
                <a:cs typeface="Times New Roman" panose="02020603050405020304" pitchFamily="18" charset="0"/>
              </a:rPr>
              <a:t> </a:t>
            </a:r>
            <a:r>
              <a:rPr lang="en-US" sz="2700" b="0" dirty="0" err="1">
                <a:latin typeface="Times New Roman" panose="02020603050405020304" pitchFamily="18" charset="0"/>
                <a:cs typeface="Times New Roman" panose="02020603050405020304" pitchFamily="18" charset="0"/>
              </a:rPr>
              <a:t>Mansotra</a:t>
            </a:r>
            <a:r>
              <a:rPr lang="en-US" sz="2700" b="0" dirty="0">
                <a:latin typeface="Times New Roman" panose="02020603050405020304" pitchFamily="18" charset="0"/>
                <a:cs typeface="Times New Roman" panose="02020603050405020304" pitchFamily="18" charset="0"/>
              </a:rPr>
              <a:t>, “Correlating Crime and Social Media: Using Semantic Sentiment Analysis” International Journal of Advanced Computer Science and Applications(IJACSA), 12(3), 2021. http://dx.doi.org/10.14569/IJACSA.2021.0120338 </a:t>
            </a:r>
          </a:p>
          <a:p>
            <a:pPr marL="457200" indent="-457200" algn="just">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b="0" dirty="0">
                <a:latin typeface="Times New Roman" panose="02020603050405020304" pitchFamily="18" charset="0"/>
                <a:cs typeface="Times New Roman" panose="02020603050405020304" pitchFamily="18" charset="0"/>
              </a:rPr>
              <a:t>Sangeeta Rani, </a:t>
            </a:r>
            <a:r>
              <a:rPr lang="en-US" sz="2700" b="0" dirty="0" err="1">
                <a:latin typeface="Times New Roman" panose="02020603050405020304" pitchFamily="18" charset="0"/>
                <a:cs typeface="Times New Roman" panose="02020603050405020304" pitchFamily="18" charset="0"/>
              </a:rPr>
              <a:t>Nasib</a:t>
            </a:r>
            <a:r>
              <a:rPr lang="en-US" sz="2700" b="0" dirty="0">
                <a:latin typeface="Times New Roman" panose="02020603050405020304" pitchFamily="18" charset="0"/>
                <a:cs typeface="Times New Roman" panose="02020603050405020304" pitchFamily="18" charset="0"/>
              </a:rPr>
              <a:t> Singh Gill and </a:t>
            </a:r>
            <a:r>
              <a:rPr lang="en-US" sz="2700" b="0" dirty="0" err="1">
                <a:latin typeface="Times New Roman" panose="02020603050405020304" pitchFamily="18" charset="0"/>
                <a:cs typeface="Times New Roman" panose="02020603050405020304" pitchFamily="18" charset="0"/>
              </a:rPr>
              <a:t>Preeti</a:t>
            </a:r>
            <a:r>
              <a:rPr lang="en-US" sz="2700" b="0" dirty="0">
                <a:latin typeface="Times New Roman" panose="02020603050405020304" pitchFamily="18" charset="0"/>
                <a:cs typeface="Times New Roman" panose="02020603050405020304" pitchFamily="18" charset="0"/>
              </a:rPr>
              <a:t> </a:t>
            </a:r>
            <a:r>
              <a:rPr lang="en-US" sz="2700" b="0" dirty="0" err="1">
                <a:latin typeface="Times New Roman" panose="02020603050405020304" pitchFamily="18" charset="0"/>
                <a:cs typeface="Times New Roman" panose="02020603050405020304" pitchFamily="18" charset="0"/>
              </a:rPr>
              <a:t>Gulia</a:t>
            </a:r>
            <a:r>
              <a:rPr lang="en-US" sz="2700" b="0" dirty="0">
                <a:latin typeface="Times New Roman" panose="02020603050405020304" pitchFamily="18" charset="0"/>
                <a:cs typeface="Times New Roman" panose="02020603050405020304" pitchFamily="18" charset="0"/>
              </a:rPr>
              <a:t>, “Survey of Tools and Techniques for Sentiment Analysis of Social Networking Data” International Journal of Advanced Computer Science and Applications(IJACSA), 12(4), 2021. http://dx.doi.org/10.14569/IJACSA.2021.0120430</a:t>
            </a:r>
          </a:p>
          <a:p>
            <a:pPr marL="457200" indent="-457200" algn="just">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b="0" dirty="0">
                <a:latin typeface="Times New Roman" panose="02020603050405020304" pitchFamily="18" charset="0"/>
                <a:cs typeface="Times New Roman" panose="02020603050405020304" pitchFamily="18" charset="0"/>
              </a:rPr>
              <a:t>EL FALAH Zineb, RAFALIA Najat and ABOUCHABAKA Jaafar, “An Intelligent Approach for Data Analysis and Decision Making in Big Data: A Case Study on E-commerce Industry” International Journal of Advanced Computer Science and Applications(IJACSA), 12(7), 2021. http://dx.doi.org/10.14569/IJACSA.2021.0120783</a:t>
            </a:r>
          </a:p>
          <a:p>
            <a:pPr marL="457200" indent="-457200" algn="just">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b="0" dirty="0" err="1">
                <a:latin typeface="Times New Roman" panose="02020603050405020304" pitchFamily="18" charset="0"/>
                <a:cs typeface="Times New Roman" panose="02020603050405020304" pitchFamily="18" charset="0"/>
              </a:rPr>
              <a:t>Nethravathy</a:t>
            </a:r>
            <a:r>
              <a:rPr lang="en-US" sz="2700" b="0" dirty="0">
                <a:latin typeface="Times New Roman" panose="02020603050405020304" pitchFamily="18" charset="0"/>
                <a:cs typeface="Times New Roman" panose="02020603050405020304" pitchFamily="18" charset="0"/>
              </a:rPr>
              <a:t> Krishnappa, D Saraswathi and Chandrasekar </a:t>
            </a:r>
            <a:r>
              <a:rPr lang="en-US" sz="2700" b="0" dirty="0" err="1">
                <a:latin typeface="Times New Roman" panose="02020603050405020304" pitchFamily="18" charset="0"/>
                <a:cs typeface="Times New Roman" panose="02020603050405020304" pitchFamily="18" charset="0"/>
              </a:rPr>
              <a:t>Chelliah</a:t>
            </a:r>
            <a:r>
              <a:rPr lang="en-US" sz="2700" b="0" dirty="0">
                <a:latin typeface="Times New Roman" panose="02020603050405020304" pitchFamily="18" charset="0"/>
                <a:cs typeface="Times New Roman" panose="02020603050405020304" pitchFamily="18" charset="0"/>
              </a:rPr>
              <a:t>, “Exhaustive Insights Towards Social-Media Driven Disaster Management Approaches” International Journal of Advanced Computer Science and Applications(IJACSA), 15(5), 2024. http://dx.doi.org/10.14569/IJACSA.2024.0150577</a:t>
            </a:r>
          </a:p>
          <a:p>
            <a:pPr algn="just"/>
            <a:endParaRPr lang="en-US" sz="2700" dirty="0"/>
          </a:p>
        </p:txBody>
      </p:sp>
      <p:pic>
        <p:nvPicPr>
          <p:cNvPr id="6" name="Google Shape;103;p3"/>
          <p:cNvPicPr preferRelativeResize="0"/>
          <p:nvPr/>
        </p:nvPicPr>
        <p:blipFill rotWithShape="1">
          <a:blip r:embed="rId2">
            <a:alphaModFix/>
          </a:blip>
          <a:srcRect l="15321" t="28790" r="16464" b="54857"/>
          <a:stretch/>
        </p:blipFill>
        <p:spPr>
          <a:xfrm>
            <a:off x="454511" y="325774"/>
            <a:ext cx="6781983" cy="1219421"/>
          </a:xfrm>
          <a:prstGeom prst="rect">
            <a:avLst/>
          </a:prstGeom>
          <a:noFill/>
          <a:ln>
            <a:noFill/>
          </a:ln>
        </p:spPr>
      </p:pic>
    </p:spTree>
    <p:extLst>
      <p:ext uri="{BB962C8B-B14F-4D97-AF65-F5344CB8AC3E}">
        <p14:creationId xmlns:p14="http://schemas.microsoft.com/office/powerpoint/2010/main" val="93966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169" y="411257"/>
            <a:ext cx="4359910" cy="751488"/>
          </a:xfrm>
          <a:prstGeom prst="rect">
            <a:avLst/>
          </a:prstGeom>
        </p:spPr>
        <p:txBody>
          <a:bodyPr vert="horz" wrap="square" lIns="0" tIns="12700" rIns="0" bIns="0" rtlCol="0">
            <a:spAutoFit/>
          </a:bodyPr>
          <a:lstStyle/>
          <a:p>
            <a:pPr marL="12700">
              <a:lnSpc>
                <a:spcPct val="100000"/>
              </a:lnSpc>
              <a:spcBef>
                <a:spcPts val="100"/>
              </a:spcBef>
            </a:pPr>
            <a:r>
              <a:rPr sz="4800" u="sng" spc="-25" dirty="0"/>
              <a:t>C</a:t>
            </a:r>
            <a:r>
              <a:rPr sz="4800" u="sng" spc="265" dirty="0"/>
              <a:t>O</a:t>
            </a:r>
            <a:r>
              <a:rPr sz="4800" u="sng" spc="285" dirty="0"/>
              <a:t>N</a:t>
            </a:r>
            <a:r>
              <a:rPr sz="4800" u="sng" spc="-5" dirty="0"/>
              <a:t>TE</a:t>
            </a:r>
            <a:r>
              <a:rPr sz="4800" u="sng" spc="285" dirty="0"/>
              <a:t>N</a:t>
            </a:r>
            <a:r>
              <a:rPr sz="4800" u="sng" spc="-5" dirty="0"/>
              <a:t>T</a:t>
            </a:r>
            <a:r>
              <a:rPr sz="4800" u="sng" spc="285" dirty="0"/>
              <a:t>S</a:t>
            </a:r>
            <a:endParaRPr sz="4800" u="sng"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3400"/>
              </a:lnSpc>
            </a:pPr>
            <a:r>
              <a:rPr spc="260" dirty="0"/>
              <a:t>LEARN</a:t>
            </a:r>
            <a:r>
              <a:rPr spc="-15" dirty="0"/>
              <a:t> </a:t>
            </a:r>
            <a:r>
              <a:rPr spc="75" dirty="0"/>
              <a:t>.</a:t>
            </a:r>
            <a:r>
              <a:rPr spc="-10" dirty="0"/>
              <a:t> </a:t>
            </a:r>
            <a:r>
              <a:rPr spc="265" dirty="0"/>
              <a:t>GROW</a:t>
            </a:r>
            <a:r>
              <a:rPr spc="-10" dirty="0"/>
              <a:t> </a:t>
            </a:r>
            <a:r>
              <a:rPr spc="75" dirty="0"/>
              <a:t>.</a:t>
            </a:r>
            <a:r>
              <a:rPr spc="-10" dirty="0"/>
              <a:t> </a:t>
            </a:r>
            <a:r>
              <a:rPr spc="190" dirty="0"/>
              <a:t>EXCEL</a:t>
            </a:r>
          </a:p>
        </p:txBody>
      </p:sp>
      <p:sp>
        <p:nvSpPr>
          <p:cNvPr id="3" name="object 3"/>
          <p:cNvSpPr txBox="1"/>
          <p:nvPr/>
        </p:nvSpPr>
        <p:spPr>
          <a:xfrm>
            <a:off x="2586124" y="2738034"/>
            <a:ext cx="9978888" cy="4810932"/>
          </a:xfrm>
          <a:prstGeom prst="rect">
            <a:avLst/>
          </a:prstGeom>
        </p:spPr>
        <p:txBody>
          <a:bodyPr vert="horz" wrap="square" lIns="0" tIns="111125" rIns="0" bIns="0" rtlCol="0">
            <a:spAutoFit/>
          </a:bodyPr>
          <a:lstStyle/>
          <a:p>
            <a:pPr marL="661035" indent="-452755">
              <a:lnSpc>
                <a:spcPct val="100000"/>
              </a:lnSpc>
              <a:spcBef>
                <a:spcPts val="875"/>
              </a:spcBef>
              <a:buAutoNum type="arabicPeriod"/>
              <a:tabLst>
                <a:tab pos="661035" algn="l"/>
                <a:tab pos="661670" algn="l"/>
              </a:tabLst>
            </a:pPr>
            <a:r>
              <a:rPr lang="en-GB"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a:p>
            <a:pPr marL="661035" indent="-452755">
              <a:lnSpc>
                <a:spcPct val="100000"/>
              </a:lnSpc>
              <a:spcBef>
                <a:spcPts val="780"/>
              </a:spcBef>
              <a:buAutoNum type="arabicPeriod"/>
              <a:tabLst>
                <a:tab pos="661035" algn="l"/>
                <a:tab pos="661670" algn="l"/>
              </a:tabLst>
            </a:pPr>
            <a:r>
              <a:rPr lang="en-GB" sz="2800" dirty="0">
                <a:latin typeface="Times New Roman" panose="02020603050405020304" pitchFamily="18" charset="0"/>
                <a:cs typeface="Times New Roman" panose="02020603050405020304" pitchFamily="18" charset="0"/>
              </a:rPr>
              <a:t>Literature Review</a:t>
            </a:r>
            <a:endParaRPr sz="2800" dirty="0">
              <a:latin typeface="Times New Roman" panose="02020603050405020304" pitchFamily="18" charset="0"/>
              <a:cs typeface="Times New Roman" panose="02020603050405020304" pitchFamily="18" charset="0"/>
            </a:endParaRPr>
          </a:p>
          <a:p>
            <a:pPr marL="661035" indent="-452755">
              <a:lnSpc>
                <a:spcPct val="100000"/>
              </a:lnSpc>
              <a:spcBef>
                <a:spcPts val="780"/>
              </a:spcBef>
              <a:buAutoNum type="arabicPeriod"/>
              <a:tabLst>
                <a:tab pos="661035" algn="l"/>
                <a:tab pos="661670" algn="l"/>
              </a:tabLst>
            </a:pPr>
            <a:r>
              <a:rPr lang="en-GB" sz="2800" spc="220" dirty="0">
                <a:latin typeface="Times New Roman" panose="02020603050405020304" pitchFamily="18" charset="0"/>
                <a:cs typeface="Times New Roman" panose="02020603050405020304" pitchFamily="18" charset="0"/>
              </a:rPr>
              <a:t>Formulation of Project Plan</a:t>
            </a:r>
          </a:p>
          <a:p>
            <a:pPr marL="661035" indent="-452755">
              <a:lnSpc>
                <a:spcPct val="100000"/>
              </a:lnSpc>
              <a:spcBef>
                <a:spcPts val="780"/>
              </a:spcBef>
              <a:buAutoNum type="arabicPeriod"/>
              <a:tabLst>
                <a:tab pos="661035" algn="l"/>
                <a:tab pos="661670" algn="l"/>
              </a:tabLst>
            </a:pPr>
            <a:r>
              <a:rPr lang="en-GB" sz="2800" spc="220" dirty="0">
                <a:latin typeface="Times New Roman" panose="02020603050405020304" pitchFamily="18" charset="0"/>
                <a:cs typeface="Times New Roman" panose="02020603050405020304" pitchFamily="18" charset="0"/>
              </a:rPr>
              <a:t>Existing Systems</a:t>
            </a:r>
          </a:p>
          <a:p>
            <a:pPr marL="661035" indent="-452755">
              <a:lnSpc>
                <a:spcPct val="100000"/>
              </a:lnSpc>
              <a:spcBef>
                <a:spcPts val="780"/>
              </a:spcBef>
              <a:buAutoNum type="arabicPeriod"/>
              <a:tabLst>
                <a:tab pos="661035" algn="l"/>
                <a:tab pos="661670" algn="l"/>
              </a:tabLst>
            </a:pPr>
            <a:r>
              <a:rPr lang="en-GB" sz="2800" spc="220" dirty="0">
                <a:latin typeface="Times New Roman" panose="02020603050405020304" pitchFamily="18" charset="0"/>
                <a:cs typeface="Times New Roman" panose="02020603050405020304" pitchFamily="18" charset="0"/>
              </a:rPr>
              <a:t>Proposed System</a:t>
            </a:r>
            <a:endParaRPr lang="en-GB" sz="2800" dirty="0">
              <a:latin typeface="Times New Roman" panose="02020603050405020304" pitchFamily="18" charset="0"/>
              <a:cs typeface="Times New Roman" panose="02020603050405020304" pitchFamily="18" charset="0"/>
            </a:endParaRPr>
          </a:p>
          <a:p>
            <a:pPr marL="661035" indent="-452755">
              <a:lnSpc>
                <a:spcPct val="100000"/>
              </a:lnSpc>
              <a:spcBef>
                <a:spcPts val="780"/>
              </a:spcBef>
              <a:buAutoNum type="arabicPeriod"/>
              <a:tabLst>
                <a:tab pos="661035" algn="l"/>
                <a:tab pos="661670" algn="l"/>
              </a:tabLst>
            </a:pPr>
            <a:r>
              <a:rPr lang="en-GB" sz="2800" dirty="0">
                <a:latin typeface="Times New Roman" panose="02020603050405020304" pitchFamily="18" charset="0"/>
                <a:cs typeface="Times New Roman" panose="02020603050405020304" pitchFamily="18" charset="0"/>
              </a:rPr>
              <a:t>Methodology</a:t>
            </a:r>
            <a:endParaRPr lang="en-GB" sz="2800" spc="175" dirty="0">
              <a:latin typeface="Times New Roman" panose="02020603050405020304" pitchFamily="18" charset="0"/>
              <a:cs typeface="Times New Roman" panose="02020603050405020304" pitchFamily="18" charset="0"/>
            </a:endParaRPr>
          </a:p>
          <a:p>
            <a:pPr marL="661035" indent="-452755">
              <a:spcBef>
                <a:spcPts val="780"/>
              </a:spcBef>
              <a:buFontTx/>
              <a:buAutoNum type="arabicPeriod"/>
              <a:tabLst>
                <a:tab pos="661035" algn="l"/>
                <a:tab pos="661670" algn="l"/>
              </a:tabLst>
            </a:pPr>
            <a:r>
              <a:rPr lang="en-GB" sz="2800" spc="175" dirty="0">
                <a:latin typeface="Times New Roman" panose="02020603050405020304" pitchFamily="18" charset="0"/>
                <a:cs typeface="Times New Roman" panose="02020603050405020304" pitchFamily="18" charset="0"/>
              </a:rPr>
              <a:t>Results &amp; Discussion</a:t>
            </a:r>
            <a:endParaRPr lang="en-IN" sz="2800" spc="175" dirty="0">
              <a:latin typeface="Times New Roman" panose="02020603050405020304" pitchFamily="18" charset="0"/>
              <a:cs typeface="Times New Roman" panose="02020603050405020304" pitchFamily="18" charset="0"/>
            </a:endParaRPr>
          </a:p>
          <a:p>
            <a:pPr marL="661035" indent="-452755">
              <a:lnSpc>
                <a:spcPct val="100000"/>
              </a:lnSpc>
              <a:spcBef>
                <a:spcPts val="780"/>
              </a:spcBef>
              <a:buAutoNum type="arabicPeriod"/>
              <a:tabLst>
                <a:tab pos="661035" algn="l"/>
                <a:tab pos="661670" algn="l"/>
              </a:tabLst>
            </a:pPr>
            <a:r>
              <a:rPr lang="en-IN" sz="2800" spc="175" dirty="0">
                <a:latin typeface="Times New Roman" panose="02020603050405020304" pitchFamily="18" charset="0"/>
                <a:cs typeface="Times New Roman" panose="02020603050405020304" pitchFamily="18" charset="0"/>
              </a:rPr>
              <a:t>Conclusion</a:t>
            </a:r>
            <a:endParaRPr lang="en-GB" sz="2800" spc="175" dirty="0">
              <a:latin typeface="Times New Roman" panose="02020603050405020304" pitchFamily="18" charset="0"/>
              <a:cs typeface="Times New Roman" panose="02020603050405020304" pitchFamily="18" charset="0"/>
            </a:endParaRPr>
          </a:p>
          <a:p>
            <a:pPr marL="661035" indent="-452755">
              <a:lnSpc>
                <a:spcPct val="100000"/>
              </a:lnSpc>
              <a:spcBef>
                <a:spcPts val="780"/>
              </a:spcBef>
              <a:buAutoNum type="arabicPeriod"/>
              <a:tabLst>
                <a:tab pos="661035" algn="l"/>
                <a:tab pos="661670" algn="l"/>
              </a:tabLst>
            </a:pPr>
            <a:r>
              <a:rPr lang="en-GB" sz="2800" spc="175" dirty="0">
                <a:latin typeface="Times New Roman" panose="02020603050405020304" pitchFamily="18" charset="0"/>
                <a:cs typeface="Times New Roman" panose="02020603050405020304" pitchFamily="18" charset="0"/>
              </a:rPr>
              <a:t>References </a:t>
            </a:r>
            <a:endParaRPr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155DDD-055E-0496-A683-93D8CDBF9A9F}"/>
              </a:ext>
            </a:extLst>
          </p:cNvPr>
          <p:cNvSpPr txBox="1"/>
          <p:nvPr/>
        </p:nvSpPr>
        <p:spPr>
          <a:xfrm>
            <a:off x="16764000" y="9093916"/>
            <a:ext cx="99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2/19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6D74-6036-0E68-B8E1-20D1CBE7F1D0}"/>
              </a:ext>
            </a:extLst>
          </p:cNvPr>
          <p:cNvSpPr>
            <a:spLocks noGrp="1"/>
          </p:cNvSpPr>
          <p:nvPr>
            <p:ph type="title"/>
          </p:nvPr>
        </p:nvSpPr>
        <p:spPr>
          <a:xfrm>
            <a:off x="406399" y="266700"/>
            <a:ext cx="7839248" cy="1300123"/>
          </a:xfrm>
        </p:spPr>
        <p:txBody>
          <a:bodyPr/>
          <a:lstStyle/>
          <a:p>
            <a:br>
              <a:rPr lang="en-GB" sz="2800" u="sng" dirty="0"/>
            </a:br>
            <a:r>
              <a:rPr lang="en-GB" sz="6000" u="sng" dirty="0"/>
              <a:t>Introduction</a:t>
            </a:r>
            <a:endParaRPr lang="en-US" sz="6000" u="sng" dirty="0"/>
          </a:p>
        </p:txBody>
      </p:sp>
      <p:sp>
        <p:nvSpPr>
          <p:cNvPr id="3" name="Text Placeholder 2">
            <a:extLst>
              <a:ext uri="{FF2B5EF4-FFF2-40B4-BE49-F238E27FC236}">
                <a16:creationId xmlns:a16="http://schemas.microsoft.com/office/drawing/2014/main" id="{D076EFE2-F2D0-FADE-11B2-D23EE9A5C2C6}"/>
              </a:ext>
            </a:extLst>
          </p:cNvPr>
          <p:cNvSpPr>
            <a:spLocks noGrp="1"/>
          </p:cNvSpPr>
          <p:nvPr>
            <p:ph type="body" idx="1"/>
          </p:nvPr>
        </p:nvSpPr>
        <p:spPr>
          <a:xfrm>
            <a:off x="406399" y="2247900"/>
            <a:ext cx="17475200" cy="4781117"/>
          </a:xfrm>
        </p:spPr>
        <p:txBody>
          <a:bodyPr/>
          <a:lstStyle/>
          <a:p>
            <a:pPr marL="342900" indent="-342900">
              <a:buFont typeface="Arial" panose="020B0604020202020204" pitchFamily="34" charset="0"/>
              <a:buChar char="•"/>
            </a:pPr>
            <a:endParaRPr lang="en-GB"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69900" marR="5080" indent="-457200" algn="just">
              <a:lnSpc>
                <a:spcPct val="115799"/>
              </a:lnSpc>
              <a:spcBef>
                <a:spcPts val="100"/>
              </a:spcBef>
              <a:buFont typeface="Arial" panose="020B0604020202020204" pitchFamily="34" charset="0"/>
              <a:buChar char="•"/>
            </a:pPr>
            <a:r>
              <a:rPr lang="en-US" sz="2800" dirty="0"/>
              <a:t>The objective of this project is to develop a Real-time system that analyzes Twitter data using the hashtag #Apple to assess public sentiment toward the Apple brand. </a:t>
            </a:r>
          </a:p>
          <a:p>
            <a:pPr marL="469900" marR="5080" indent="-457200" algn="just">
              <a:lnSpc>
                <a:spcPct val="115799"/>
              </a:lnSpc>
              <a:spcBef>
                <a:spcPts val="100"/>
              </a:spcBef>
              <a:buFont typeface="Arial" panose="020B0604020202020204" pitchFamily="34" charset="0"/>
              <a:buChar char="•"/>
            </a:pPr>
            <a:endParaRPr lang="en-US" sz="2800" dirty="0"/>
          </a:p>
          <a:p>
            <a:pPr marL="469900" marR="5080" indent="-457200" algn="just">
              <a:lnSpc>
                <a:spcPct val="115799"/>
              </a:lnSpc>
              <a:spcBef>
                <a:spcPts val="100"/>
              </a:spcBef>
              <a:buFont typeface="Arial" panose="020B0604020202020204" pitchFamily="34" charset="0"/>
              <a:buChar char="•"/>
            </a:pPr>
            <a:r>
              <a:rPr lang="en-US" sz="2800" dirty="0"/>
              <a:t>This system aims to provide valuable insights into sentiment trends, helping Apple with reputation management and the strategic alignment of marketing campaigns through continuous monitoring and analysis of social media sentiment in an interactive and dynamic dashboard.</a:t>
            </a:r>
          </a:p>
          <a:p>
            <a:pPr marL="469900" marR="5080" indent="-457200" algn="just">
              <a:lnSpc>
                <a:spcPct val="115799"/>
              </a:lnSpc>
              <a:spcBef>
                <a:spcPts val="100"/>
              </a:spcBef>
              <a:buFont typeface="Arial" panose="020B0604020202020204" pitchFamily="34" charset="0"/>
              <a:buChar char="•"/>
            </a:pPr>
            <a:endParaRPr lang="en-IN" sz="2800" dirty="0">
              <a:latin typeface="Times New Roman"/>
              <a:cs typeface="Times New Roman"/>
            </a:endParaRPr>
          </a:p>
          <a:p>
            <a:pPr marL="342900" indent="-342900">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96BA2A3-7ECC-D9DE-736D-174822940A1E}"/>
              </a:ext>
            </a:extLst>
          </p:cNvPr>
          <p:cNvSpPr>
            <a:spLocks noGrp="1"/>
          </p:cNvSpPr>
          <p:nvPr>
            <p:ph type="ftr" sz="quarter" idx="5"/>
          </p:nvPr>
        </p:nvSpPr>
        <p:spPr/>
        <p:txBody>
          <a:bodyPr/>
          <a:lstStyle/>
          <a:p>
            <a:pPr marL="12700">
              <a:lnSpc>
                <a:spcPts val="3400"/>
              </a:lnSpc>
            </a:pPr>
            <a:r>
              <a:rPr lang="en-GB" spc="260"/>
              <a:t>LEARN</a:t>
            </a:r>
            <a:r>
              <a:rPr lang="en-GB" spc="-15"/>
              <a:t> </a:t>
            </a:r>
            <a:r>
              <a:rPr lang="en-GB" spc="75"/>
              <a:t>.</a:t>
            </a:r>
            <a:r>
              <a:rPr lang="en-GB" spc="-10"/>
              <a:t> </a:t>
            </a:r>
            <a:r>
              <a:rPr lang="en-GB" spc="265"/>
              <a:t>GROW</a:t>
            </a:r>
            <a:r>
              <a:rPr lang="en-GB" spc="-10"/>
              <a:t> </a:t>
            </a:r>
            <a:r>
              <a:rPr lang="en-GB" spc="75"/>
              <a:t>.</a:t>
            </a:r>
            <a:r>
              <a:rPr lang="en-GB" spc="-10"/>
              <a:t> </a:t>
            </a:r>
            <a:r>
              <a:rPr lang="en-GB" spc="190"/>
              <a:t>EXCEL</a:t>
            </a:r>
            <a:endParaRPr lang="en-GB" spc="190" dirty="0"/>
          </a:p>
        </p:txBody>
      </p:sp>
      <p:sp>
        <p:nvSpPr>
          <p:cNvPr id="5" name="Slide Number Placeholder 4">
            <a:extLst>
              <a:ext uri="{FF2B5EF4-FFF2-40B4-BE49-F238E27FC236}">
                <a16:creationId xmlns:a16="http://schemas.microsoft.com/office/drawing/2014/main" id="{EACA14E6-4804-4CE8-BDCD-69DAB5179493}"/>
              </a:ext>
            </a:extLst>
          </p:cNvPr>
          <p:cNvSpPr>
            <a:spLocks noGrp="1"/>
          </p:cNvSpPr>
          <p:nvPr>
            <p:ph type="sldNum" sz="quarter" idx="7"/>
          </p:nvPr>
        </p:nvSpPr>
        <p:spPr>
          <a:xfrm>
            <a:off x="16757721" y="9388453"/>
            <a:ext cx="1016000" cy="384721"/>
          </a:xfrm>
        </p:spPr>
        <p:txBody>
          <a:bodyPr/>
          <a:lstStyle/>
          <a:p>
            <a:pPr marL="38100">
              <a:lnSpc>
                <a:spcPts val="3035"/>
              </a:lnSpc>
            </a:pPr>
            <a:r>
              <a:rPr lang="en-GB" dirty="0"/>
              <a:t>3/19</a:t>
            </a:r>
          </a:p>
        </p:txBody>
      </p:sp>
    </p:spTree>
    <p:extLst>
      <p:ext uri="{BB962C8B-B14F-4D97-AF65-F5344CB8AC3E}">
        <p14:creationId xmlns:p14="http://schemas.microsoft.com/office/powerpoint/2010/main" val="156245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EC8BAAA2-014C-8892-2775-76DE5F091B1A}"/>
              </a:ext>
            </a:extLst>
          </p:cNvPr>
          <p:cNvSpPr>
            <a:spLocks noGrp="1"/>
          </p:cNvSpPr>
          <p:nvPr>
            <p:ph type="title"/>
          </p:nvPr>
        </p:nvSpPr>
        <p:spPr>
          <a:xfrm>
            <a:off x="762000" y="647700"/>
            <a:ext cx="9982200" cy="1219200"/>
          </a:xfrm>
        </p:spPr>
        <p:txBody>
          <a:bodyPr/>
          <a:lstStyle/>
          <a:p>
            <a:r>
              <a:rPr lang="en-IN" sz="6000" dirty="0"/>
              <a:t>LITERATURE REVIEW</a:t>
            </a:r>
          </a:p>
        </p:txBody>
      </p:sp>
      <p:sp>
        <p:nvSpPr>
          <p:cNvPr id="6" name="Slide Number Placeholder 5">
            <a:extLst>
              <a:ext uri="{FF2B5EF4-FFF2-40B4-BE49-F238E27FC236}">
                <a16:creationId xmlns:a16="http://schemas.microsoft.com/office/drawing/2014/main" id="{4485CC41-3153-44DC-BE64-800A8E3C53E6}"/>
              </a:ext>
            </a:extLst>
          </p:cNvPr>
          <p:cNvSpPr>
            <a:spLocks noGrp="1"/>
          </p:cNvSpPr>
          <p:nvPr>
            <p:ph type="sldNum" sz="quarter" idx="7"/>
          </p:nvPr>
        </p:nvSpPr>
        <p:spPr>
          <a:xfrm>
            <a:off x="16764000" y="9286350"/>
            <a:ext cx="1106563" cy="384721"/>
          </a:xfrm>
        </p:spPr>
        <p:txBody>
          <a:bodyPr/>
          <a:lstStyle/>
          <a:p>
            <a:pPr marL="38100">
              <a:lnSpc>
                <a:spcPts val="3035"/>
              </a:lnSpc>
            </a:pPr>
            <a:r>
              <a:rPr lang="en-GB" dirty="0"/>
              <a:t>4</a:t>
            </a:r>
            <a:r>
              <a:rPr lang="en-US" dirty="0"/>
              <a:t>/</a:t>
            </a:r>
            <a:r>
              <a:rPr lang="en-GB" dirty="0"/>
              <a:t>19</a:t>
            </a:r>
            <a:endParaRPr lang="en-US" dirty="0"/>
          </a:p>
        </p:txBody>
      </p:sp>
      <p:sp>
        <p:nvSpPr>
          <p:cNvPr id="7" name="Footer Placeholder 6">
            <a:extLst>
              <a:ext uri="{FF2B5EF4-FFF2-40B4-BE49-F238E27FC236}">
                <a16:creationId xmlns:a16="http://schemas.microsoft.com/office/drawing/2014/main" id="{E01E28E3-63DF-48E4-A495-0668E613E996}"/>
              </a:ext>
            </a:extLst>
          </p:cNvPr>
          <p:cNvSpPr>
            <a:spLocks noGrp="1"/>
          </p:cNvSpPr>
          <p:nvPr>
            <p:ph type="ftr" sz="quarter" idx="5"/>
          </p:nvPr>
        </p:nvSpPr>
        <p:spPr/>
        <p:txBody>
          <a:bodyPr/>
          <a:lstStyle/>
          <a:p>
            <a:pPr marL="12700">
              <a:lnSpc>
                <a:spcPts val="3400"/>
              </a:lnSpc>
            </a:pPr>
            <a:r>
              <a:rPr lang="en-US" spc="260"/>
              <a:t>LEARN</a:t>
            </a:r>
            <a:r>
              <a:rPr lang="en-US" spc="-15"/>
              <a:t> </a:t>
            </a:r>
            <a:r>
              <a:rPr lang="en-US" spc="75"/>
              <a:t>.</a:t>
            </a:r>
            <a:r>
              <a:rPr lang="en-US" spc="-10"/>
              <a:t> </a:t>
            </a:r>
            <a:r>
              <a:rPr lang="en-US" spc="265"/>
              <a:t>GROW</a:t>
            </a:r>
            <a:r>
              <a:rPr lang="en-US" spc="-10"/>
              <a:t> </a:t>
            </a:r>
            <a:r>
              <a:rPr lang="en-US" spc="75"/>
              <a:t>.</a:t>
            </a:r>
            <a:r>
              <a:rPr lang="en-US" spc="-10"/>
              <a:t> </a:t>
            </a:r>
            <a:r>
              <a:rPr lang="en-US" spc="190"/>
              <a:t>EXCEL</a:t>
            </a:r>
            <a:endParaRPr lang="en-US" spc="190" dirty="0"/>
          </a:p>
        </p:txBody>
      </p:sp>
      <p:graphicFrame>
        <p:nvGraphicFramePr>
          <p:cNvPr id="3" name="Table 2">
            <a:extLst>
              <a:ext uri="{FF2B5EF4-FFF2-40B4-BE49-F238E27FC236}">
                <a16:creationId xmlns:a16="http://schemas.microsoft.com/office/drawing/2014/main" id="{C0D094F0-8EBF-516E-2AB7-0E327912F6B5}"/>
              </a:ext>
            </a:extLst>
          </p:cNvPr>
          <p:cNvGraphicFramePr>
            <a:graphicFrameLocks noGrp="1"/>
          </p:cNvGraphicFramePr>
          <p:nvPr>
            <p:extLst>
              <p:ext uri="{D42A27DB-BD31-4B8C-83A1-F6EECF244321}">
                <p14:modId xmlns:p14="http://schemas.microsoft.com/office/powerpoint/2010/main" val="1437253298"/>
              </p:ext>
            </p:extLst>
          </p:nvPr>
        </p:nvGraphicFramePr>
        <p:xfrm>
          <a:off x="762000" y="1866900"/>
          <a:ext cx="15849599" cy="6823180"/>
        </p:xfrm>
        <a:graphic>
          <a:graphicData uri="http://schemas.openxmlformats.org/drawingml/2006/table">
            <a:tbl>
              <a:tblPr firstRow="1" bandRow="1">
                <a:tableStyleId>{5C22544A-7EE6-4342-B048-85BDC9FD1C3A}</a:tableStyleId>
              </a:tblPr>
              <a:tblGrid>
                <a:gridCol w="730329">
                  <a:extLst>
                    <a:ext uri="{9D8B030D-6E8A-4147-A177-3AD203B41FA5}">
                      <a16:colId xmlns:a16="http://schemas.microsoft.com/office/drawing/2014/main" val="3654855427"/>
                    </a:ext>
                  </a:extLst>
                </a:gridCol>
                <a:gridCol w="2012871">
                  <a:extLst>
                    <a:ext uri="{9D8B030D-6E8A-4147-A177-3AD203B41FA5}">
                      <a16:colId xmlns:a16="http://schemas.microsoft.com/office/drawing/2014/main" val="1114933721"/>
                    </a:ext>
                  </a:extLst>
                </a:gridCol>
                <a:gridCol w="3048000">
                  <a:extLst>
                    <a:ext uri="{9D8B030D-6E8A-4147-A177-3AD203B41FA5}">
                      <a16:colId xmlns:a16="http://schemas.microsoft.com/office/drawing/2014/main" val="73129568"/>
                    </a:ext>
                  </a:extLst>
                </a:gridCol>
                <a:gridCol w="2362200">
                  <a:extLst>
                    <a:ext uri="{9D8B030D-6E8A-4147-A177-3AD203B41FA5}">
                      <a16:colId xmlns:a16="http://schemas.microsoft.com/office/drawing/2014/main" val="203145677"/>
                    </a:ext>
                  </a:extLst>
                </a:gridCol>
                <a:gridCol w="7696199">
                  <a:extLst>
                    <a:ext uri="{9D8B030D-6E8A-4147-A177-3AD203B41FA5}">
                      <a16:colId xmlns:a16="http://schemas.microsoft.com/office/drawing/2014/main" val="2457720256"/>
                    </a:ext>
                  </a:extLst>
                </a:gridCol>
              </a:tblGrid>
              <a:tr h="659660">
                <a:tc>
                  <a:txBody>
                    <a:bodyPr/>
                    <a:lstStyle/>
                    <a:p>
                      <a:pPr algn="ctr"/>
                      <a:r>
                        <a:rPr lang="en-IN" sz="2000" dirty="0">
                          <a:latin typeface="Times New Roman" panose="02020603050405020304" pitchFamily="18" charset="0"/>
                          <a:cs typeface="Times New Roman" panose="02020603050405020304" pitchFamily="18" charset="0"/>
                        </a:rPr>
                        <a:t>Sl no:</a:t>
                      </a:r>
                    </a:p>
                  </a:txBody>
                  <a:tcPr/>
                </a:tc>
                <a:tc>
                  <a:txBody>
                    <a:bodyPr/>
                    <a:lstStyle/>
                    <a:p>
                      <a:pPr algn="ctr"/>
                      <a:r>
                        <a:rPr lang="en-IN" sz="2000" dirty="0">
                          <a:latin typeface="Times New Roman" panose="02020603050405020304" pitchFamily="18" charset="0"/>
                          <a:cs typeface="Times New Roman" panose="02020603050405020304" pitchFamily="18" charset="0"/>
                        </a:rPr>
                        <a:t>Research Paper</a:t>
                      </a:r>
                    </a:p>
                  </a:txBody>
                  <a:tcPr/>
                </a:tc>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Techniques</a:t>
                      </a:r>
                    </a:p>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Used</a:t>
                      </a:r>
                    </a:p>
                  </a:txBody>
                  <a:tcPr/>
                </a:tc>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Dataset</a:t>
                      </a:r>
                    </a:p>
                  </a:txBody>
                  <a:tcPr/>
                </a:tc>
                <a:tc>
                  <a:txBody>
                    <a:bodyPr/>
                    <a:lstStyle/>
                    <a:p>
                      <a:pPr algn="ctr"/>
                      <a:r>
                        <a:rPr lang="en-IN" sz="2000" dirty="0">
                          <a:latin typeface="Times New Roman" panose="02020603050405020304" pitchFamily="18" charset="0"/>
                          <a:cs typeface="Times New Roman" panose="02020603050405020304" pitchFamily="18" charset="0"/>
                        </a:rPr>
                        <a:t>Summary points</a:t>
                      </a:r>
                    </a:p>
                  </a:txBody>
                  <a:tcPr/>
                </a:tc>
                <a:extLst>
                  <a:ext uri="{0D108BD9-81ED-4DB2-BD59-A6C34878D82A}">
                    <a16:rowId xmlns:a16="http://schemas.microsoft.com/office/drawing/2014/main" val="1550360827"/>
                  </a:ext>
                </a:extLst>
              </a:tr>
              <a:tr h="3200787">
                <a:tc>
                  <a:txBody>
                    <a:bodyPr/>
                    <a:lstStyle/>
                    <a:p>
                      <a:r>
                        <a:rPr lang="en-GB"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dk1"/>
                          </a:solidFill>
                          <a:latin typeface="Times New Roman" panose="02020603050405020304" pitchFamily="18" charset="0"/>
                          <a:ea typeface="+mn-ea"/>
                          <a:cs typeface="Times New Roman" panose="02020603050405020304" pitchFamily="18" charset="0"/>
                        </a:rPr>
                        <a:t>Using Artificial Intelligence to Understand What Causes Sentiment Changes on Social Media</a:t>
                      </a:r>
                    </a:p>
                  </a:txBody>
                  <a:tcPr/>
                </a:tc>
                <a:tc>
                  <a:txBody>
                    <a:bodyPr/>
                    <a:lstStyle/>
                    <a:p>
                      <a:r>
                        <a:rPr lang="en-IN" sz="2000" dirty="0">
                          <a:latin typeface="Times New Roman" panose="02020603050405020304" pitchFamily="18" charset="0"/>
                          <a:cs typeface="Times New Roman" panose="02020603050405020304" pitchFamily="18" charset="0"/>
                        </a:rPr>
                        <a:t>Filtered-LDA: A cascaded LDA model to detect emerging topics while filtering out old ones.</a:t>
                      </a:r>
                    </a:p>
                    <a:p>
                      <a:r>
                        <a:rPr lang="en-IN" sz="2000" dirty="0">
                          <a:latin typeface="Times New Roman" panose="02020603050405020304" pitchFamily="18" charset="0"/>
                          <a:cs typeface="Times New Roman" panose="02020603050405020304" pitchFamily="18" charset="0"/>
                        </a:rPr>
                        <a:t>VADER: Selected for sentiment analysis due to its performance on short texts</a:t>
                      </a:r>
                    </a:p>
                  </a:txBody>
                  <a:tcPr/>
                </a:tc>
                <a:tc>
                  <a:txBody>
                    <a:bodyPr/>
                    <a:lstStyle/>
                    <a:p>
                      <a:pPr marL="0" indent="0">
                        <a:buNone/>
                      </a:pPr>
                      <a:r>
                        <a:rPr lang="en-IN" sz="2000" dirty="0">
                          <a:latin typeface="Times New Roman" panose="02020603050405020304" pitchFamily="18" charset="0"/>
                          <a:cs typeface="Times New Roman" panose="02020603050405020304" pitchFamily="18" charset="0"/>
                        </a:rPr>
                        <a:t>US Airlines Twitter Dataset: 14,640 labelled tweets.</a:t>
                      </a:r>
                    </a:p>
                    <a:p>
                      <a:pPr marL="0" indent="0">
                        <a:buNone/>
                      </a:pPr>
                      <a:r>
                        <a:rPr lang="en-IN" sz="2000" dirty="0">
                          <a:latin typeface="Times New Roman" panose="02020603050405020304" pitchFamily="18" charset="0"/>
                          <a:cs typeface="Times New Roman" panose="02020603050405020304" pitchFamily="18" charset="0"/>
                        </a:rPr>
                        <a:t>Stanford Twitter Dataset (STD-2009):476 million tweets from 2009 </a:t>
                      </a:r>
                    </a:p>
                  </a:txBody>
                  <a:tcPr/>
                </a:tc>
                <a:tc>
                  <a:txBody>
                    <a:bodyPr/>
                    <a:lstStyle/>
                    <a:p>
                      <a:r>
                        <a:rPr lang="en-IN" sz="2000" b="1" dirty="0">
                          <a:latin typeface="Times New Roman" panose="02020603050405020304" pitchFamily="18" charset="0"/>
                          <a:cs typeface="Times New Roman" panose="02020603050405020304" pitchFamily="18" charset="0"/>
                        </a:rPr>
                        <a:t>Result: </a:t>
                      </a:r>
                      <a:r>
                        <a:rPr lang="en-IN" sz="2000" dirty="0">
                          <a:latin typeface="Times New Roman" panose="02020603050405020304" pitchFamily="18" charset="0"/>
                          <a:cs typeface="Times New Roman" panose="02020603050405020304" pitchFamily="18" charset="0"/>
                        </a:rPr>
                        <a:t>Filtered-LDA framework effectively detected emerging topics and reasons for sentiment changes on Twitter.</a:t>
                      </a:r>
                    </a:p>
                    <a:p>
                      <a:r>
                        <a:rPr lang="en-IN" sz="2000" b="1" dirty="0">
                          <a:latin typeface="Times New Roman" panose="02020603050405020304" pitchFamily="18" charset="0"/>
                          <a:cs typeface="Times New Roman" panose="02020603050405020304" pitchFamily="18" charset="0"/>
                        </a:rPr>
                        <a:t>Output:</a:t>
                      </a:r>
                      <a:r>
                        <a:rPr lang="en-IN" sz="2000" dirty="0">
                          <a:latin typeface="Times New Roman" panose="02020603050405020304" pitchFamily="18" charset="0"/>
                          <a:cs typeface="Times New Roman" panose="02020603050405020304" pitchFamily="18" charset="0"/>
                        </a:rPr>
                        <a:t> VADER was chosen for sentiment classification; Filtered-LDA provided accurate, interpretable reasons for sentiment variations.</a:t>
                      </a:r>
                    </a:p>
                    <a:p>
                      <a:r>
                        <a:rPr lang="en-IN" sz="2000" b="1" dirty="0">
                          <a:latin typeface="Times New Roman" panose="02020603050405020304" pitchFamily="18" charset="0"/>
                          <a:cs typeface="Times New Roman" panose="02020603050405020304" pitchFamily="18" charset="0"/>
                        </a:rPr>
                        <a:t>Gaps: </a:t>
                      </a:r>
                      <a:r>
                        <a:rPr lang="en-IN" sz="2000" dirty="0">
                          <a:latin typeface="Times New Roman" panose="02020603050405020304" pitchFamily="18" charset="0"/>
                          <a:cs typeface="Times New Roman" panose="02020603050405020304" pitchFamily="18" charset="0"/>
                        </a:rPr>
                        <a:t>Learning-based classifiers struggled with cross-domain accuracy; focus was on English tweets only.</a:t>
                      </a:r>
                    </a:p>
                    <a:p>
                      <a:r>
                        <a:rPr lang="en-IN" sz="2000" b="1" dirty="0">
                          <a:latin typeface="Times New Roman" panose="02020603050405020304" pitchFamily="18" charset="0"/>
                          <a:cs typeface="Times New Roman" panose="02020603050405020304" pitchFamily="18" charset="0"/>
                        </a:rPr>
                        <a:t>Findings: </a:t>
                      </a:r>
                      <a:r>
                        <a:rPr lang="en-IN" sz="2000" dirty="0">
                          <a:latin typeface="Times New Roman" panose="02020603050405020304" pitchFamily="18" charset="0"/>
                          <a:cs typeface="Times New Roman" panose="02020603050405020304" pitchFamily="18" charset="0"/>
                        </a:rPr>
                        <a:t>Filtered-LDA outperformed traditional methods and ensured accurate detection of sentiment reasons.</a:t>
                      </a:r>
                    </a:p>
                  </a:txBody>
                  <a:tcPr/>
                </a:tc>
                <a:extLst>
                  <a:ext uri="{0D108BD9-81ED-4DB2-BD59-A6C34878D82A}">
                    <a16:rowId xmlns:a16="http://schemas.microsoft.com/office/drawing/2014/main" val="88770446"/>
                  </a:ext>
                </a:extLst>
              </a:tr>
              <a:tr h="2921353">
                <a:tc>
                  <a:txBody>
                    <a:bodyPr/>
                    <a:lstStyle/>
                    <a:p>
                      <a:r>
                        <a:rPr lang="en-GB" sz="2000" dirty="0">
                          <a:latin typeface="Times New Roman" panose="02020603050405020304" pitchFamily="18" charset="0"/>
                          <a:cs typeface="Times New Roman" panose="02020603050405020304" pitchFamily="18" charset="0"/>
                        </a:rPr>
                        <a:t>2.</a:t>
                      </a:r>
                    </a:p>
                  </a:txBody>
                  <a:tcPr/>
                </a:tc>
                <a:tc>
                  <a:txBody>
                    <a:bodyPr/>
                    <a:lstStyle/>
                    <a:p>
                      <a:r>
                        <a:rPr lang="en-IN" sz="2000" dirty="0">
                          <a:latin typeface="Times New Roman" panose="02020603050405020304" pitchFamily="18" charset="0"/>
                          <a:cs typeface="Times New Roman" panose="02020603050405020304" pitchFamily="18" charset="0"/>
                        </a:rPr>
                        <a:t>COVID-19 Sensing: Negative Sentiment Analysis on Social Media in China via BERT Model</a:t>
                      </a:r>
                    </a:p>
                  </a:txBody>
                  <a:tcPr/>
                </a:tc>
                <a:tc>
                  <a:txBody>
                    <a:bodyPr/>
                    <a:lstStyle/>
                    <a:p>
                      <a:pPr marL="0" indent="0">
                        <a:buNone/>
                      </a:pPr>
                      <a:r>
                        <a:rPr lang="en-IN" sz="2000" dirty="0">
                          <a:latin typeface="Times New Roman" panose="02020603050405020304" pitchFamily="18" charset="0"/>
                          <a:cs typeface="Times New Roman" panose="02020603050405020304" pitchFamily="18" charset="0"/>
                        </a:rPr>
                        <a:t>BERT Model: Fine-tuned for sentiment classification (positive, neutral, negative) on Weibo posts.</a:t>
                      </a:r>
                    </a:p>
                    <a:p>
                      <a:pPr marL="0" indent="0">
                        <a:buNone/>
                      </a:pPr>
                      <a:r>
                        <a:rPr lang="en-IN" sz="2000" dirty="0">
                          <a:latin typeface="Times New Roman" panose="02020603050405020304" pitchFamily="18" charset="0"/>
                          <a:cs typeface="Times New Roman" panose="02020603050405020304" pitchFamily="18" charset="0"/>
                        </a:rPr>
                        <a:t>TF-IDF: Used to extract topics from the posts and perform thematic analysis.) </a:t>
                      </a:r>
                    </a:p>
                  </a:txBody>
                  <a:tcPr/>
                </a:tc>
                <a:tc>
                  <a:txBody>
                    <a:bodyPr/>
                    <a:lstStyle/>
                    <a:p>
                      <a:r>
                        <a:rPr lang="en-US" sz="2000" dirty="0">
                          <a:latin typeface="Times New Roman" panose="02020603050405020304" pitchFamily="18" charset="0"/>
                          <a:cs typeface="Times New Roman" panose="02020603050405020304" pitchFamily="18" charset="0"/>
                        </a:rPr>
                        <a:t>Weibo Posts: 999,978 COVID-19 related Weibo posts (January 1 - February 18, 2020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1" dirty="0">
                          <a:latin typeface="Times New Roman" panose="02020603050405020304" pitchFamily="18" charset="0"/>
                          <a:cs typeface="Times New Roman" panose="02020603050405020304" pitchFamily="18" charset="0"/>
                        </a:rPr>
                        <a:t>Result: </a:t>
                      </a:r>
                      <a:r>
                        <a:rPr lang="en-US" sz="2000" dirty="0">
                          <a:latin typeface="Times New Roman" panose="02020603050405020304" pitchFamily="18" charset="0"/>
                          <a:cs typeface="Times New Roman" panose="02020603050405020304" pitchFamily="18" charset="0"/>
                        </a:rPr>
                        <a:t>The fine-tuned BERT model achieved 75.65% accuracy in classifying sentiment from Weibo posts.</a:t>
                      </a:r>
                    </a:p>
                    <a:p>
                      <a:r>
                        <a:rPr lang="en-US" sz="2000" b="1" dirty="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Identified 11 key topics related to negative sentiment, covering themes like virus origin, symptoms, and public health control.</a:t>
                      </a:r>
                    </a:p>
                    <a:p>
                      <a:r>
                        <a:rPr lang="en-US" sz="2000" b="1" dirty="0">
                          <a:latin typeface="Times New Roman" panose="02020603050405020304" pitchFamily="18" charset="0"/>
                          <a:cs typeface="Times New Roman" panose="02020603050405020304" pitchFamily="18" charset="0"/>
                        </a:rPr>
                        <a:t>Gaps: </a:t>
                      </a:r>
                      <a:r>
                        <a:rPr lang="en-US" sz="2000" dirty="0">
                          <a:latin typeface="Times New Roman" panose="02020603050405020304" pitchFamily="18" charset="0"/>
                          <a:cs typeface="Times New Roman" panose="02020603050405020304" pitchFamily="18" charset="0"/>
                        </a:rPr>
                        <a:t>Limited to Weibo data; other social media platforms were not considered, potentially causing bias.</a:t>
                      </a:r>
                    </a:p>
                    <a:p>
                      <a:r>
                        <a:rPr lang="en-US" sz="2000" b="1" dirty="0">
                          <a:latin typeface="Times New Roman" panose="02020603050405020304" pitchFamily="18" charset="0"/>
                          <a:cs typeface="Times New Roman" panose="02020603050405020304" pitchFamily="18" charset="0"/>
                        </a:rPr>
                        <a:t>Findings:</a:t>
                      </a:r>
                      <a:r>
                        <a:rPr lang="en-US" sz="2000" dirty="0">
                          <a:latin typeface="Times New Roman" panose="02020603050405020304" pitchFamily="18" charset="0"/>
                          <a:cs typeface="Times New Roman" panose="02020603050405020304" pitchFamily="18" charset="0"/>
                        </a:rPr>
                        <a:t> Public sentiment spikes were linked to significant COVID-19 events, providing insights into managing public concerns.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793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C82CC7-07C9-4FEA-9F4D-26AE52D62542}"/>
              </a:ext>
            </a:extLst>
          </p:cNvPr>
          <p:cNvSpPr>
            <a:spLocks noGrp="1"/>
          </p:cNvSpPr>
          <p:nvPr>
            <p:ph type="ftr" sz="quarter" idx="5"/>
          </p:nvPr>
        </p:nvSpPr>
        <p:spPr/>
        <p:txBody>
          <a:bodyPr/>
          <a:lstStyle/>
          <a:p>
            <a:pPr marL="12700">
              <a:lnSpc>
                <a:spcPts val="3400"/>
              </a:lnSpc>
            </a:pPr>
            <a:r>
              <a:rPr lang="en-US" spc="260"/>
              <a:t>LEARN</a:t>
            </a:r>
            <a:r>
              <a:rPr lang="en-US" spc="-15"/>
              <a:t> </a:t>
            </a:r>
            <a:r>
              <a:rPr lang="en-US" spc="75"/>
              <a:t>.</a:t>
            </a:r>
            <a:r>
              <a:rPr lang="en-US" spc="-10"/>
              <a:t> </a:t>
            </a:r>
            <a:r>
              <a:rPr lang="en-US" spc="265"/>
              <a:t>GROW</a:t>
            </a:r>
            <a:r>
              <a:rPr lang="en-US" spc="-10"/>
              <a:t> </a:t>
            </a:r>
            <a:r>
              <a:rPr lang="en-US" spc="75"/>
              <a:t>.</a:t>
            </a:r>
            <a:r>
              <a:rPr lang="en-US" spc="-10"/>
              <a:t> </a:t>
            </a:r>
            <a:r>
              <a:rPr lang="en-US" spc="190"/>
              <a:t>EXCEL</a:t>
            </a:r>
            <a:endParaRPr lang="en-US" spc="190" dirty="0"/>
          </a:p>
        </p:txBody>
      </p:sp>
      <p:sp>
        <p:nvSpPr>
          <p:cNvPr id="5" name="Slide Number Placeholder 4">
            <a:extLst>
              <a:ext uri="{FF2B5EF4-FFF2-40B4-BE49-F238E27FC236}">
                <a16:creationId xmlns:a16="http://schemas.microsoft.com/office/drawing/2014/main" id="{84FF549A-8A25-44D4-A5A0-1AA2BD578129}"/>
              </a:ext>
            </a:extLst>
          </p:cNvPr>
          <p:cNvSpPr>
            <a:spLocks noGrp="1"/>
          </p:cNvSpPr>
          <p:nvPr>
            <p:ph type="sldNum" sz="quarter" idx="7"/>
          </p:nvPr>
        </p:nvSpPr>
        <p:spPr>
          <a:xfrm>
            <a:off x="16757721" y="9388453"/>
            <a:ext cx="1016000" cy="384721"/>
          </a:xfrm>
        </p:spPr>
        <p:txBody>
          <a:bodyPr/>
          <a:lstStyle/>
          <a:p>
            <a:pPr marL="38100">
              <a:lnSpc>
                <a:spcPts val="3035"/>
              </a:lnSpc>
            </a:pPr>
            <a:r>
              <a:rPr lang="en-US" dirty="0"/>
              <a:t>5/19</a:t>
            </a:r>
          </a:p>
        </p:txBody>
      </p:sp>
      <p:graphicFrame>
        <p:nvGraphicFramePr>
          <p:cNvPr id="3" name="Table 2">
            <a:extLst>
              <a:ext uri="{FF2B5EF4-FFF2-40B4-BE49-F238E27FC236}">
                <a16:creationId xmlns:a16="http://schemas.microsoft.com/office/drawing/2014/main" id="{82D0FAEC-0E52-EB7C-2057-498A555E6A54}"/>
              </a:ext>
            </a:extLst>
          </p:cNvPr>
          <p:cNvGraphicFramePr>
            <a:graphicFrameLocks noGrp="1"/>
          </p:cNvGraphicFramePr>
          <p:nvPr>
            <p:extLst>
              <p:ext uri="{D42A27DB-BD31-4B8C-83A1-F6EECF244321}">
                <p14:modId xmlns:p14="http://schemas.microsoft.com/office/powerpoint/2010/main" val="1343531022"/>
              </p:ext>
            </p:extLst>
          </p:nvPr>
        </p:nvGraphicFramePr>
        <p:xfrm>
          <a:off x="987212" y="1347851"/>
          <a:ext cx="15624388" cy="6843649"/>
        </p:xfrm>
        <a:graphic>
          <a:graphicData uri="http://schemas.openxmlformats.org/drawingml/2006/table">
            <a:tbl>
              <a:tblPr firstRow="1" bandRow="1">
                <a:tableStyleId>{5C22544A-7EE6-4342-B048-85BDC9FD1C3A}</a:tableStyleId>
              </a:tblPr>
              <a:tblGrid>
                <a:gridCol w="935356">
                  <a:extLst>
                    <a:ext uri="{9D8B030D-6E8A-4147-A177-3AD203B41FA5}">
                      <a16:colId xmlns:a16="http://schemas.microsoft.com/office/drawing/2014/main" val="4099553357"/>
                    </a:ext>
                  </a:extLst>
                </a:gridCol>
                <a:gridCol w="1887432">
                  <a:extLst>
                    <a:ext uri="{9D8B030D-6E8A-4147-A177-3AD203B41FA5}">
                      <a16:colId xmlns:a16="http://schemas.microsoft.com/office/drawing/2014/main" val="714184176"/>
                    </a:ext>
                  </a:extLst>
                </a:gridCol>
                <a:gridCol w="2819400">
                  <a:extLst>
                    <a:ext uri="{9D8B030D-6E8A-4147-A177-3AD203B41FA5}">
                      <a16:colId xmlns:a16="http://schemas.microsoft.com/office/drawing/2014/main" val="3671742769"/>
                    </a:ext>
                  </a:extLst>
                </a:gridCol>
                <a:gridCol w="2057400">
                  <a:extLst>
                    <a:ext uri="{9D8B030D-6E8A-4147-A177-3AD203B41FA5}">
                      <a16:colId xmlns:a16="http://schemas.microsoft.com/office/drawing/2014/main" val="1970611061"/>
                    </a:ext>
                  </a:extLst>
                </a:gridCol>
                <a:gridCol w="7924800">
                  <a:extLst>
                    <a:ext uri="{9D8B030D-6E8A-4147-A177-3AD203B41FA5}">
                      <a16:colId xmlns:a16="http://schemas.microsoft.com/office/drawing/2014/main" val="4020742785"/>
                    </a:ext>
                  </a:extLst>
                </a:gridCol>
              </a:tblGrid>
              <a:tr h="757613">
                <a:tc>
                  <a:txBody>
                    <a:bodyPr/>
                    <a:lstStyle/>
                    <a:p>
                      <a:pPr algn="ctr"/>
                      <a:r>
                        <a:rPr lang="en-IN" sz="2000" dirty="0">
                          <a:latin typeface="Times New Roman" panose="02020603050405020304" pitchFamily="18" charset="0"/>
                          <a:cs typeface="Times New Roman" panose="02020603050405020304" pitchFamily="18" charset="0"/>
                        </a:rPr>
                        <a:t>Sl no:</a:t>
                      </a:r>
                    </a:p>
                  </a:txBody>
                  <a:tcPr/>
                </a:tc>
                <a:tc>
                  <a:txBody>
                    <a:bodyPr/>
                    <a:lstStyle/>
                    <a:p>
                      <a:pPr algn="ctr"/>
                      <a:r>
                        <a:rPr lang="en-IN" sz="2000" dirty="0">
                          <a:latin typeface="Times New Roman" panose="02020603050405020304" pitchFamily="18" charset="0"/>
                          <a:cs typeface="Times New Roman" panose="02020603050405020304" pitchFamily="18" charset="0"/>
                        </a:rPr>
                        <a:t>Research Paper</a:t>
                      </a:r>
                    </a:p>
                  </a:txBody>
                  <a:tcPr/>
                </a:tc>
                <a:tc>
                  <a:txBody>
                    <a:bodyPr/>
                    <a:lstStyle/>
                    <a:p>
                      <a:pPr algn="ctr"/>
                      <a:r>
                        <a:rPr lang="en-IN" sz="2000" dirty="0">
                          <a:latin typeface="Times New Roman" panose="02020603050405020304" pitchFamily="18" charset="0"/>
                          <a:cs typeface="Times New Roman" panose="02020603050405020304" pitchFamily="18" charset="0"/>
                        </a:rPr>
                        <a:t>Techniques used</a:t>
                      </a:r>
                    </a:p>
                  </a:txBody>
                  <a:tcPr/>
                </a:tc>
                <a:tc>
                  <a:txBody>
                    <a:bodyPr/>
                    <a:lstStyle/>
                    <a:p>
                      <a:pPr algn="ctr"/>
                      <a:r>
                        <a:rPr lang="en-IN" sz="2000" dirty="0">
                          <a:latin typeface="Times New Roman" panose="02020603050405020304" pitchFamily="18" charset="0"/>
                          <a:cs typeface="Times New Roman" panose="02020603050405020304" pitchFamily="18" charset="0"/>
                        </a:rPr>
                        <a:t>Dataset</a:t>
                      </a:r>
                    </a:p>
                  </a:txBody>
                  <a:tcPr/>
                </a:tc>
                <a:tc>
                  <a:txBody>
                    <a:bodyPr/>
                    <a:lstStyle/>
                    <a:p>
                      <a:pPr algn="ctr"/>
                      <a:r>
                        <a:rPr lang="en-IN" sz="2000" dirty="0">
                          <a:latin typeface="Times New Roman" panose="02020603050405020304" pitchFamily="18" charset="0"/>
                          <a:cs typeface="Times New Roman" panose="02020603050405020304" pitchFamily="18" charset="0"/>
                        </a:rPr>
                        <a:t>Summary points</a:t>
                      </a:r>
                    </a:p>
                  </a:txBody>
                  <a:tcPr/>
                </a:tc>
                <a:extLst>
                  <a:ext uri="{0D108BD9-81ED-4DB2-BD59-A6C34878D82A}">
                    <a16:rowId xmlns:a16="http://schemas.microsoft.com/office/drawing/2014/main" val="44064750"/>
                  </a:ext>
                </a:extLst>
              </a:tr>
              <a:tr h="3249657">
                <a:tc>
                  <a:txBody>
                    <a:bodyPr/>
                    <a:lstStyle/>
                    <a:p>
                      <a:r>
                        <a:rPr lang="en-GB"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dk1"/>
                          </a:solidFill>
                          <a:latin typeface="Times New Roman" panose="02020603050405020304" pitchFamily="18" charset="0"/>
                          <a:ea typeface="+mn-ea"/>
                          <a:cs typeface="Times New Roman" panose="02020603050405020304" pitchFamily="18" charset="0"/>
                        </a:rPr>
                        <a:t>Enhancing Sentiment Analysis on social media with Advanced Deep Learning Techniques</a:t>
                      </a:r>
                    </a:p>
                  </a:txBody>
                  <a:tcPr/>
                </a:tc>
                <a:tc>
                  <a:txBody>
                    <a:bodyPr/>
                    <a:lstStyle/>
                    <a:p>
                      <a:r>
                        <a:rPr lang="en-IN" sz="2000" dirty="0">
                          <a:latin typeface="Times New Roman" panose="02020603050405020304" pitchFamily="18" charset="0"/>
                          <a:cs typeface="Times New Roman" panose="02020603050405020304" pitchFamily="18" charset="0"/>
                        </a:rPr>
                        <a:t>Advanced preprocessing, TF-IDF, Word2Vec, GloVe, BiLSTM, CNN-LSTM models with GridSearchCV optimization.</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Sentiment</a:t>
                      </a:r>
                    </a:p>
                    <a:p>
                      <a:r>
                        <a:rPr lang="en-US" sz="2000" dirty="0">
                          <a:latin typeface="Times New Roman" panose="02020603050405020304" pitchFamily="18" charset="0"/>
                          <a:cs typeface="Times New Roman" panose="02020603050405020304" pitchFamily="18" charset="0"/>
                        </a:rPr>
                        <a:t>140 with 1.6M labeled tweets​</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1" dirty="0">
                          <a:latin typeface="Times New Roman" panose="02020603050405020304" pitchFamily="18" charset="0"/>
                          <a:cs typeface="Times New Roman" panose="02020603050405020304" pitchFamily="18" charset="0"/>
                        </a:rPr>
                        <a:t>Results/Output:</a:t>
                      </a:r>
                      <a:r>
                        <a:rPr lang="en-US" sz="2000" dirty="0">
                          <a:latin typeface="Times New Roman" panose="02020603050405020304" pitchFamily="18" charset="0"/>
                          <a:cs typeface="Times New Roman" panose="02020603050405020304" pitchFamily="18" charset="0"/>
                        </a:rPr>
                        <a:t> The BiLSTM model with GloVe embeddings achieved the highest accuracy (88.88%) and outperformed prior methods on the Sentiment140 dataset.</a:t>
                      </a:r>
                    </a:p>
                    <a:p>
                      <a:r>
                        <a:rPr lang="en-US" sz="2000" b="1" dirty="0">
                          <a:latin typeface="Times New Roman" panose="02020603050405020304" pitchFamily="18" charset="0"/>
                          <a:cs typeface="Times New Roman" panose="02020603050405020304" pitchFamily="18" charset="0"/>
                        </a:rPr>
                        <a:t>Gaps:</a:t>
                      </a:r>
                      <a:r>
                        <a:rPr lang="en-US" sz="2000" dirty="0">
                          <a:latin typeface="Times New Roman" panose="02020603050405020304" pitchFamily="18" charset="0"/>
                          <a:cs typeface="Times New Roman" panose="02020603050405020304" pitchFamily="18" charset="0"/>
                        </a:rPr>
                        <a:t> Traditional methods struggle with the evolving language of social media; further work is needed in multilingual and transformer-based models.</a:t>
                      </a:r>
                    </a:p>
                    <a:p>
                      <a:r>
                        <a:rPr lang="en-US" sz="2000" b="1" dirty="0">
                          <a:latin typeface="Times New Roman" panose="02020603050405020304" pitchFamily="18" charset="0"/>
                          <a:cs typeface="Times New Roman" panose="02020603050405020304" pitchFamily="18" charset="0"/>
                        </a:rPr>
                        <a:t>Findings:</a:t>
                      </a:r>
                      <a:r>
                        <a:rPr lang="en-US" sz="2000" dirty="0">
                          <a:latin typeface="Times New Roman" panose="02020603050405020304" pitchFamily="18" charset="0"/>
                          <a:cs typeface="Times New Roman" panose="02020603050405020304" pitchFamily="18" charset="0"/>
                        </a:rPr>
                        <a:t> Advanced deep learning techniques (BiLSTM, CNN-LSTM) significantly improve sentiment analysis, especially with optimized feature extraction like Word2Vec and GloVe</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6994188"/>
                  </a:ext>
                </a:extLst>
              </a:tr>
              <a:tr h="2836379">
                <a:tc>
                  <a:txBody>
                    <a:bodyPr/>
                    <a:lstStyle/>
                    <a:p>
                      <a:r>
                        <a:rPr lang="en-IN" sz="2000" dirty="0">
                          <a:latin typeface="Times New Roman" panose="02020603050405020304" pitchFamily="18" charset="0"/>
                          <a:cs typeface="Times New Roman" panose="02020603050405020304" pitchFamily="18" charset="0"/>
                        </a:rPr>
                        <a:t>4.</a:t>
                      </a:r>
                    </a:p>
                  </a:txBody>
                  <a:tcPr/>
                </a:tc>
                <a:tc>
                  <a:txBody>
                    <a:bodyPr/>
                    <a:lstStyle/>
                    <a:p>
                      <a:r>
                        <a:rPr lang="en-IN" sz="2000" dirty="0">
                          <a:latin typeface="Times New Roman" panose="02020603050405020304" pitchFamily="18" charset="0"/>
                          <a:cs typeface="Times New Roman" panose="02020603050405020304" pitchFamily="18" charset="0"/>
                        </a:rPr>
                        <a:t>Sentiment Analysis Predictions in Digital Media Content using NLP Techniques</a:t>
                      </a:r>
                    </a:p>
                  </a:txBody>
                  <a:tcPr/>
                </a:tc>
                <a:tc>
                  <a:txBody>
                    <a:bodyPr/>
                    <a:lstStyle/>
                    <a:p>
                      <a:r>
                        <a:rPr lang="en-IN" sz="2000" dirty="0">
                          <a:latin typeface="Times New Roman" panose="02020603050405020304" pitchFamily="18" charset="0"/>
                          <a:cs typeface="Times New Roman" panose="02020603050405020304" pitchFamily="18" charset="0"/>
                        </a:rPr>
                        <a:t>BERT, Random Forest, KNN, LSTM, and other machine learning models for sentiment analysis. Preprocessing techniques like TF-IDF, Word2Vec, and BERT were applied for feature extraction.</a:t>
                      </a:r>
                    </a:p>
                  </a:txBody>
                  <a:tcPr/>
                </a:tc>
                <a:tc>
                  <a:txBody>
                    <a:bodyPr/>
                    <a:lstStyle/>
                    <a:p>
                      <a:r>
                        <a:rPr lang="en-US" sz="2000" dirty="0">
                          <a:latin typeface="Times New Roman" panose="02020603050405020304" pitchFamily="18" charset="0"/>
                          <a:cs typeface="Times New Roman" panose="02020603050405020304" pitchFamily="18" charset="0"/>
                        </a:rPr>
                        <a:t>Twitter dataset from Kaggle with 160,000 tweets, categorized as positive, negative, and neutral​</a:t>
                      </a: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b="1" dirty="0">
                          <a:latin typeface="Times New Roman" panose="02020603050405020304" pitchFamily="18" charset="0"/>
                          <a:cs typeface="Times New Roman" panose="02020603050405020304" pitchFamily="18" charset="0"/>
                        </a:rPr>
                        <a:t>Results/Output:</a:t>
                      </a:r>
                      <a:r>
                        <a:rPr lang="en-IN" sz="2000" dirty="0">
                          <a:latin typeface="Times New Roman" panose="02020603050405020304" pitchFamily="18" charset="0"/>
                          <a:cs typeface="Times New Roman" panose="02020603050405020304" pitchFamily="18" charset="0"/>
                        </a:rPr>
                        <a:t> BERT model achieved the highest accuracy (94.56%), while the LSTM model excelled in recall, precision, and F1 score. Random Forest performed best among traditional models.</a:t>
                      </a:r>
                    </a:p>
                    <a:p>
                      <a:r>
                        <a:rPr lang="en-IN" sz="2000" b="1" dirty="0">
                          <a:latin typeface="Times New Roman" panose="02020603050405020304" pitchFamily="18" charset="0"/>
                          <a:cs typeface="Times New Roman" panose="02020603050405020304" pitchFamily="18" charset="0"/>
                        </a:rPr>
                        <a:t>Gaps:</a:t>
                      </a:r>
                      <a:r>
                        <a:rPr lang="en-IN" sz="2000" dirty="0">
                          <a:latin typeface="Times New Roman" panose="02020603050405020304" pitchFamily="18" charset="0"/>
                          <a:cs typeface="Times New Roman" panose="02020603050405020304" pitchFamily="18" charset="0"/>
                        </a:rPr>
                        <a:t> Focus on Twitter data and binary sentiment analysis limits generalizability. More diverse datasets and model comparisons are needed.</a:t>
                      </a:r>
                    </a:p>
                    <a:p>
                      <a:r>
                        <a:rPr lang="en-IN" sz="2000" b="1" dirty="0">
                          <a:latin typeface="Times New Roman" panose="02020603050405020304" pitchFamily="18" charset="0"/>
                          <a:cs typeface="Times New Roman" panose="02020603050405020304" pitchFamily="18" charset="0"/>
                        </a:rPr>
                        <a:t>Findings:</a:t>
                      </a:r>
                      <a:r>
                        <a:rPr lang="en-IN" sz="2000" dirty="0">
                          <a:latin typeface="Times New Roman" panose="02020603050405020304" pitchFamily="18" charset="0"/>
                          <a:cs typeface="Times New Roman" panose="02020603050405020304" pitchFamily="18" charset="0"/>
                        </a:rPr>
                        <a:t> Deep learning models, especially BERT and LSTM, significantly outperform traditional machine learning models for sentiment analysis​</a:t>
                      </a:r>
                    </a:p>
                  </a:txBody>
                  <a:tcPr/>
                </a:tc>
                <a:extLst>
                  <a:ext uri="{0D108BD9-81ED-4DB2-BD59-A6C34878D82A}">
                    <a16:rowId xmlns:a16="http://schemas.microsoft.com/office/drawing/2014/main" val="2728704375"/>
                  </a:ext>
                </a:extLst>
              </a:tr>
            </a:tbl>
          </a:graphicData>
        </a:graphic>
      </p:graphicFrame>
    </p:spTree>
    <p:extLst>
      <p:ext uri="{BB962C8B-B14F-4D97-AF65-F5344CB8AC3E}">
        <p14:creationId xmlns:p14="http://schemas.microsoft.com/office/powerpoint/2010/main" val="166969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F35C3-C7B4-0D83-17C1-52F4EBF7D3F3}"/>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8683C45C-6CFB-B3DE-7FF4-1A2ED788AA86}"/>
              </a:ext>
            </a:extLst>
          </p:cNvPr>
          <p:cNvSpPr>
            <a:spLocks noGrp="1"/>
          </p:cNvSpPr>
          <p:nvPr>
            <p:ph type="ftr" sz="quarter" idx="5"/>
          </p:nvPr>
        </p:nvSpPr>
        <p:spPr/>
        <p:txBody>
          <a:bodyPr/>
          <a:lstStyle/>
          <a:p>
            <a:pPr marL="12700">
              <a:lnSpc>
                <a:spcPts val="3400"/>
              </a:lnSpc>
            </a:pPr>
            <a:r>
              <a:rPr lang="en-US" spc="260"/>
              <a:t>LEARN</a:t>
            </a:r>
            <a:r>
              <a:rPr lang="en-US" spc="-15"/>
              <a:t> </a:t>
            </a:r>
            <a:r>
              <a:rPr lang="en-US" spc="75"/>
              <a:t>.</a:t>
            </a:r>
            <a:r>
              <a:rPr lang="en-US" spc="-10"/>
              <a:t> </a:t>
            </a:r>
            <a:r>
              <a:rPr lang="en-US" spc="265"/>
              <a:t>GROW</a:t>
            </a:r>
            <a:r>
              <a:rPr lang="en-US" spc="-10"/>
              <a:t> </a:t>
            </a:r>
            <a:r>
              <a:rPr lang="en-US" spc="75"/>
              <a:t>.</a:t>
            </a:r>
            <a:r>
              <a:rPr lang="en-US" spc="-10"/>
              <a:t> </a:t>
            </a:r>
            <a:r>
              <a:rPr lang="en-US" spc="190"/>
              <a:t>EXCEL</a:t>
            </a:r>
            <a:endParaRPr lang="en-US" spc="190" dirty="0"/>
          </a:p>
        </p:txBody>
      </p:sp>
      <p:sp>
        <p:nvSpPr>
          <p:cNvPr id="5" name="Slide Number Placeholder 4">
            <a:extLst>
              <a:ext uri="{FF2B5EF4-FFF2-40B4-BE49-F238E27FC236}">
                <a16:creationId xmlns:a16="http://schemas.microsoft.com/office/drawing/2014/main" id="{6A2A0BE6-985B-A65D-BD45-69527566E030}"/>
              </a:ext>
            </a:extLst>
          </p:cNvPr>
          <p:cNvSpPr>
            <a:spLocks noGrp="1"/>
          </p:cNvSpPr>
          <p:nvPr>
            <p:ph type="sldNum" sz="quarter" idx="7"/>
          </p:nvPr>
        </p:nvSpPr>
        <p:spPr>
          <a:xfrm>
            <a:off x="16757721" y="9388453"/>
            <a:ext cx="1016000" cy="384721"/>
          </a:xfrm>
        </p:spPr>
        <p:txBody>
          <a:bodyPr/>
          <a:lstStyle/>
          <a:p>
            <a:pPr marL="38100">
              <a:lnSpc>
                <a:spcPts val="3035"/>
              </a:lnSpc>
            </a:pPr>
            <a:r>
              <a:rPr lang="en-US" dirty="0"/>
              <a:t>6/</a:t>
            </a:r>
            <a:r>
              <a:rPr lang="en-GB" dirty="0"/>
              <a:t>19</a:t>
            </a:r>
            <a:endParaRPr lang="en-US" dirty="0"/>
          </a:p>
        </p:txBody>
      </p:sp>
      <p:sp>
        <p:nvSpPr>
          <p:cNvPr id="11" name="TextBox 10">
            <a:extLst>
              <a:ext uri="{FF2B5EF4-FFF2-40B4-BE49-F238E27FC236}">
                <a16:creationId xmlns:a16="http://schemas.microsoft.com/office/drawing/2014/main" id="{1D71126C-F79F-444B-99AA-387BF3CAFB96}"/>
              </a:ext>
            </a:extLst>
          </p:cNvPr>
          <p:cNvSpPr txBox="1"/>
          <p:nvPr/>
        </p:nvSpPr>
        <p:spPr>
          <a:xfrm>
            <a:off x="990600" y="571500"/>
            <a:ext cx="12573000" cy="1015663"/>
          </a:xfrm>
          <a:prstGeom prst="rect">
            <a:avLst/>
          </a:prstGeom>
          <a:noFill/>
        </p:spPr>
        <p:txBody>
          <a:bodyPr wrap="square" rtlCol="0">
            <a:spAutoFit/>
          </a:bodyPr>
          <a:lstStyle/>
          <a:p>
            <a:r>
              <a:rPr lang="en-US" sz="6000" b="1" u="sng" dirty="0">
                <a:latin typeface="Times New Roman" panose="02020603050405020304" pitchFamily="18" charset="0"/>
                <a:cs typeface="Times New Roman" panose="02020603050405020304" pitchFamily="18" charset="0"/>
              </a:rPr>
              <a:t>Formulation of Project Plan</a:t>
            </a:r>
          </a:p>
        </p:txBody>
      </p:sp>
      <p:pic>
        <p:nvPicPr>
          <p:cNvPr id="3" name="Picture 2">
            <a:extLst>
              <a:ext uri="{FF2B5EF4-FFF2-40B4-BE49-F238E27FC236}">
                <a16:creationId xmlns:a16="http://schemas.microsoft.com/office/drawing/2014/main" id="{F6FEB602-8114-F423-FF1D-06194FFC3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460630"/>
            <a:ext cx="15087600" cy="7031779"/>
          </a:xfrm>
          <a:prstGeom prst="rect">
            <a:avLst/>
          </a:prstGeom>
        </p:spPr>
      </p:pic>
      <p:sp>
        <p:nvSpPr>
          <p:cNvPr id="2" name="TextBox 1">
            <a:extLst>
              <a:ext uri="{FF2B5EF4-FFF2-40B4-BE49-F238E27FC236}">
                <a16:creationId xmlns:a16="http://schemas.microsoft.com/office/drawing/2014/main" id="{EB51D7A8-3CA9-E8EC-0A7F-F7EBBC258521}"/>
              </a:ext>
            </a:extLst>
          </p:cNvPr>
          <p:cNvSpPr txBox="1"/>
          <p:nvPr/>
        </p:nvSpPr>
        <p:spPr>
          <a:xfrm>
            <a:off x="1143000" y="2019300"/>
            <a:ext cx="7162800" cy="584775"/>
          </a:xfrm>
          <a:prstGeom prst="rect">
            <a:avLst/>
          </a:prstGeom>
          <a:noFill/>
        </p:spPr>
        <p:txBody>
          <a:bodyPr wrap="square" rtlCol="0">
            <a:spAutoFit/>
          </a:bodyPr>
          <a:lstStyle/>
          <a:p>
            <a:r>
              <a:rPr lang="en-IN" sz="3200" b="1" dirty="0"/>
              <a:t>PHASE 1 PROJECT PLAN</a:t>
            </a:r>
          </a:p>
        </p:txBody>
      </p:sp>
    </p:spTree>
    <p:extLst>
      <p:ext uri="{BB962C8B-B14F-4D97-AF65-F5344CB8AC3E}">
        <p14:creationId xmlns:p14="http://schemas.microsoft.com/office/powerpoint/2010/main" val="355890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9651D-38E4-547C-559F-133D09BC595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86127D-937F-4962-5D60-AEC2DDE01638}"/>
              </a:ext>
            </a:extLst>
          </p:cNvPr>
          <p:cNvSpPr>
            <a:spLocks noGrp="1"/>
          </p:cNvSpPr>
          <p:nvPr>
            <p:ph type="ftr" sz="quarter" idx="5"/>
          </p:nvPr>
        </p:nvSpPr>
        <p:spPr/>
        <p:txBody>
          <a:bodyPr/>
          <a:lstStyle/>
          <a:p>
            <a:pPr marL="12700">
              <a:lnSpc>
                <a:spcPts val="3400"/>
              </a:lnSpc>
            </a:pPr>
            <a:r>
              <a:rPr lang="en-US" spc="260"/>
              <a:t>LEARN</a:t>
            </a:r>
            <a:r>
              <a:rPr lang="en-US" spc="-15"/>
              <a:t> </a:t>
            </a:r>
            <a:r>
              <a:rPr lang="en-US" spc="75"/>
              <a:t>.</a:t>
            </a:r>
            <a:r>
              <a:rPr lang="en-US" spc="-10"/>
              <a:t> </a:t>
            </a:r>
            <a:r>
              <a:rPr lang="en-US" spc="265"/>
              <a:t>GROW</a:t>
            </a:r>
            <a:r>
              <a:rPr lang="en-US" spc="-10"/>
              <a:t> </a:t>
            </a:r>
            <a:r>
              <a:rPr lang="en-US" spc="75"/>
              <a:t>.</a:t>
            </a:r>
            <a:r>
              <a:rPr lang="en-US" spc="-10"/>
              <a:t> </a:t>
            </a:r>
            <a:r>
              <a:rPr lang="en-US" spc="190"/>
              <a:t>EXCEL</a:t>
            </a:r>
            <a:endParaRPr lang="en-US" spc="190" dirty="0"/>
          </a:p>
        </p:txBody>
      </p:sp>
      <p:sp>
        <p:nvSpPr>
          <p:cNvPr id="5" name="Slide Number Placeholder 4">
            <a:extLst>
              <a:ext uri="{FF2B5EF4-FFF2-40B4-BE49-F238E27FC236}">
                <a16:creationId xmlns:a16="http://schemas.microsoft.com/office/drawing/2014/main" id="{3441630B-0F98-5032-4CE1-1C6D82591A81}"/>
              </a:ext>
            </a:extLst>
          </p:cNvPr>
          <p:cNvSpPr>
            <a:spLocks noGrp="1"/>
          </p:cNvSpPr>
          <p:nvPr>
            <p:ph type="sldNum" sz="quarter" idx="7"/>
          </p:nvPr>
        </p:nvSpPr>
        <p:spPr>
          <a:xfrm>
            <a:off x="16757721" y="9388453"/>
            <a:ext cx="1016000" cy="384721"/>
          </a:xfrm>
        </p:spPr>
        <p:txBody>
          <a:bodyPr/>
          <a:lstStyle/>
          <a:p>
            <a:pPr marL="38100">
              <a:lnSpc>
                <a:spcPts val="3035"/>
              </a:lnSpc>
            </a:pPr>
            <a:r>
              <a:rPr lang="en-US" dirty="0"/>
              <a:t>7/</a:t>
            </a:r>
            <a:r>
              <a:rPr lang="en-GB" dirty="0"/>
              <a:t>19</a:t>
            </a:r>
            <a:endParaRPr lang="en-US" dirty="0"/>
          </a:p>
        </p:txBody>
      </p:sp>
      <p:sp>
        <p:nvSpPr>
          <p:cNvPr id="11" name="TextBox 10">
            <a:extLst>
              <a:ext uri="{FF2B5EF4-FFF2-40B4-BE49-F238E27FC236}">
                <a16:creationId xmlns:a16="http://schemas.microsoft.com/office/drawing/2014/main" id="{6C7361A7-D4F2-4531-0DF1-792D3BFE1CA8}"/>
              </a:ext>
            </a:extLst>
          </p:cNvPr>
          <p:cNvSpPr txBox="1"/>
          <p:nvPr/>
        </p:nvSpPr>
        <p:spPr>
          <a:xfrm>
            <a:off x="990600" y="571500"/>
            <a:ext cx="12573000" cy="1015663"/>
          </a:xfrm>
          <a:prstGeom prst="rect">
            <a:avLst/>
          </a:prstGeom>
          <a:noFill/>
        </p:spPr>
        <p:txBody>
          <a:bodyPr wrap="square" rtlCol="0">
            <a:spAutoFit/>
          </a:bodyPr>
          <a:lstStyle/>
          <a:p>
            <a:r>
              <a:rPr lang="en-US" sz="6000" b="1" u="sng" dirty="0">
                <a:latin typeface="Times New Roman" panose="02020603050405020304" pitchFamily="18" charset="0"/>
                <a:cs typeface="Times New Roman" panose="02020603050405020304" pitchFamily="18" charset="0"/>
              </a:rPr>
              <a:t>Formulation of Project Plan</a:t>
            </a:r>
          </a:p>
        </p:txBody>
      </p:sp>
      <p:sp>
        <p:nvSpPr>
          <p:cNvPr id="2" name="TextBox 1">
            <a:extLst>
              <a:ext uri="{FF2B5EF4-FFF2-40B4-BE49-F238E27FC236}">
                <a16:creationId xmlns:a16="http://schemas.microsoft.com/office/drawing/2014/main" id="{1E50E2E1-CBBF-8C8E-399B-C7DB7F4CCA07}"/>
              </a:ext>
            </a:extLst>
          </p:cNvPr>
          <p:cNvSpPr txBox="1"/>
          <p:nvPr/>
        </p:nvSpPr>
        <p:spPr>
          <a:xfrm>
            <a:off x="990600" y="1701628"/>
            <a:ext cx="7162800" cy="584775"/>
          </a:xfrm>
          <a:prstGeom prst="rect">
            <a:avLst/>
          </a:prstGeom>
          <a:noFill/>
        </p:spPr>
        <p:txBody>
          <a:bodyPr wrap="square" rtlCol="0">
            <a:spAutoFit/>
          </a:bodyPr>
          <a:lstStyle/>
          <a:p>
            <a:r>
              <a:rPr lang="en-IN" sz="3200" b="1" dirty="0"/>
              <a:t>PHASE 2 PROJECT PLAN</a:t>
            </a:r>
          </a:p>
        </p:txBody>
      </p:sp>
      <p:pic>
        <p:nvPicPr>
          <p:cNvPr id="9" name="Picture 8" descr="A graph with multiple colored lines&#10;&#10;AI-generated content may be incorrect.">
            <a:extLst>
              <a:ext uri="{FF2B5EF4-FFF2-40B4-BE49-F238E27FC236}">
                <a16:creationId xmlns:a16="http://schemas.microsoft.com/office/drawing/2014/main" id="{3970E708-E7C4-3076-DE0C-DDF8417C9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76342"/>
            <a:ext cx="15240000" cy="6305550"/>
          </a:xfrm>
          <a:prstGeom prst="rect">
            <a:avLst/>
          </a:prstGeom>
        </p:spPr>
      </p:pic>
    </p:spTree>
    <p:extLst>
      <p:ext uri="{BB962C8B-B14F-4D97-AF65-F5344CB8AC3E}">
        <p14:creationId xmlns:p14="http://schemas.microsoft.com/office/powerpoint/2010/main" val="2261255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D47B2-6CE4-15A3-4B5A-EF9A709584C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D58E59-8001-04DE-946B-F4CC5D43CAE4}"/>
              </a:ext>
            </a:extLst>
          </p:cNvPr>
          <p:cNvSpPr>
            <a:spLocks noGrp="1"/>
          </p:cNvSpPr>
          <p:nvPr>
            <p:ph type="ftr" sz="quarter" idx="5"/>
          </p:nvPr>
        </p:nvSpPr>
        <p:spPr/>
        <p:txBody>
          <a:bodyPr/>
          <a:lstStyle/>
          <a:p>
            <a:pPr marL="12700">
              <a:lnSpc>
                <a:spcPts val="3400"/>
              </a:lnSpc>
            </a:pPr>
            <a:r>
              <a:rPr lang="en-US" spc="260"/>
              <a:t>LEARN</a:t>
            </a:r>
            <a:r>
              <a:rPr lang="en-US" spc="-15"/>
              <a:t> </a:t>
            </a:r>
            <a:r>
              <a:rPr lang="en-US" spc="75"/>
              <a:t>.</a:t>
            </a:r>
            <a:r>
              <a:rPr lang="en-US" spc="-10"/>
              <a:t> </a:t>
            </a:r>
            <a:r>
              <a:rPr lang="en-US" spc="265"/>
              <a:t>GROW</a:t>
            </a:r>
            <a:r>
              <a:rPr lang="en-US" spc="-10"/>
              <a:t> </a:t>
            </a:r>
            <a:r>
              <a:rPr lang="en-US" spc="75"/>
              <a:t>.</a:t>
            </a:r>
            <a:r>
              <a:rPr lang="en-US" spc="-10"/>
              <a:t> </a:t>
            </a:r>
            <a:r>
              <a:rPr lang="en-US" spc="190"/>
              <a:t>EXCEL</a:t>
            </a:r>
            <a:endParaRPr lang="en-US" spc="190" dirty="0"/>
          </a:p>
        </p:txBody>
      </p:sp>
      <p:sp>
        <p:nvSpPr>
          <p:cNvPr id="5" name="Slide Number Placeholder 4">
            <a:extLst>
              <a:ext uri="{FF2B5EF4-FFF2-40B4-BE49-F238E27FC236}">
                <a16:creationId xmlns:a16="http://schemas.microsoft.com/office/drawing/2014/main" id="{B9262586-5CFD-1C03-424E-34051C155E75}"/>
              </a:ext>
            </a:extLst>
          </p:cNvPr>
          <p:cNvSpPr>
            <a:spLocks noGrp="1"/>
          </p:cNvSpPr>
          <p:nvPr>
            <p:ph type="sldNum" sz="quarter" idx="7"/>
          </p:nvPr>
        </p:nvSpPr>
        <p:spPr>
          <a:xfrm>
            <a:off x="16757721" y="9388453"/>
            <a:ext cx="1016000" cy="384721"/>
          </a:xfrm>
        </p:spPr>
        <p:txBody>
          <a:bodyPr/>
          <a:lstStyle/>
          <a:p>
            <a:pPr marL="38100">
              <a:lnSpc>
                <a:spcPts val="3035"/>
              </a:lnSpc>
            </a:pPr>
            <a:r>
              <a:rPr lang="en-US" dirty="0"/>
              <a:t>8/</a:t>
            </a:r>
            <a:r>
              <a:rPr lang="en-GB" dirty="0"/>
              <a:t>19</a:t>
            </a:r>
            <a:endParaRPr lang="en-US" dirty="0"/>
          </a:p>
        </p:txBody>
      </p:sp>
      <p:sp>
        <p:nvSpPr>
          <p:cNvPr id="11" name="TextBox 10">
            <a:extLst>
              <a:ext uri="{FF2B5EF4-FFF2-40B4-BE49-F238E27FC236}">
                <a16:creationId xmlns:a16="http://schemas.microsoft.com/office/drawing/2014/main" id="{978DFF66-9EFB-38A0-CA34-DA7859D2D74A}"/>
              </a:ext>
            </a:extLst>
          </p:cNvPr>
          <p:cNvSpPr txBox="1"/>
          <p:nvPr/>
        </p:nvSpPr>
        <p:spPr>
          <a:xfrm>
            <a:off x="990600" y="571500"/>
            <a:ext cx="12573000" cy="1015663"/>
          </a:xfrm>
          <a:prstGeom prst="rect">
            <a:avLst/>
          </a:prstGeom>
          <a:noFill/>
        </p:spPr>
        <p:txBody>
          <a:bodyPr wrap="square" rtlCol="0">
            <a:spAutoFit/>
          </a:bodyPr>
          <a:lstStyle/>
          <a:p>
            <a:r>
              <a:rPr lang="en-US" sz="6000" b="1" u="sng" dirty="0">
                <a:latin typeface="Times New Roman" panose="02020603050405020304" pitchFamily="18" charset="0"/>
                <a:cs typeface="Times New Roman" panose="02020603050405020304" pitchFamily="18" charset="0"/>
              </a:rPr>
              <a:t>Existing System</a:t>
            </a:r>
          </a:p>
        </p:txBody>
      </p:sp>
      <p:sp>
        <p:nvSpPr>
          <p:cNvPr id="2" name="TextBox 1">
            <a:extLst>
              <a:ext uri="{FF2B5EF4-FFF2-40B4-BE49-F238E27FC236}">
                <a16:creationId xmlns:a16="http://schemas.microsoft.com/office/drawing/2014/main" id="{4D5D916A-937D-9CB0-D24C-5CD7D9AD76BD}"/>
              </a:ext>
            </a:extLst>
          </p:cNvPr>
          <p:cNvSpPr txBox="1"/>
          <p:nvPr/>
        </p:nvSpPr>
        <p:spPr>
          <a:xfrm>
            <a:off x="990601" y="2237584"/>
            <a:ext cx="15767120" cy="61199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approaches to sentiment analysis on social media primarily rely on static datasets obtained from sources such as Twitter, Facebook, and other social platforms. These datasets are often collected in advance and consist of past interactions, which makes them useful for historical sentiment analysis but limits their capacity to capture real-time sentiment shifts.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workflows handle general sentiment trends but lack continuous, live analysis, missing immediate sentiment shifts.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Visualization tools are often spread out, lacking a unified dashboard for easy, comprehensive trend monitoring.</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Limitations</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Lack of Real-time analysis</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Limited trend detection and emerging topic identification</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Reduced insight relevance over time </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Fragmented visualization</a:t>
            </a:r>
          </a:p>
        </p:txBody>
      </p:sp>
    </p:spTree>
    <p:extLst>
      <p:ext uri="{BB962C8B-B14F-4D97-AF65-F5344CB8AC3E}">
        <p14:creationId xmlns:p14="http://schemas.microsoft.com/office/powerpoint/2010/main" val="258800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CF2C-8E2C-E5BC-AB87-B784AA5455BC}"/>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8C005E-68E3-E563-221E-FCA760BF6387}"/>
              </a:ext>
            </a:extLst>
          </p:cNvPr>
          <p:cNvSpPr>
            <a:spLocks noGrp="1"/>
          </p:cNvSpPr>
          <p:nvPr>
            <p:ph type="ftr" sz="quarter" idx="5"/>
          </p:nvPr>
        </p:nvSpPr>
        <p:spPr/>
        <p:txBody>
          <a:bodyPr/>
          <a:lstStyle/>
          <a:p>
            <a:pPr marL="12700">
              <a:lnSpc>
                <a:spcPts val="3400"/>
              </a:lnSpc>
            </a:pPr>
            <a:r>
              <a:rPr lang="en-US" spc="260"/>
              <a:t>LEARN</a:t>
            </a:r>
            <a:r>
              <a:rPr lang="en-US" spc="-15"/>
              <a:t> </a:t>
            </a:r>
            <a:r>
              <a:rPr lang="en-US" spc="75"/>
              <a:t>.</a:t>
            </a:r>
            <a:r>
              <a:rPr lang="en-US" spc="-10"/>
              <a:t> </a:t>
            </a:r>
            <a:r>
              <a:rPr lang="en-US" spc="265"/>
              <a:t>GROW</a:t>
            </a:r>
            <a:r>
              <a:rPr lang="en-US" spc="-10"/>
              <a:t> </a:t>
            </a:r>
            <a:r>
              <a:rPr lang="en-US" spc="75"/>
              <a:t>.</a:t>
            </a:r>
            <a:r>
              <a:rPr lang="en-US" spc="-10"/>
              <a:t> </a:t>
            </a:r>
            <a:r>
              <a:rPr lang="en-US" spc="190"/>
              <a:t>EXCEL</a:t>
            </a:r>
            <a:endParaRPr lang="en-US" spc="190" dirty="0"/>
          </a:p>
        </p:txBody>
      </p:sp>
      <p:sp>
        <p:nvSpPr>
          <p:cNvPr id="5" name="Slide Number Placeholder 4">
            <a:extLst>
              <a:ext uri="{FF2B5EF4-FFF2-40B4-BE49-F238E27FC236}">
                <a16:creationId xmlns:a16="http://schemas.microsoft.com/office/drawing/2014/main" id="{2FB29706-2015-4A2A-7FE8-53B747461A0C}"/>
              </a:ext>
            </a:extLst>
          </p:cNvPr>
          <p:cNvSpPr>
            <a:spLocks noGrp="1"/>
          </p:cNvSpPr>
          <p:nvPr>
            <p:ph type="sldNum" sz="quarter" idx="7"/>
          </p:nvPr>
        </p:nvSpPr>
        <p:spPr>
          <a:xfrm>
            <a:off x="16789400" y="9388453"/>
            <a:ext cx="1016000" cy="384721"/>
          </a:xfrm>
        </p:spPr>
        <p:txBody>
          <a:bodyPr/>
          <a:lstStyle/>
          <a:p>
            <a:pPr marL="38100">
              <a:lnSpc>
                <a:spcPts val="3035"/>
              </a:lnSpc>
            </a:pPr>
            <a:r>
              <a:rPr lang="en-US" dirty="0"/>
              <a:t>9/</a:t>
            </a:r>
            <a:r>
              <a:rPr lang="en-GB" dirty="0"/>
              <a:t>19</a:t>
            </a:r>
            <a:endParaRPr lang="en-US" dirty="0"/>
          </a:p>
        </p:txBody>
      </p:sp>
      <p:sp>
        <p:nvSpPr>
          <p:cNvPr id="11" name="TextBox 10">
            <a:extLst>
              <a:ext uri="{FF2B5EF4-FFF2-40B4-BE49-F238E27FC236}">
                <a16:creationId xmlns:a16="http://schemas.microsoft.com/office/drawing/2014/main" id="{4CA0C83E-8807-B850-1494-B55D92D0149F}"/>
              </a:ext>
            </a:extLst>
          </p:cNvPr>
          <p:cNvSpPr txBox="1"/>
          <p:nvPr/>
        </p:nvSpPr>
        <p:spPr>
          <a:xfrm>
            <a:off x="990600" y="359058"/>
            <a:ext cx="12573000" cy="1015663"/>
          </a:xfrm>
          <a:prstGeom prst="rect">
            <a:avLst/>
          </a:prstGeom>
          <a:noFill/>
        </p:spPr>
        <p:txBody>
          <a:bodyPr wrap="square" rtlCol="0">
            <a:spAutoFit/>
          </a:bodyPr>
          <a:lstStyle/>
          <a:p>
            <a:r>
              <a:rPr lang="en-US" sz="6000" b="1" u="sng" dirty="0">
                <a:latin typeface="Times New Roman" panose="02020603050405020304" pitchFamily="18" charset="0"/>
                <a:cs typeface="Times New Roman" panose="02020603050405020304" pitchFamily="18" charset="0"/>
              </a:rPr>
              <a:t>Proposed System</a:t>
            </a:r>
          </a:p>
        </p:txBody>
      </p:sp>
      <p:sp>
        <p:nvSpPr>
          <p:cNvPr id="2" name="TextBox 1">
            <a:extLst>
              <a:ext uri="{FF2B5EF4-FFF2-40B4-BE49-F238E27FC236}">
                <a16:creationId xmlns:a16="http://schemas.microsoft.com/office/drawing/2014/main" id="{A3280671-19C8-8437-32F7-1507C836E119}"/>
              </a:ext>
            </a:extLst>
          </p:cNvPr>
          <p:cNvSpPr txBox="1"/>
          <p:nvPr/>
        </p:nvSpPr>
        <p:spPr>
          <a:xfrm>
            <a:off x="990600" y="1606514"/>
            <a:ext cx="15767121" cy="77819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propose to build a system that overcomes the limitations of traditional sentiment analysis approaches by implementing a real-time sentiment analysis pipeline specifically designed for continuous monitoring of Twitter data related to the Apple brand. This system streams live tweets using the hashtag tweets, e.g. #Apple, enabling immediate analysis and insights from current public sentiment.</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Tweets are preprocessed and feature-extracted using methods like TF-IDF, then classified with machine learning models (e.g., Logistic Regression,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to provide reliable sentiment categorization.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real-time, interactive dashboard displays sentiment trends and insights, allowing Apple’s brand managers to detect emerging patterns and make informed, data-driven decisions quickly.</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Features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Real-time analysis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Continuous trend detection</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Dynamic visualization</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Enhanced decision-making support</a:t>
            </a:r>
          </a:p>
        </p:txBody>
      </p:sp>
    </p:spTree>
    <p:extLst>
      <p:ext uri="{BB962C8B-B14F-4D97-AF65-F5344CB8AC3E}">
        <p14:creationId xmlns:p14="http://schemas.microsoft.com/office/powerpoint/2010/main" val="1876100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D17E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3723</TotalTime>
  <Words>2417</Words>
  <Application>Microsoft Office PowerPoint</Application>
  <PresentationFormat>Custom</PresentationFormat>
  <Paragraphs>193</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SAINTGITS</vt:lpstr>
      <vt:lpstr>CONTENTS</vt:lpstr>
      <vt:lpstr> 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Review</dc:title>
  <dc:creator>Ashwin S Nair</dc:creator>
  <cp:keywords>DAGCls0ppKM,BAE7VlwCD3g</cp:keywords>
  <cp:lastModifiedBy>Ajith Joshy</cp:lastModifiedBy>
  <cp:revision>143</cp:revision>
  <dcterms:created xsi:type="dcterms:W3CDTF">2024-08-12T15:19:51Z</dcterms:created>
  <dcterms:modified xsi:type="dcterms:W3CDTF">2025-03-28T10:40:39Z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2024-05-21T00:00:00Z</vt:filetime>
  </property>
  <property fmtid="{D5CDD505-2E9C-101B-9397-08002B2CF9AE}" pid="3" name="Creator">
    <vt:lpwstr>Canva</vt:lpwstr>
  </property>
  <property fmtid="{D5CDD505-2E9C-101B-9397-08002B2CF9AE}" pid="4" name="LastSaved">
    <vt:filetime>2024-08-12T00:00:00Z</vt:filetime>
  </property>
</Properties>
</file>