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3" r:id="rId4"/>
    <p:sldMasterId id="2147483796" r:id="rId5"/>
    <p:sldMasterId id="2147483820" r:id="rId6"/>
  </p:sldMasterIdLst>
  <p:notesMasterIdLst>
    <p:notesMasterId r:id="rId8"/>
  </p:notesMasterIdLst>
  <p:handoutMasterIdLst>
    <p:handoutMasterId r:id="rId9"/>
  </p:handoutMasterIdLst>
  <p:sldIdLst>
    <p:sldId id="7993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asfari, Abed [USA]" initials="EA[" lastIdx="2" clrIdx="0">
    <p:extLst>
      <p:ext uri="{19B8F6BF-5375-455C-9EA6-DF929625EA0E}">
        <p15:presenceInfo xmlns:p15="http://schemas.microsoft.com/office/powerpoint/2012/main" userId="S::527334@bah.com::a766d80d-f2cf-4534-8994-2797af5abf02" providerId="AD"/>
      </p:ext>
    </p:extLst>
  </p:cmAuthor>
  <p:cmAuthor id="2" name="Jury, Jason [USA]" initials="J[" lastIdx="2" clrIdx="1">
    <p:extLst>
      <p:ext uri="{19B8F6BF-5375-455C-9EA6-DF929625EA0E}">
        <p15:presenceInfo xmlns:p15="http://schemas.microsoft.com/office/powerpoint/2012/main" userId="S::517620@bah.com::fa5f307f-2152-42e2-a591-0b50ae23b4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2264"/>
    <a:srgbClr val="97D6EC"/>
    <a:srgbClr val="F7A81B"/>
    <a:srgbClr val="00A6B7"/>
    <a:srgbClr val="0F5257"/>
    <a:srgbClr val="D7E35A"/>
    <a:srgbClr val="88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92F91-D4E8-EE16-3ACD-722E69CEF9C4}" v="2" dt="2021-09-13T17:53:50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371600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420AB0-6BE1-DF48-9CC3-9AA23842A748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371600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buNone/>
              <a:defRPr sz="16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571500" inden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cap="all" spc="1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</a:lstStyle>
          <a:p>
            <a:pPr lvl="0"/>
            <a:r>
              <a:rPr lang="en-US"/>
              <a:t>Section goes here</a:t>
            </a:r>
          </a:p>
          <a:p>
            <a:pPr lvl="1"/>
            <a:r>
              <a:rPr lang="en-US"/>
              <a:t>Mini topic goes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F8F3143-2C57-2A4F-ABCE-077E1B6FAF98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82889" y="1557119"/>
            <a:ext cx="6770680" cy="877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For more information about XXX, contact…</a:t>
            </a:r>
          </a:p>
          <a:p>
            <a:pPr lvl="0"/>
            <a:endParaRPr lang="en-US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782890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89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88499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839410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10199718" y="2599262"/>
            <a:ext cx="1395000" cy="13328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2889" y="5984315"/>
            <a:ext cx="6770679" cy="399023"/>
          </a:xfrm>
        </p:spPr>
        <p:txBody>
          <a:bodyPr/>
          <a:lstStyle>
            <a:lvl1pPr marL="0" indent="0">
              <a:buNone/>
              <a:defRPr b="1" i="0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BOOZALLEN.COM/CAPABILITY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849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07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9971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/>
              <a:t>FIRST LASTNAME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Title Second Level</a:t>
            </a:r>
          </a:p>
          <a:p>
            <a:pPr lvl="1"/>
            <a:r>
              <a:rPr lang="en-US"/>
              <a:t>Email Second Level</a:t>
            </a:r>
          </a:p>
          <a:p>
            <a:pPr lvl="1"/>
            <a:r>
              <a:rPr lang="en-US"/>
              <a:t>Phone Second Level</a:t>
            </a:r>
          </a:p>
          <a:p>
            <a:pPr lvl="1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0BBFDA-B562-1145-9530-27663BD707A4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783338-0600-E24C-BCE2-A339077E3393}" type="datetime1">
              <a:rPr lang="en-US" smtClean="0"/>
              <a:t>9/30/2021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SUBHEAD GOES HERE</a:t>
            </a:r>
          </a:p>
          <a:p>
            <a:pPr lvl="1"/>
            <a:r>
              <a:rPr lang="en-US"/>
              <a:t>Level 1 text goes here to explain the charts or infographics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44E21D-54FC-1647-975B-FC40CA9A7E8B}" type="datetime1">
              <a:rPr lang="en-US" smtClean="0"/>
              <a:t>9/30/2021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Oswa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88" y="629400"/>
            <a:ext cx="6770679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cap="all" spc="100" baseline="0">
                <a:solidFill>
                  <a:schemeClr val="tx1"/>
                </a:solidFill>
                <a:latin typeface="Oswald" panose="02000503000000000000" pitchFamily="2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46AB3B-1E7B-434A-B70B-5DF39861B64B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Georgia Ital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90" y="638827"/>
            <a:ext cx="6770678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spc="200" baseline="0">
                <a:solidFill>
                  <a:schemeClr val="accent3"/>
                </a:solidFill>
                <a:latin typeface="Oswald" panose="02000503000000000000" pitchFamily="2" charset="0"/>
              </a:defRPr>
            </a:lvl1pPr>
            <a:lvl2pPr>
              <a:spcAft>
                <a:spcPts val="600"/>
              </a:spcAft>
              <a:defRPr sz="2000" b="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0" indent="0">
              <a:buFontTx/>
              <a:buNone/>
              <a:defRPr sz="1000" i="0" spc="150" baseline="0">
                <a:solidFill>
                  <a:schemeClr val="tx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 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7F7A8ED-C569-7D46-907A-AEEB4357DBFF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484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/>
              <a:t>Booz Allen Hamilton Internal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0" rIns="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3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4480"/>
            <a:ext cx="10715368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038B5B3-F82A-2A49-8C67-5ACA4A5CF1CE}" type="datetime1">
              <a:rPr lang="en-US" smtClean="0"/>
              <a:t>9/30/2021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internal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4480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554480"/>
            <a:ext cx="5295900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D593325-9F27-8243-9DED-F3F6662968C6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554480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554480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554480"/>
            <a:ext cx="3309594" cy="45995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882CC7-9B62-A348-A1BD-D4F22410B94B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4480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DF8BBD-D1AD-2543-BD12-1D175D8C0FD2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4480"/>
            <a:ext cx="10715368" cy="2034128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197E66-2397-3641-88D6-021735032064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554480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554480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5F5A4D-4BBB-F746-AB3F-09AC2A936ED3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554480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554480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D6BF69-6C22-CE49-A7D6-D80CFF2F29EF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B707E5-B9B9-4E48-8DB0-FDE85FDBF766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4480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sz="16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styles.</a:t>
            </a:r>
          </a:p>
          <a:p>
            <a:pPr lvl="1"/>
            <a:r>
              <a:rPr lang="en-US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5DADFF-B1CB-9E48-A4B2-639547DA2500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4480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51F875F-A26A-FE4B-9AA5-419B47F6744B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Title and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257839" y="1407445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B9AF10C-188E-A540-863B-64A39BAB6F22}" type="datetime1">
              <a:rPr lang="en-US" smtClean="0"/>
              <a:t>9/30/2021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>
                <a:solidFill>
                  <a:schemeClr val="bg1"/>
                </a:solidFill>
              </a:rPr>
              <a:t>Booz Allen Hamilton </a:t>
            </a:r>
            <a:r>
              <a:rPr lang="en-US" sz="750" cap="all" spc="100">
                <a:solidFill>
                  <a:srgbClr val="F7A81B"/>
                </a:solidFill>
              </a:rPr>
              <a:t>restricted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8C8572CE-7616-5E4E-9ACC-4CC7EA229E58}" type="datetime1">
              <a:rPr lang="en-US" smtClean="0"/>
              <a:t>9/30/2021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3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8" y="377825"/>
            <a:ext cx="6770430" cy="582453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CEE8A5AA-91B3-F54F-A637-D0413CF0BE0B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9" y="377825"/>
            <a:ext cx="6770430" cy="5824538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2CD8AF12-4B88-474D-8826-EB0573548E82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>
                <a:solidFill>
                  <a:schemeClr val="bg1"/>
                </a:solidFill>
              </a:rPr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6184" y="0"/>
            <a:ext cx="11436349" cy="6874859"/>
          </a:xfrm>
        </p:spPr>
        <p:txBody>
          <a:bodyPr anchor="ctr"/>
          <a:lstStyle>
            <a:lvl1pPr marL="0" indent="0" algn="ctr">
              <a:buNone/>
              <a:defRPr sz="6000" b="0" i="0" cap="all" spc="200" baseline="0">
                <a:solidFill>
                  <a:schemeClr val="bg1"/>
                </a:solidFill>
                <a:latin typeface="Oswald"/>
              </a:defRPr>
            </a:lvl1pPr>
            <a:lvl2pPr algn="ctr">
              <a:defRPr sz="1800" i="0" spc="1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DIVIDER HEADING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2889" y="1371600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E07B27C-0347-8648-B0BE-C7884A062724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371600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257839" y="1371600"/>
            <a:ext cx="3302082" cy="4705350"/>
          </a:xfrm>
        </p:spPr>
        <p:txBody>
          <a:bodyPr/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B9AF10C-188E-A540-863B-64A39BAB6F22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371600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26CA831-E3C1-3D42-B871-E61EB0C49105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371600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782478" y="2780284"/>
            <a:ext cx="3385751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8192531" y="2780285"/>
            <a:ext cx="3361864" cy="27735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10B694-A189-EA47-9411-022A3FD37C02}" type="datetime1">
              <a:rPr lang="en-US" smtClean="0"/>
              <a:t>9/30/2021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82889" y="212962"/>
            <a:ext cx="6770680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782890" y="1371600"/>
            <a:ext cx="6770678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7AC487-6E00-C34A-9F3A-B5D35285FF17}" type="datetime1">
              <a:rPr lang="en-US" smtClean="0"/>
              <a:t>9/30/2021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815" r:id="rId2"/>
    <p:sldLayoutId id="2147483816" r:id="rId3"/>
    <p:sldLayoutId id="2147483817" r:id="rId4"/>
    <p:sldLayoutId id="2147483787" r:id="rId5"/>
    <p:sldLayoutId id="2147483776" r:id="rId6"/>
    <p:sldLayoutId id="2147483789" r:id="rId7"/>
    <p:sldLayoutId id="2147483790" r:id="rId8"/>
    <p:sldLayoutId id="2147483791" r:id="rId9"/>
    <p:sldLayoutId id="2147483792" r:id="rId10"/>
    <p:sldLayoutId id="2147483794" r:id="rId11"/>
    <p:sldLayoutId id="2147483795" r:id="rId12"/>
    <p:sldLayoutId id="2147483829" r:id="rId13"/>
    <p:sldLayoutId id="2147483830" r:id="rId14"/>
    <p:sldLayoutId id="2147483831" r:id="rId15"/>
    <p:sldLayoutId id="2147483832" r:id="rId16"/>
    <p:sldLayoutId id="214748383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marR="0" indent="-18288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LucidaGrande" charset="0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400" i="1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4480"/>
            <a:ext cx="10715368" cy="4599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Level 1 is used for body text. The bullet is optional and may be removed. </a:t>
            </a:r>
            <a:br>
              <a:rPr lang="en-US"/>
            </a:br>
            <a:r>
              <a:rPr lang="en-US"/>
              <a:t>Click “indent more” to access additional text styles.</a:t>
            </a:r>
          </a:p>
          <a:p>
            <a:pPr lvl="1"/>
            <a:r>
              <a:rPr lang="en-US"/>
              <a:t>Second level is a nested text bullet</a:t>
            </a:r>
          </a:p>
          <a:p>
            <a:pPr lvl="2"/>
            <a:r>
              <a:rPr lang="en-US"/>
              <a:t>Third level is a nested text bullet.</a:t>
            </a:r>
          </a:p>
          <a:p>
            <a:pPr lvl="3"/>
            <a:r>
              <a:rPr lang="en-US"/>
              <a:t>Fourth level optional subhead</a:t>
            </a:r>
          </a:p>
          <a:p>
            <a:pPr lvl="4"/>
            <a:r>
              <a:rPr lang="en-US"/>
              <a:t>Level 5 is an optional short description</a:t>
            </a:r>
          </a:p>
          <a:p>
            <a:pPr lvl="5"/>
            <a:r>
              <a:rPr lang="en-US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276283"/>
            <a:ext cx="107153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4943514" cy="45754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781714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23DAD2-9C8B-2A48-9E7E-80665FE86793}" type="datetime1">
              <a:rPr lang="en-US" smtClean="0"/>
              <a:t>9/30/2021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8" r:id="rId2"/>
    <p:sldLayoutId id="2147483803" r:id="rId3"/>
    <p:sldLayoutId id="2147483828" r:id="rId4"/>
    <p:sldLayoutId id="2147483801" r:id="rId5"/>
    <p:sldLayoutId id="2147483802" r:id="rId6"/>
    <p:sldLayoutId id="2147483799" r:id="rId7"/>
    <p:sldLayoutId id="2147483800" r:id="rId8"/>
    <p:sldLayoutId id="2147483824" r:id="rId9"/>
    <p:sldLayoutId id="2147483825" r:id="rId10"/>
    <p:sldLayoutId id="2147483826" r:id="rId11"/>
    <p:sldLayoutId id="214748383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Courier New" charset="0"/>
        <a:buChar char="o"/>
        <a:tabLst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LucidaGrande" charset="0"/>
        <a:buNone/>
        <a:tabLst/>
        <a:defRPr sz="1600" b="1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2888" y="414779"/>
            <a:ext cx="6770680" cy="57621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“Pull quote goes here. All text should be white. Pull quote goes here. All text should be white. Pull quote goes here. </a:t>
            </a:r>
            <a:br>
              <a:rPr lang="en-US"/>
            </a:br>
            <a:r>
              <a:rPr lang="en-US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PERSON BEING QUOTED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4" y="0"/>
            <a:ext cx="42164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86648" y="6446663"/>
            <a:ext cx="82833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911759B4-855F-3E47-A906-BBC402572C13}" type="datetime1">
              <a:rPr lang="en-US" smtClean="0"/>
              <a:t>9/30/2021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  <a:lvl2pPr marL="11113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2pPr>
      <a:lvl3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1918-AC54-4D95-914D-A6707F3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97" y="626616"/>
            <a:ext cx="10446563" cy="498279"/>
          </a:xfrm>
        </p:spPr>
        <p:txBody>
          <a:bodyPr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9/27/21 NSG Tech Ex Cloud Engineering - Run Of Show  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42A3E6E-EB06-47B2-9829-C606B7389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47466"/>
              </p:ext>
            </p:extLst>
          </p:nvPr>
        </p:nvGraphicFramePr>
        <p:xfrm>
          <a:off x="596284" y="1181261"/>
          <a:ext cx="10999432" cy="492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595">
                  <a:extLst>
                    <a:ext uri="{9D8B030D-6E8A-4147-A177-3AD203B41FA5}">
                      <a16:colId xmlns:a16="http://schemas.microsoft.com/office/drawing/2014/main" val="2594886937"/>
                    </a:ext>
                  </a:extLst>
                </a:gridCol>
                <a:gridCol w="2141812">
                  <a:extLst>
                    <a:ext uri="{9D8B030D-6E8A-4147-A177-3AD203B41FA5}">
                      <a16:colId xmlns:a16="http://schemas.microsoft.com/office/drawing/2014/main" val="2407044486"/>
                    </a:ext>
                  </a:extLst>
                </a:gridCol>
                <a:gridCol w="2405849">
                  <a:extLst>
                    <a:ext uri="{9D8B030D-6E8A-4147-A177-3AD203B41FA5}">
                      <a16:colId xmlns:a16="http://schemas.microsoft.com/office/drawing/2014/main" val="2992654176"/>
                    </a:ext>
                  </a:extLst>
                </a:gridCol>
                <a:gridCol w="1695635">
                  <a:extLst>
                    <a:ext uri="{9D8B030D-6E8A-4147-A177-3AD203B41FA5}">
                      <a16:colId xmlns:a16="http://schemas.microsoft.com/office/drawing/2014/main" val="1318494008"/>
                    </a:ext>
                  </a:extLst>
                </a:gridCol>
                <a:gridCol w="2252883">
                  <a:extLst>
                    <a:ext uri="{9D8B030D-6E8A-4147-A177-3AD203B41FA5}">
                      <a16:colId xmlns:a16="http://schemas.microsoft.com/office/drawing/2014/main" val="1981794304"/>
                    </a:ext>
                  </a:extLst>
                </a:gridCol>
                <a:gridCol w="1626658">
                  <a:extLst>
                    <a:ext uri="{9D8B030D-6E8A-4147-A177-3AD203B41FA5}">
                      <a16:colId xmlns:a16="http://schemas.microsoft.com/office/drawing/2014/main" val="1956343663"/>
                    </a:ext>
                  </a:extLst>
                </a:gridCol>
              </a:tblGrid>
              <a:tr h="2170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Week</a:t>
                      </a:r>
                    </a:p>
                  </a:txBody>
                  <a:tcPr marL="68580" marR="68580" marT="34291" marB="34291">
                    <a:solidFill>
                      <a:srgbClr val="4A22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68580" marR="68580" marT="34291" marB="342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 marL="68580" marR="68580" marT="34291" marB="34291" anchor="ctr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Wednesday</a:t>
                      </a:r>
                    </a:p>
                  </a:txBody>
                  <a:tcPr marL="68580" marR="68580" marT="34291" marB="34291" anchor="ctr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Thursday</a:t>
                      </a:r>
                    </a:p>
                  </a:txBody>
                  <a:tcPr marL="68580" marR="68580" marT="34291" marB="34291" anchor="ctr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Friday</a:t>
                      </a:r>
                    </a:p>
                  </a:txBody>
                  <a:tcPr marL="68580" marR="68580" marT="34291" marB="34291" anchor="ctr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1472"/>
                  </a:ext>
                </a:extLst>
              </a:tr>
              <a:tr h="165668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kern="1200" baseline="0" dirty="0">
                          <a:latin typeface="+mn-lt"/>
                          <a:cs typeface="Arial" panose="020B0604020202020204" pitchFamily="34" charset="0"/>
                        </a:rPr>
                        <a:t>9/27</a:t>
                      </a:r>
                    </a:p>
                  </a:txBody>
                  <a:tcPr marL="62835" marR="62835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9am – 10am  </a:t>
                      </a: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Cohort Kickoff </a:t>
                      </a: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Hear from NSG leaders</a:t>
                      </a: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Meet the L&amp;D team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10:00am – 12pm </a:t>
                      </a: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Self study 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1pm – 2 pm</a:t>
                      </a:r>
                    </a:p>
                    <a:p>
                      <a:pPr algn="ctr"/>
                      <a:r>
                        <a:rPr lang="en-US" sz="1000" dirty="0" err="1">
                          <a:latin typeface="+mn-lt"/>
                          <a:cs typeface="Arial" panose="020B0604020202020204" pitchFamily="34" charset="0"/>
                        </a:rPr>
                        <a:t>FlexEd</a:t>
                      </a:r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 session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2pm- 4pm</a:t>
                      </a: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Self study </a:t>
                      </a: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Technical issues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9AM – 10AM </a:t>
                      </a: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Web Age Solutions orientation 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10AM – 4PM </a:t>
                      </a: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Group/Account time </a:t>
                      </a: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Self study </a:t>
                      </a:r>
                    </a:p>
                    <a:p>
                      <a:pPr 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Technical issues 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5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DevOps Fundamentals,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GitFlow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Build Tools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9 am to 11 am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Continuous Integration,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Introduction to Microservices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(Web Age)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12 pm to 2:30 pm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Attend Launch Essentials course           (Booz Allen)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2:30 pm to 4 pm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Spring Boot and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12 Factor Apps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(Web Age) 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9 am to 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4 pm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AWS Cloud Practitioner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8389"/>
                  </a:ext>
                </a:extLst>
              </a:tr>
              <a:tr h="56894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kern="1200" baseline="0" dirty="0">
                          <a:latin typeface="+mn-lt"/>
                          <a:cs typeface="Arial" panose="020B0604020202020204" pitchFamily="34" charset="0"/>
                        </a:rPr>
                        <a:t>10/4</a:t>
                      </a:r>
                    </a:p>
                  </a:txBody>
                  <a:tcPr marL="62835" marR="62835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AWS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SysOps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Admin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</a:t>
                      </a:r>
                    </a:p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AWS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SysOps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Admin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AWS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SysOps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Admin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AWS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SysOps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Admin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1" marB="3429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AWS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SysOps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Admin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 Project</a:t>
                      </a:r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1" marB="3429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3035"/>
                  </a:ext>
                </a:extLst>
              </a:tr>
              <a:tr h="56894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kern="1200" baseline="0" dirty="0">
                          <a:latin typeface="+mn-lt"/>
                          <a:cs typeface="Arial" panose="020B0604020202020204" pitchFamily="34" charset="0"/>
                        </a:rPr>
                        <a:t>10/11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kern="1200" baseline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2835" marR="62835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Jenkins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Jenkins and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Jenkins and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Docker and Kubernetes + Project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Docker and Kubernetes + Project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1" marB="3429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957505"/>
                  </a:ext>
                </a:extLst>
              </a:tr>
              <a:tr h="439906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latin typeface="+mn-lt"/>
                          <a:cs typeface="Arial" panose="020B0604020202020204" pitchFamily="34" charset="0"/>
                        </a:rPr>
                        <a:t>10/18</a:t>
                      </a:r>
                    </a:p>
                  </a:txBody>
                  <a:tcPr marL="62835" marR="62835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Docker and Kubernetes + Project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Docker and Kubernetes + Project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Docker and Kubernetes + Project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Docker and Kubernetes + Project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1" marB="3429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000" baseline="0" dirty="0">
                          <a:latin typeface="+mn-lt"/>
                          <a:cs typeface="Arial" panose="020B0604020202020204" pitchFamily="34" charset="0"/>
                        </a:rPr>
                        <a:t> am to 1 pm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Dr’s Office</a:t>
                      </a:r>
                      <a:r>
                        <a:rPr lang="en-US" sz="1000" baseline="0" dirty="0">
                          <a:latin typeface="+mn-lt"/>
                          <a:cs typeface="Arial" panose="020B0604020202020204" pitchFamily="34" charset="0"/>
                        </a:rPr>
                        <a:t> Hours</a:t>
                      </a:r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1" marB="3429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138201"/>
                  </a:ext>
                </a:extLst>
              </a:tr>
              <a:tr h="64519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kern="1200" baseline="0" dirty="0">
                          <a:latin typeface="+mn-lt"/>
                          <a:cs typeface="Arial" panose="020B0604020202020204" pitchFamily="34" charset="0"/>
                        </a:rPr>
                        <a:t>10/25</a:t>
                      </a:r>
                    </a:p>
                  </a:txBody>
                  <a:tcPr marL="62835" marR="62835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Project 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Project </a:t>
                      </a:r>
                    </a:p>
                    <a:p>
                      <a:pPr algn="ctr"/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Doctor's hours (Project catch up day and a chance to apply Docker/K8S to project)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latin typeface="+mn-lt"/>
                          <a:cs typeface="Arial" panose="020B0604020202020204" pitchFamily="34" charset="0"/>
                        </a:rPr>
                        <a:t>9 am to 3 pm 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Presentation and Post test</a:t>
                      </a:r>
                    </a:p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Cohort Concludes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1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20962"/>
      </p:ext>
    </p:extLst>
  </p:cSld>
  <p:clrMapOvr>
    <a:masterClrMapping/>
  </p:clrMapOvr>
</p:sld>
</file>

<file path=ppt/theme/theme1.xml><?xml version="1.0" encoding="utf-8"?>
<a:theme xmlns:a="http://schemas.openxmlformats.org/drawingml/2006/main" name="NW Narrow Master">
  <a:themeElements>
    <a:clrScheme name="Booz Allen Purple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4A2264"/>
      </a:accent1>
      <a:accent2>
        <a:srgbClr val="94368D"/>
      </a:accent2>
      <a:accent3>
        <a:srgbClr val="243646"/>
      </a:accent3>
      <a:accent4>
        <a:srgbClr val="00A6B7"/>
      </a:accent4>
      <a:accent5>
        <a:srgbClr val="D3461E"/>
      </a:accent5>
      <a:accent6>
        <a:srgbClr val="F6A81B"/>
      </a:accent6>
      <a:hlink>
        <a:srgbClr val="4A2264"/>
      </a:hlink>
      <a:folHlink>
        <a:srgbClr val="94358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ple Wide.potx" id="{494B9F81-614E-4ABA-9F15-C668BE07374E}" vid="{08521B40-449B-4452-BEF6-0309C8F7C4E4}"/>
    </a:ext>
  </a:extLst>
</a:theme>
</file>

<file path=ppt/theme/theme2.xml><?xml version="1.0" encoding="utf-8"?>
<a:theme xmlns:a="http://schemas.openxmlformats.org/drawingml/2006/main" name="Wide">
  <a:themeElements>
    <a:clrScheme name="Booz Allen Purple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4A2264"/>
      </a:accent1>
      <a:accent2>
        <a:srgbClr val="94368D"/>
      </a:accent2>
      <a:accent3>
        <a:srgbClr val="243646"/>
      </a:accent3>
      <a:accent4>
        <a:srgbClr val="00A6B7"/>
      </a:accent4>
      <a:accent5>
        <a:srgbClr val="D3461E"/>
      </a:accent5>
      <a:accent6>
        <a:srgbClr val="F6A81B"/>
      </a:accent6>
      <a:hlink>
        <a:srgbClr val="4A2264"/>
      </a:hlink>
      <a:folHlink>
        <a:srgbClr val="94358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ple Wide.potx" id="{494B9F81-614E-4ABA-9F15-C668BE07374E}" vid="{3493E012-B311-4CDC-B2F8-377ECB14B802}"/>
    </a:ext>
  </a:extLst>
</a:theme>
</file>

<file path=ppt/theme/theme3.xml><?xml version="1.0" encoding="utf-8"?>
<a:theme xmlns:a="http://schemas.openxmlformats.org/drawingml/2006/main" name="FC Master">
  <a:themeElements>
    <a:clrScheme name="Booz Allen Purple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4A2264"/>
      </a:accent1>
      <a:accent2>
        <a:srgbClr val="94368D"/>
      </a:accent2>
      <a:accent3>
        <a:srgbClr val="243646"/>
      </a:accent3>
      <a:accent4>
        <a:srgbClr val="00A6B7"/>
      </a:accent4>
      <a:accent5>
        <a:srgbClr val="D3461E"/>
      </a:accent5>
      <a:accent6>
        <a:srgbClr val="F6A81B"/>
      </a:accent6>
      <a:hlink>
        <a:srgbClr val="4A2264"/>
      </a:hlink>
      <a:folHlink>
        <a:srgbClr val="94358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rple Wide.potx" id="{494B9F81-614E-4ABA-9F15-C668BE07374E}" vid="{874D6055-D8E8-4096-9DFB-92A977BB76C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2805E32ABEBE4AB8B7DD194C23392E" ma:contentTypeVersion="6" ma:contentTypeDescription="Create a new document." ma:contentTypeScope="" ma:versionID="96a6274179281285e83ca9ce78a3bd8b">
  <xsd:schema xmlns:xsd="http://www.w3.org/2001/XMLSchema" xmlns:xs="http://www.w3.org/2001/XMLSchema" xmlns:p="http://schemas.microsoft.com/office/2006/metadata/properties" xmlns:ns2="814f7ff4-7a09-4ebe-93a5-88f23068e948" xmlns:ns3="cdb7de12-77c0-4ece-b021-5dc9417ae0b5" targetNamespace="http://schemas.microsoft.com/office/2006/metadata/properties" ma:root="true" ma:fieldsID="5308b53328354239d3d152e83ff507be" ns2:_="" ns3:_="">
    <xsd:import namespace="814f7ff4-7a09-4ebe-93a5-88f23068e948"/>
    <xsd:import namespace="cdb7de12-77c0-4ece-b021-5dc9417ae0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f7ff4-7a09-4ebe-93a5-88f23068e9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7de12-77c0-4ece-b021-5dc9417ae0b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65A54F-25BA-4231-B06F-3ECF18AC76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430CAD-2DAD-49A1-9843-0F59AA6C35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14f7ff4-7a09-4ebe-93a5-88f23068e94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CB0280-E6DF-49F3-8976-73DE2B7C17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4f7ff4-7a09-4ebe-93a5-88f23068e948"/>
    <ds:schemaRef ds:uri="cdb7de12-77c0-4ece-b021-5dc9417ae0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Purple Wide</Template>
  <TotalTime>333</TotalTime>
  <Words>318</Words>
  <Application>Microsoft Office PowerPoint</Application>
  <PresentationFormat>Widescreen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Georgia</vt:lpstr>
      <vt:lpstr>LucidaGrande</vt:lpstr>
      <vt:lpstr>oswald</vt:lpstr>
      <vt:lpstr>oswald</vt:lpstr>
      <vt:lpstr>NW Narrow Master</vt:lpstr>
      <vt:lpstr>Wide</vt:lpstr>
      <vt:lpstr>FC Master</vt:lpstr>
      <vt:lpstr>9/27/21 NSG Tech Ex Cloud Engineering - Run Of Show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Hemgen, James [USA]</dc:creator>
  <cp:lastModifiedBy>Leeks, Darrell [USA]</cp:lastModifiedBy>
  <cp:revision>24</cp:revision>
  <cp:lastPrinted>2018-12-03T14:35:25Z</cp:lastPrinted>
  <dcterms:created xsi:type="dcterms:W3CDTF">2018-08-28T22:03:59Z</dcterms:created>
  <dcterms:modified xsi:type="dcterms:W3CDTF">2021-09-30T12:32:42Z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0x0101008F2805E32ABEBE4AB8B7DD194C23392E</vt:lpwstr>
  </property>
</Properties>
</file>