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85" r:id="rId7"/>
    <p:sldId id="258" r:id="rId8"/>
    <p:sldId id="286" r:id="rId9"/>
    <p:sldId id="296" r:id="rId10"/>
    <p:sldId id="260" r:id="rId11"/>
    <p:sldId id="261" r:id="rId12"/>
    <p:sldId id="294" r:id="rId13"/>
    <p:sldId id="295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62" r:id="rId22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BD2803-459B-285B-7BD1-792FF063662C}" v="138" dt="2024-05-03T13:45:47.155"/>
    <p1510:client id="{631DA0EE-D57A-2B0F-8D90-C583EB7AFDB4}" v="348" dt="2024-05-03T12:11:51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12" d="100"/>
          <a:sy n="112" d="100"/>
        </p:scale>
        <p:origin x="56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90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8DE2B5-0D2E-4BF5-B25B-B1C847A3BFB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552658-0FAF-4C8F-A158-88C8CC09C909}">
      <dgm:prSet/>
      <dgm:spPr/>
      <dgm:t>
        <a:bodyPr/>
        <a:lstStyle/>
        <a:p>
          <a:r>
            <a:rPr lang="en-US" dirty="0" err="1">
              <a:latin typeface="Calibri"/>
              <a:ea typeface="Calibri"/>
              <a:cs typeface="Calibri"/>
            </a:rPr>
            <a:t>Não</a:t>
          </a:r>
          <a:r>
            <a:rPr lang="en-US" dirty="0"/>
            <a:t> é </a:t>
          </a:r>
          <a:r>
            <a:rPr lang="en-US" dirty="0" err="1"/>
            <a:t>controlada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</a:t>
          </a:r>
          <a:r>
            <a:rPr lang="en-US" dirty="0" err="1"/>
            <a:t>nenhuma</a:t>
          </a:r>
          <a:r>
            <a:rPr lang="en-US" dirty="0"/>
            <a:t> </a:t>
          </a:r>
          <a:r>
            <a:rPr lang="en-US" dirty="0" err="1"/>
            <a:t>autoridade</a:t>
          </a:r>
          <a:r>
            <a:rPr lang="en-US" dirty="0"/>
            <a:t> central, </a:t>
          </a:r>
          <a:r>
            <a:rPr lang="en-US" dirty="0" err="1"/>
            <a:t>como</a:t>
          </a:r>
          <a:r>
            <a:rPr lang="en-US" dirty="0"/>
            <a:t> um </a:t>
          </a:r>
          <a:r>
            <a:rPr lang="en-US" dirty="0" err="1"/>
            <a:t>governo</a:t>
          </a:r>
          <a:r>
            <a:rPr lang="en-US" dirty="0"/>
            <a:t> </a:t>
          </a:r>
          <a:r>
            <a:rPr lang="en-US" dirty="0" err="1"/>
            <a:t>ou</a:t>
          </a:r>
          <a:r>
            <a:rPr lang="en-US" dirty="0"/>
            <a:t> um banco central. Em </a:t>
          </a:r>
          <a:r>
            <a:rPr lang="en-US" dirty="0" err="1"/>
            <a:t>vez</a:t>
          </a:r>
          <a:r>
            <a:rPr lang="en-US" dirty="0"/>
            <a:t> </a:t>
          </a:r>
          <a:r>
            <a:rPr lang="en-US" dirty="0" err="1"/>
            <a:t>disso</a:t>
          </a:r>
          <a:r>
            <a:rPr lang="en-US" dirty="0"/>
            <a:t>, </a:t>
          </a:r>
          <a:r>
            <a:rPr lang="en-US" dirty="0" err="1"/>
            <a:t>ela</a:t>
          </a:r>
          <a:r>
            <a:rPr lang="en-US" dirty="0"/>
            <a:t> </a:t>
          </a:r>
          <a:r>
            <a:rPr lang="en-US" dirty="0" err="1"/>
            <a:t>utiliza</a:t>
          </a:r>
          <a:r>
            <a:rPr lang="en-US" dirty="0"/>
            <a:t> </a:t>
          </a:r>
          <a:r>
            <a:rPr lang="en-US" dirty="0" err="1"/>
            <a:t>uma</a:t>
          </a:r>
          <a:r>
            <a:rPr lang="en-US" dirty="0"/>
            <a:t> </a:t>
          </a:r>
          <a:r>
            <a:rPr lang="en-US" dirty="0" err="1"/>
            <a:t>tecnologia</a:t>
          </a:r>
          <a:r>
            <a:rPr lang="en-US" dirty="0"/>
            <a:t> </a:t>
          </a:r>
          <a:r>
            <a:rPr lang="en-US" dirty="0" err="1"/>
            <a:t>chamada</a:t>
          </a:r>
          <a:r>
            <a:rPr lang="en-US" dirty="0"/>
            <a:t> blockchain para registrar </a:t>
          </a:r>
          <a:r>
            <a:rPr lang="en-US" dirty="0" err="1"/>
            <a:t>todas</a:t>
          </a:r>
          <a:r>
            <a:rPr lang="en-US" dirty="0"/>
            <a:t> as </a:t>
          </a:r>
          <a:r>
            <a:rPr lang="en-US" dirty="0" err="1"/>
            <a:t>transações</a:t>
          </a:r>
          <a:r>
            <a:rPr lang="en-US" dirty="0"/>
            <a:t> de forma </a:t>
          </a:r>
          <a:r>
            <a:rPr lang="en-US" dirty="0" err="1"/>
            <a:t>segura</a:t>
          </a:r>
          <a:r>
            <a:rPr lang="en-US" dirty="0"/>
            <a:t> e </a:t>
          </a:r>
          <a:r>
            <a:rPr lang="en-US" dirty="0" err="1"/>
            <a:t>transparente</a:t>
          </a:r>
          <a:endParaRPr lang="en-US" dirty="0"/>
        </a:p>
      </dgm:t>
    </dgm:pt>
    <dgm:pt modelId="{5D091772-BE8D-4C5A-88FB-3DAE9C1A288C}" type="parTrans" cxnId="{17975A98-8186-4D0D-9F03-ACE2A6D8FBD8}">
      <dgm:prSet/>
      <dgm:spPr/>
      <dgm:t>
        <a:bodyPr/>
        <a:lstStyle/>
        <a:p>
          <a:endParaRPr lang="en-US"/>
        </a:p>
      </dgm:t>
    </dgm:pt>
    <dgm:pt modelId="{DEBE58FF-DF5D-4AC7-9085-004FB63BB913}" type="sibTrans" cxnId="{17975A98-8186-4D0D-9F03-ACE2A6D8FBD8}">
      <dgm:prSet/>
      <dgm:spPr/>
      <dgm:t>
        <a:bodyPr/>
        <a:lstStyle/>
        <a:p>
          <a:endParaRPr lang="en-US"/>
        </a:p>
      </dgm:t>
    </dgm:pt>
    <dgm:pt modelId="{5F93303E-14B3-4906-B1A1-5A1511833426}">
      <dgm:prSet/>
      <dgm:spPr/>
      <dgm:t>
        <a:bodyPr/>
        <a:lstStyle/>
        <a:p>
          <a:pPr rtl="0"/>
          <a:r>
            <a:rPr lang="en-US" dirty="0">
              <a:latin typeface="Calibri"/>
              <a:ea typeface="Calibri"/>
              <a:cs typeface="Calibri"/>
            </a:rPr>
            <a:t>Blockchain</a:t>
          </a:r>
          <a:r>
            <a:rPr lang="en-US" dirty="0">
              <a:latin typeface="The Hand Extrablack"/>
            </a:rPr>
            <a:t> é</a:t>
          </a:r>
          <a:r>
            <a:rPr lang="en-US" dirty="0"/>
            <a:t> um </a:t>
          </a:r>
          <a:r>
            <a:rPr lang="en-US" dirty="0" err="1"/>
            <a:t>tipo</a:t>
          </a:r>
          <a:r>
            <a:rPr lang="en-US" dirty="0"/>
            <a:t> de base de dados </a:t>
          </a:r>
          <a:r>
            <a:rPr lang="en-US" dirty="0" err="1"/>
            <a:t>distribuída</a:t>
          </a:r>
          <a:r>
            <a:rPr lang="en-US" dirty="0"/>
            <a:t> que </a:t>
          </a:r>
          <a:r>
            <a:rPr lang="en-US" dirty="0" err="1"/>
            <a:t>armazena</a:t>
          </a:r>
          <a:r>
            <a:rPr lang="en-US" dirty="0"/>
            <a:t> </a:t>
          </a:r>
          <a:r>
            <a:rPr lang="en-US" dirty="0" err="1"/>
            <a:t>todas</a:t>
          </a:r>
          <a:r>
            <a:rPr lang="en-US" dirty="0"/>
            <a:t> as </a:t>
          </a:r>
          <a:r>
            <a:rPr lang="en-US" dirty="0" err="1"/>
            <a:t>transações</a:t>
          </a:r>
          <a:r>
            <a:rPr lang="en-US" dirty="0"/>
            <a:t> </a:t>
          </a:r>
          <a:r>
            <a:rPr lang="en-US" dirty="0" err="1"/>
            <a:t>em</a:t>
          </a:r>
          <a:r>
            <a:rPr lang="en-US" dirty="0"/>
            <a:t> </a:t>
          </a:r>
          <a:r>
            <a:rPr lang="en-US" dirty="0" err="1"/>
            <a:t>blocos</a:t>
          </a:r>
          <a:r>
            <a:rPr lang="en-US" dirty="0"/>
            <a:t> </a:t>
          </a:r>
          <a:r>
            <a:rPr lang="en-US" dirty="0" err="1"/>
            <a:t>encadeados</a:t>
          </a:r>
          <a:r>
            <a:rPr lang="en-US" dirty="0"/>
            <a:t> de forma </a:t>
          </a:r>
          <a:r>
            <a:rPr lang="en-US" dirty="0" err="1"/>
            <a:t>cronológica</a:t>
          </a:r>
          <a:r>
            <a:rPr lang="en-US" dirty="0"/>
            <a:t>. Cada </a:t>
          </a:r>
          <a:r>
            <a:rPr lang="en-US" dirty="0" err="1"/>
            <a:t>bloco</a:t>
          </a:r>
          <a:r>
            <a:rPr lang="en-US" dirty="0"/>
            <a:t> </a:t>
          </a:r>
          <a:r>
            <a:rPr lang="en-US" dirty="0" err="1"/>
            <a:t>contém</a:t>
          </a:r>
          <a:r>
            <a:rPr lang="en-US" dirty="0"/>
            <a:t> um conjunto de </a:t>
          </a:r>
          <a:r>
            <a:rPr lang="en-US" dirty="0" err="1"/>
            <a:t>transações</a:t>
          </a:r>
          <a:r>
            <a:rPr lang="en-US" dirty="0"/>
            <a:t> </a:t>
          </a:r>
          <a:r>
            <a:rPr lang="en-US" dirty="0" err="1"/>
            <a:t>confirmadas</a:t>
          </a:r>
          <a:r>
            <a:rPr lang="en-US" dirty="0"/>
            <a:t>, e </a:t>
          </a:r>
          <a:r>
            <a:rPr lang="en-US" dirty="0" err="1"/>
            <a:t>uma</a:t>
          </a:r>
          <a:r>
            <a:rPr lang="en-US" dirty="0"/>
            <a:t> </a:t>
          </a:r>
          <a:r>
            <a:rPr lang="en-US" dirty="0" err="1"/>
            <a:t>vez</a:t>
          </a:r>
          <a:r>
            <a:rPr lang="en-US" dirty="0"/>
            <a:t> </a:t>
          </a:r>
          <a:r>
            <a:rPr lang="en-US" dirty="0" err="1"/>
            <a:t>adicionado</a:t>
          </a:r>
          <a:r>
            <a:rPr lang="en-US" dirty="0"/>
            <a:t> </a:t>
          </a:r>
          <a:r>
            <a:rPr lang="en-US" dirty="0" err="1"/>
            <a:t>ao</a:t>
          </a:r>
          <a:r>
            <a:rPr lang="en-US" dirty="0"/>
            <a:t> blockchain, </a:t>
          </a:r>
          <a:r>
            <a:rPr lang="en-US" dirty="0" err="1"/>
            <a:t>ele</a:t>
          </a:r>
          <a:r>
            <a:rPr lang="en-US" dirty="0"/>
            <a:t> é </a:t>
          </a:r>
          <a:r>
            <a:rPr lang="en-US" dirty="0" err="1"/>
            <a:t>imutável</a:t>
          </a:r>
          <a:r>
            <a:rPr lang="en-US" dirty="0"/>
            <a:t> e </a:t>
          </a:r>
          <a:r>
            <a:rPr lang="en-US" dirty="0" err="1"/>
            <a:t>não</a:t>
          </a:r>
          <a:r>
            <a:rPr lang="en-US" dirty="0"/>
            <a:t> </a:t>
          </a:r>
          <a:r>
            <a:rPr lang="en-US" dirty="0" err="1"/>
            <a:t>pode</a:t>
          </a:r>
          <a:r>
            <a:rPr lang="en-US" dirty="0"/>
            <a:t> ser </a:t>
          </a:r>
          <a:r>
            <a:rPr lang="en-US" dirty="0" err="1"/>
            <a:t>alterado</a:t>
          </a:r>
          <a:r>
            <a:rPr lang="en-US" dirty="0"/>
            <a:t>.</a:t>
          </a:r>
        </a:p>
      </dgm:t>
    </dgm:pt>
    <dgm:pt modelId="{204F6E91-CE5A-4B9D-A3D8-C2B1E5EE6A3F}" type="parTrans" cxnId="{FE966313-1B2B-4E65-83DB-B275E755DAA0}">
      <dgm:prSet/>
      <dgm:spPr/>
      <dgm:t>
        <a:bodyPr/>
        <a:lstStyle/>
        <a:p>
          <a:endParaRPr lang="en-US"/>
        </a:p>
      </dgm:t>
    </dgm:pt>
    <dgm:pt modelId="{6FEDBCF3-1C1B-47C3-A24A-8D2AA2A7B194}" type="sibTrans" cxnId="{FE966313-1B2B-4E65-83DB-B275E755DAA0}">
      <dgm:prSet/>
      <dgm:spPr/>
      <dgm:t>
        <a:bodyPr/>
        <a:lstStyle/>
        <a:p>
          <a:endParaRPr lang="en-US"/>
        </a:p>
      </dgm:t>
    </dgm:pt>
    <dgm:pt modelId="{FF7FBFD6-0E67-4D34-B897-79FE3F6C9075}" type="pres">
      <dgm:prSet presAssocID="{388DE2B5-0D2E-4BF5-B25B-B1C847A3BFBC}" presName="root" presStyleCnt="0">
        <dgm:presLayoutVars>
          <dgm:dir/>
          <dgm:resizeHandles val="exact"/>
        </dgm:presLayoutVars>
      </dgm:prSet>
      <dgm:spPr/>
    </dgm:pt>
    <dgm:pt modelId="{A2ABB053-9FEB-4559-960C-896CE75C3606}" type="pres">
      <dgm:prSet presAssocID="{2B552658-0FAF-4C8F-A158-88C8CC09C909}" presName="compNode" presStyleCnt="0"/>
      <dgm:spPr/>
    </dgm:pt>
    <dgm:pt modelId="{F872AF62-B7A7-417A-851B-C225A158409E}" type="pres">
      <dgm:prSet presAssocID="{2B552658-0FAF-4C8F-A158-88C8CC09C90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7EE387AD-8879-4C26-A621-C49147B82562}" type="pres">
      <dgm:prSet presAssocID="{2B552658-0FAF-4C8F-A158-88C8CC09C909}" presName="spaceRect" presStyleCnt="0"/>
      <dgm:spPr/>
    </dgm:pt>
    <dgm:pt modelId="{37BB9538-2DDE-4AC2-A7CD-EF7A2FD9A742}" type="pres">
      <dgm:prSet presAssocID="{2B552658-0FAF-4C8F-A158-88C8CC09C909}" presName="textRect" presStyleLbl="revTx" presStyleIdx="0" presStyleCnt="2">
        <dgm:presLayoutVars>
          <dgm:chMax val="1"/>
          <dgm:chPref val="1"/>
        </dgm:presLayoutVars>
      </dgm:prSet>
      <dgm:spPr/>
    </dgm:pt>
    <dgm:pt modelId="{8007FED3-9928-40F1-9307-385358F41606}" type="pres">
      <dgm:prSet presAssocID="{DEBE58FF-DF5D-4AC7-9085-004FB63BB913}" presName="sibTrans" presStyleCnt="0"/>
      <dgm:spPr/>
    </dgm:pt>
    <dgm:pt modelId="{E702C71D-3332-4D22-A97A-125EDD3C5C6F}" type="pres">
      <dgm:prSet presAssocID="{5F93303E-14B3-4906-B1A1-5A1511833426}" presName="compNode" presStyleCnt="0"/>
      <dgm:spPr/>
    </dgm:pt>
    <dgm:pt modelId="{777A1D2A-2929-47A0-8EB3-04C9A91D4A44}" type="pres">
      <dgm:prSet presAssocID="{5F93303E-14B3-4906-B1A1-5A151183342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4FA327C-2331-4425-9F5F-B22401D257FE}" type="pres">
      <dgm:prSet presAssocID="{5F93303E-14B3-4906-B1A1-5A1511833426}" presName="spaceRect" presStyleCnt="0"/>
      <dgm:spPr/>
    </dgm:pt>
    <dgm:pt modelId="{014F45E3-9C3D-4BA4-907E-36AF47AD2D6B}" type="pres">
      <dgm:prSet presAssocID="{5F93303E-14B3-4906-B1A1-5A151183342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E966313-1B2B-4E65-83DB-B275E755DAA0}" srcId="{388DE2B5-0D2E-4BF5-B25B-B1C847A3BFBC}" destId="{5F93303E-14B3-4906-B1A1-5A1511833426}" srcOrd="1" destOrd="0" parTransId="{204F6E91-CE5A-4B9D-A3D8-C2B1E5EE6A3F}" sibTransId="{6FEDBCF3-1C1B-47C3-A24A-8D2AA2A7B194}"/>
    <dgm:cxn modelId="{6285DC22-5D81-40B2-8B91-D10146622828}" type="presOf" srcId="{2B552658-0FAF-4C8F-A158-88C8CC09C909}" destId="{37BB9538-2DDE-4AC2-A7CD-EF7A2FD9A742}" srcOrd="0" destOrd="0" presId="urn:microsoft.com/office/officeart/2018/2/layout/IconLabelList"/>
    <dgm:cxn modelId="{2939E437-056C-4B41-9D86-6D3734684046}" type="presOf" srcId="{5F93303E-14B3-4906-B1A1-5A1511833426}" destId="{014F45E3-9C3D-4BA4-907E-36AF47AD2D6B}" srcOrd="0" destOrd="0" presId="urn:microsoft.com/office/officeart/2018/2/layout/IconLabelList"/>
    <dgm:cxn modelId="{48DECD7F-A6A3-40F1-B547-1D9121C1E3C5}" type="presOf" srcId="{388DE2B5-0D2E-4BF5-B25B-B1C847A3BFBC}" destId="{FF7FBFD6-0E67-4D34-B897-79FE3F6C9075}" srcOrd="0" destOrd="0" presId="urn:microsoft.com/office/officeart/2018/2/layout/IconLabelList"/>
    <dgm:cxn modelId="{17975A98-8186-4D0D-9F03-ACE2A6D8FBD8}" srcId="{388DE2B5-0D2E-4BF5-B25B-B1C847A3BFBC}" destId="{2B552658-0FAF-4C8F-A158-88C8CC09C909}" srcOrd="0" destOrd="0" parTransId="{5D091772-BE8D-4C5A-88FB-3DAE9C1A288C}" sibTransId="{DEBE58FF-DF5D-4AC7-9085-004FB63BB913}"/>
    <dgm:cxn modelId="{BAAB48C4-BCA7-4C60-A4F1-6CB86FC201E5}" type="presParOf" srcId="{FF7FBFD6-0E67-4D34-B897-79FE3F6C9075}" destId="{A2ABB053-9FEB-4559-960C-896CE75C3606}" srcOrd="0" destOrd="0" presId="urn:microsoft.com/office/officeart/2018/2/layout/IconLabelList"/>
    <dgm:cxn modelId="{9837A5B6-6DFB-4CDC-A6F4-5D3F6FA51B05}" type="presParOf" srcId="{A2ABB053-9FEB-4559-960C-896CE75C3606}" destId="{F872AF62-B7A7-417A-851B-C225A158409E}" srcOrd="0" destOrd="0" presId="urn:microsoft.com/office/officeart/2018/2/layout/IconLabelList"/>
    <dgm:cxn modelId="{1249009B-2289-4369-89F4-48028DF3328D}" type="presParOf" srcId="{A2ABB053-9FEB-4559-960C-896CE75C3606}" destId="{7EE387AD-8879-4C26-A621-C49147B82562}" srcOrd="1" destOrd="0" presId="urn:microsoft.com/office/officeart/2018/2/layout/IconLabelList"/>
    <dgm:cxn modelId="{6F31B5E2-A6F0-445D-9AB7-3C22CB515F27}" type="presParOf" srcId="{A2ABB053-9FEB-4559-960C-896CE75C3606}" destId="{37BB9538-2DDE-4AC2-A7CD-EF7A2FD9A742}" srcOrd="2" destOrd="0" presId="urn:microsoft.com/office/officeart/2018/2/layout/IconLabelList"/>
    <dgm:cxn modelId="{886FBFDF-3454-42B0-A013-3D8ED23E8E95}" type="presParOf" srcId="{FF7FBFD6-0E67-4D34-B897-79FE3F6C9075}" destId="{8007FED3-9928-40F1-9307-385358F41606}" srcOrd="1" destOrd="0" presId="urn:microsoft.com/office/officeart/2018/2/layout/IconLabelList"/>
    <dgm:cxn modelId="{3D7F9BD9-67E7-4614-B413-04D98DD7CFBD}" type="presParOf" srcId="{FF7FBFD6-0E67-4D34-B897-79FE3F6C9075}" destId="{E702C71D-3332-4D22-A97A-125EDD3C5C6F}" srcOrd="2" destOrd="0" presId="urn:microsoft.com/office/officeart/2018/2/layout/IconLabelList"/>
    <dgm:cxn modelId="{FDD09011-FB74-493A-A8D1-D0C3A45AD7C1}" type="presParOf" srcId="{E702C71D-3332-4D22-A97A-125EDD3C5C6F}" destId="{777A1D2A-2929-47A0-8EB3-04C9A91D4A44}" srcOrd="0" destOrd="0" presId="urn:microsoft.com/office/officeart/2018/2/layout/IconLabelList"/>
    <dgm:cxn modelId="{05B38606-92F9-4795-83CB-C0D742E44561}" type="presParOf" srcId="{E702C71D-3332-4D22-A97A-125EDD3C5C6F}" destId="{24FA327C-2331-4425-9F5F-B22401D257FE}" srcOrd="1" destOrd="0" presId="urn:microsoft.com/office/officeart/2018/2/layout/IconLabelList"/>
    <dgm:cxn modelId="{2A268B04-9AD1-4433-BE2C-A616AAA47318}" type="presParOf" srcId="{E702C71D-3332-4D22-A97A-125EDD3C5C6F}" destId="{014F45E3-9C3D-4BA4-907E-36AF47AD2D6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2AF62-B7A7-417A-851B-C225A158409E}">
      <dsp:nvSpPr>
        <dsp:cNvPr id="0" name=""/>
        <dsp:cNvSpPr/>
      </dsp:nvSpPr>
      <dsp:spPr>
        <a:xfrm>
          <a:off x="1854162" y="10769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B9538-2DDE-4AC2-A7CD-EF7A2FD9A742}">
      <dsp:nvSpPr>
        <dsp:cNvPr id="0" name=""/>
        <dsp:cNvSpPr/>
      </dsp:nvSpPr>
      <dsp:spPr>
        <a:xfrm>
          <a:off x="666162" y="2557551"/>
          <a:ext cx="432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latin typeface="Calibri"/>
              <a:ea typeface="Calibri"/>
              <a:cs typeface="Calibri"/>
            </a:rPr>
            <a:t>Não</a:t>
          </a:r>
          <a:r>
            <a:rPr lang="en-US" sz="1100" kern="1200" dirty="0"/>
            <a:t> é </a:t>
          </a:r>
          <a:r>
            <a:rPr lang="en-US" sz="1100" kern="1200" dirty="0" err="1"/>
            <a:t>controlada</a:t>
          </a:r>
          <a:r>
            <a:rPr lang="en-US" sz="1100" kern="1200" dirty="0"/>
            <a:t> </a:t>
          </a:r>
          <a:r>
            <a:rPr lang="en-US" sz="1100" kern="1200" dirty="0" err="1"/>
            <a:t>por</a:t>
          </a:r>
          <a:r>
            <a:rPr lang="en-US" sz="1100" kern="1200" dirty="0"/>
            <a:t> </a:t>
          </a:r>
          <a:r>
            <a:rPr lang="en-US" sz="1100" kern="1200" dirty="0" err="1"/>
            <a:t>nenhuma</a:t>
          </a:r>
          <a:r>
            <a:rPr lang="en-US" sz="1100" kern="1200" dirty="0"/>
            <a:t> </a:t>
          </a:r>
          <a:r>
            <a:rPr lang="en-US" sz="1100" kern="1200" dirty="0" err="1"/>
            <a:t>autoridade</a:t>
          </a:r>
          <a:r>
            <a:rPr lang="en-US" sz="1100" kern="1200" dirty="0"/>
            <a:t> central, </a:t>
          </a:r>
          <a:r>
            <a:rPr lang="en-US" sz="1100" kern="1200" dirty="0" err="1"/>
            <a:t>como</a:t>
          </a:r>
          <a:r>
            <a:rPr lang="en-US" sz="1100" kern="1200" dirty="0"/>
            <a:t> um </a:t>
          </a:r>
          <a:r>
            <a:rPr lang="en-US" sz="1100" kern="1200" dirty="0" err="1"/>
            <a:t>governo</a:t>
          </a:r>
          <a:r>
            <a:rPr lang="en-US" sz="1100" kern="1200" dirty="0"/>
            <a:t> </a:t>
          </a:r>
          <a:r>
            <a:rPr lang="en-US" sz="1100" kern="1200" dirty="0" err="1"/>
            <a:t>ou</a:t>
          </a:r>
          <a:r>
            <a:rPr lang="en-US" sz="1100" kern="1200" dirty="0"/>
            <a:t> um banco central. Em </a:t>
          </a:r>
          <a:r>
            <a:rPr lang="en-US" sz="1100" kern="1200" dirty="0" err="1"/>
            <a:t>vez</a:t>
          </a:r>
          <a:r>
            <a:rPr lang="en-US" sz="1100" kern="1200" dirty="0"/>
            <a:t> </a:t>
          </a:r>
          <a:r>
            <a:rPr lang="en-US" sz="1100" kern="1200" dirty="0" err="1"/>
            <a:t>disso</a:t>
          </a:r>
          <a:r>
            <a:rPr lang="en-US" sz="1100" kern="1200" dirty="0"/>
            <a:t>, </a:t>
          </a:r>
          <a:r>
            <a:rPr lang="en-US" sz="1100" kern="1200" dirty="0" err="1"/>
            <a:t>ela</a:t>
          </a:r>
          <a:r>
            <a:rPr lang="en-US" sz="1100" kern="1200" dirty="0"/>
            <a:t> </a:t>
          </a:r>
          <a:r>
            <a:rPr lang="en-US" sz="1100" kern="1200" dirty="0" err="1"/>
            <a:t>utiliza</a:t>
          </a:r>
          <a:r>
            <a:rPr lang="en-US" sz="1100" kern="1200" dirty="0"/>
            <a:t> </a:t>
          </a:r>
          <a:r>
            <a:rPr lang="en-US" sz="1100" kern="1200" dirty="0" err="1"/>
            <a:t>uma</a:t>
          </a:r>
          <a:r>
            <a:rPr lang="en-US" sz="1100" kern="1200" dirty="0"/>
            <a:t> </a:t>
          </a:r>
          <a:r>
            <a:rPr lang="en-US" sz="1100" kern="1200" dirty="0" err="1"/>
            <a:t>tecnologia</a:t>
          </a:r>
          <a:r>
            <a:rPr lang="en-US" sz="1100" kern="1200" dirty="0"/>
            <a:t> </a:t>
          </a:r>
          <a:r>
            <a:rPr lang="en-US" sz="1100" kern="1200" dirty="0" err="1"/>
            <a:t>chamada</a:t>
          </a:r>
          <a:r>
            <a:rPr lang="en-US" sz="1100" kern="1200" dirty="0"/>
            <a:t> blockchain para registrar </a:t>
          </a:r>
          <a:r>
            <a:rPr lang="en-US" sz="1100" kern="1200" dirty="0" err="1"/>
            <a:t>todas</a:t>
          </a:r>
          <a:r>
            <a:rPr lang="en-US" sz="1100" kern="1200" dirty="0"/>
            <a:t> as </a:t>
          </a:r>
          <a:r>
            <a:rPr lang="en-US" sz="1100" kern="1200" dirty="0" err="1"/>
            <a:t>transações</a:t>
          </a:r>
          <a:r>
            <a:rPr lang="en-US" sz="1100" kern="1200" dirty="0"/>
            <a:t> de forma </a:t>
          </a:r>
          <a:r>
            <a:rPr lang="en-US" sz="1100" kern="1200" dirty="0" err="1"/>
            <a:t>segura</a:t>
          </a:r>
          <a:r>
            <a:rPr lang="en-US" sz="1100" kern="1200" dirty="0"/>
            <a:t> e </a:t>
          </a:r>
          <a:r>
            <a:rPr lang="en-US" sz="1100" kern="1200" dirty="0" err="1"/>
            <a:t>transparente</a:t>
          </a:r>
          <a:endParaRPr lang="en-US" sz="1100" kern="1200" dirty="0"/>
        </a:p>
      </dsp:txBody>
      <dsp:txXfrm>
        <a:off x="666162" y="2557551"/>
        <a:ext cx="4320000" cy="922500"/>
      </dsp:txXfrm>
    </dsp:sp>
    <dsp:sp modelId="{777A1D2A-2929-47A0-8EB3-04C9A91D4A44}">
      <dsp:nvSpPr>
        <dsp:cNvPr id="0" name=""/>
        <dsp:cNvSpPr/>
      </dsp:nvSpPr>
      <dsp:spPr>
        <a:xfrm>
          <a:off x="6930162" y="10769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F45E3-9C3D-4BA4-907E-36AF47AD2D6B}">
      <dsp:nvSpPr>
        <dsp:cNvPr id="0" name=""/>
        <dsp:cNvSpPr/>
      </dsp:nvSpPr>
      <dsp:spPr>
        <a:xfrm>
          <a:off x="5742162" y="2557551"/>
          <a:ext cx="432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"/>
              <a:ea typeface="Calibri"/>
              <a:cs typeface="Calibri"/>
            </a:rPr>
            <a:t>Blockchain</a:t>
          </a:r>
          <a:r>
            <a:rPr lang="en-US" sz="1100" kern="1200" dirty="0">
              <a:latin typeface="The Hand Extrablack"/>
            </a:rPr>
            <a:t> é</a:t>
          </a:r>
          <a:r>
            <a:rPr lang="en-US" sz="1100" kern="1200" dirty="0"/>
            <a:t> um </a:t>
          </a:r>
          <a:r>
            <a:rPr lang="en-US" sz="1100" kern="1200" dirty="0" err="1"/>
            <a:t>tipo</a:t>
          </a:r>
          <a:r>
            <a:rPr lang="en-US" sz="1100" kern="1200" dirty="0"/>
            <a:t> de base de dados </a:t>
          </a:r>
          <a:r>
            <a:rPr lang="en-US" sz="1100" kern="1200" dirty="0" err="1"/>
            <a:t>distribuída</a:t>
          </a:r>
          <a:r>
            <a:rPr lang="en-US" sz="1100" kern="1200" dirty="0"/>
            <a:t> que </a:t>
          </a:r>
          <a:r>
            <a:rPr lang="en-US" sz="1100" kern="1200" dirty="0" err="1"/>
            <a:t>armazena</a:t>
          </a:r>
          <a:r>
            <a:rPr lang="en-US" sz="1100" kern="1200" dirty="0"/>
            <a:t> </a:t>
          </a:r>
          <a:r>
            <a:rPr lang="en-US" sz="1100" kern="1200" dirty="0" err="1"/>
            <a:t>todas</a:t>
          </a:r>
          <a:r>
            <a:rPr lang="en-US" sz="1100" kern="1200" dirty="0"/>
            <a:t> as </a:t>
          </a:r>
          <a:r>
            <a:rPr lang="en-US" sz="1100" kern="1200" dirty="0" err="1"/>
            <a:t>transações</a:t>
          </a:r>
          <a:r>
            <a:rPr lang="en-US" sz="1100" kern="1200" dirty="0"/>
            <a:t> </a:t>
          </a:r>
          <a:r>
            <a:rPr lang="en-US" sz="1100" kern="1200" dirty="0" err="1"/>
            <a:t>em</a:t>
          </a:r>
          <a:r>
            <a:rPr lang="en-US" sz="1100" kern="1200" dirty="0"/>
            <a:t> </a:t>
          </a:r>
          <a:r>
            <a:rPr lang="en-US" sz="1100" kern="1200" dirty="0" err="1"/>
            <a:t>blocos</a:t>
          </a:r>
          <a:r>
            <a:rPr lang="en-US" sz="1100" kern="1200" dirty="0"/>
            <a:t> </a:t>
          </a:r>
          <a:r>
            <a:rPr lang="en-US" sz="1100" kern="1200" dirty="0" err="1"/>
            <a:t>encadeados</a:t>
          </a:r>
          <a:r>
            <a:rPr lang="en-US" sz="1100" kern="1200" dirty="0"/>
            <a:t> de forma </a:t>
          </a:r>
          <a:r>
            <a:rPr lang="en-US" sz="1100" kern="1200" dirty="0" err="1"/>
            <a:t>cronológica</a:t>
          </a:r>
          <a:r>
            <a:rPr lang="en-US" sz="1100" kern="1200" dirty="0"/>
            <a:t>. Cada </a:t>
          </a:r>
          <a:r>
            <a:rPr lang="en-US" sz="1100" kern="1200" dirty="0" err="1"/>
            <a:t>bloco</a:t>
          </a:r>
          <a:r>
            <a:rPr lang="en-US" sz="1100" kern="1200" dirty="0"/>
            <a:t> </a:t>
          </a:r>
          <a:r>
            <a:rPr lang="en-US" sz="1100" kern="1200" dirty="0" err="1"/>
            <a:t>contém</a:t>
          </a:r>
          <a:r>
            <a:rPr lang="en-US" sz="1100" kern="1200" dirty="0"/>
            <a:t> um conjunto de </a:t>
          </a:r>
          <a:r>
            <a:rPr lang="en-US" sz="1100" kern="1200" dirty="0" err="1"/>
            <a:t>transações</a:t>
          </a:r>
          <a:r>
            <a:rPr lang="en-US" sz="1100" kern="1200" dirty="0"/>
            <a:t> </a:t>
          </a:r>
          <a:r>
            <a:rPr lang="en-US" sz="1100" kern="1200" dirty="0" err="1"/>
            <a:t>confirmadas</a:t>
          </a:r>
          <a:r>
            <a:rPr lang="en-US" sz="1100" kern="1200" dirty="0"/>
            <a:t>, e </a:t>
          </a:r>
          <a:r>
            <a:rPr lang="en-US" sz="1100" kern="1200" dirty="0" err="1"/>
            <a:t>uma</a:t>
          </a:r>
          <a:r>
            <a:rPr lang="en-US" sz="1100" kern="1200" dirty="0"/>
            <a:t> </a:t>
          </a:r>
          <a:r>
            <a:rPr lang="en-US" sz="1100" kern="1200" dirty="0" err="1"/>
            <a:t>vez</a:t>
          </a:r>
          <a:r>
            <a:rPr lang="en-US" sz="1100" kern="1200" dirty="0"/>
            <a:t> </a:t>
          </a:r>
          <a:r>
            <a:rPr lang="en-US" sz="1100" kern="1200" dirty="0" err="1"/>
            <a:t>adicionado</a:t>
          </a:r>
          <a:r>
            <a:rPr lang="en-US" sz="1100" kern="1200" dirty="0"/>
            <a:t> </a:t>
          </a:r>
          <a:r>
            <a:rPr lang="en-US" sz="1100" kern="1200" dirty="0" err="1"/>
            <a:t>ao</a:t>
          </a:r>
          <a:r>
            <a:rPr lang="en-US" sz="1100" kern="1200" dirty="0"/>
            <a:t> blockchain, </a:t>
          </a:r>
          <a:r>
            <a:rPr lang="en-US" sz="1100" kern="1200" dirty="0" err="1"/>
            <a:t>ele</a:t>
          </a:r>
          <a:r>
            <a:rPr lang="en-US" sz="1100" kern="1200" dirty="0"/>
            <a:t> é </a:t>
          </a:r>
          <a:r>
            <a:rPr lang="en-US" sz="1100" kern="1200" dirty="0" err="1"/>
            <a:t>imutável</a:t>
          </a:r>
          <a:r>
            <a:rPr lang="en-US" sz="1100" kern="1200" dirty="0"/>
            <a:t> e </a:t>
          </a:r>
          <a:r>
            <a:rPr lang="en-US" sz="1100" kern="1200" dirty="0" err="1"/>
            <a:t>não</a:t>
          </a:r>
          <a:r>
            <a:rPr lang="en-US" sz="1100" kern="1200" dirty="0"/>
            <a:t> </a:t>
          </a:r>
          <a:r>
            <a:rPr lang="en-US" sz="1100" kern="1200" dirty="0" err="1"/>
            <a:t>pode</a:t>
          </a:r>
          <a:r>
            <a:rPr lang="en-US" sz="1100" kern="1200" dirty="0"/>
            <a:t> ser </a:t>
          </a:r>
          <a:r>
            <a:rPr lang="en-US" sz="1100" kern="1200" dirty="0" err="1"/>
            <a:t>alterado</a:t>
          </a:r>
          <a:r>
            <a:rPr lang="en-US" sz="1100" kern="1200" dirty="0"/>
            <a:t>.</a:t>
          </a:r>
        </a:p>
      </dsp:txBody>
      <dsp:txXfrm>
        <a:off x="5742162" y="2557551"/>
        <a:ext cx="4320000" cy="92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C17DB3-A09B-4363-A3B4-BD554ADBA157}" type="datetime1">
              <a:rPr lang="pt-PT" smtClean="0"/>
              <a:t>03/05/2024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9E40BA-4988-4847-BE6E-25D3EF691EF1}" type="datetime1">
              <a:rPr lang="pt-PT" noProof="0" smtClean="0"/>
              <a:t>03/05/2024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Editar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May 3,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2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May 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7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May 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3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May 3,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4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May 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9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May 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0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May 3,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6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May 3,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4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May 3,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5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May 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3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May 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5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May 3,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74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 rtlCol="0">
            <a:normAutofit/>
          </a:bodyPr>
          <a:lstStyle/>
          <a:p>
            <a:r>
              <a:rPr lang="pt-PT" sz="5200" dirty="0" err="1">
                <a:ea typeface="+mj-lt"/>
                <a:cs typeface="+mj-lt"/>
              </a:rPr>
              <a:t>DashBoard</a:t>
            </a:r>
            <a:r>
              <a:rPr lang="pt-PT" sz="5200" dirty="0">
                <a:ea typeface="+mj-lt"/>
                <a:cs typeface="+mj-lt"/>
              </a:rPr>
              <a:t> </a:t>
            </a:r>
            <a:r>
              <a:rPr lang="pt-PT" sz="5200" dirty="0" err="1">
                <a:ea typeface="+mj-lt"/>
                <a:cs typeface="+mj-lt"/>
              </a:rPr>
              <a:t>Crypto</a:t>
            </a:r>
            <a:endParaRPr lang="en-US" dirty="0" err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2874646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pt-PT" dirty="0">
                <a:solidFill>
                  <a:srgbClr val="FFFFFF">
                    <a:alpha val="58000"/>
                  </a:srgbClr>
                </a:solidFill>
              </a:rPr>
              <a:t>U.C: Tecnologias Web</a:t>
            </a:r>
          </a:p>
          <a:p>
            <a:r>
              <a:rPr lang="pt-PT" dirty="0">
                <a:solidFill>
                  <a:srgbClr val="FFFFFF">
                    <a:alpha val="58000"/>
                  </a:srgbClr>
                </a:solidFill>
              </a:rPr>
              <a:t>ECGM-IPVC</a:t>
            </a:r>
          </a:p>
          <a:p>
            <a:r>
              <a:rPr lang="pt-PT" dirty="0">
                <a:solidFill>
                  <a:srgbClr val="FFFFFF">
                    <a:alpha val="58000"/>
                  </a:srgbClr>
                </a:solidFill>
              </a:rPr>
              <a:t>Diogo Santos nº25426</a:t>
            </a:r>
          </a:p>
          <a:p>
            <a:r>
              <a:rPr lang="pt-PT" dirty="0">
                <a:solidFill>
                  <a:srgbClr val="FFFFFF">
                    <a:alpha val="58000"/>
                  </a:srgbClr>
                </a:solidFill>
              </a:rPr>
              <a:t>Tomás Ribeiro nº24534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0A605A0-9691-AF78-33A3-AC71E807A7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78" r="43273" b="-2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BB3780B-63EB-450D-A804-D6AA12F9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E0847A5-A329-48CD-B3A7-3892FF6DA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68CDD-F6BF-4D93-2719-10F2D95E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spc="-100" dirty="0"/>
              <a:t>API'S : News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12C2F-8FE3-5065-B510-E4F1EFC10105}"/>
              </a:ext>
            </a:extLst>
          </p:cNvPr>
          <p:cNvSpPr txBox="1"/>
          <p:nvPr/>
        </p:nvSpPr>
        <p:spPr>
          <a:xfrm>
            <a:off x="720000" y="2541600"/>
            <a:ext cx="4991962" cy="3216273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1600" spc="20">
                <a:solidFill>
                  <a:schemeClr val="tx1">
                    <a:alpha val="58000"/>
                  </a:schemeClr>
                </a:solidFill>
              </a:rPr>
              <a:t>A NewsAPI é uma plataforma que disponibiliza acesso a uma vasta gama de notícias provenientes de fontes confiáveis em todo o mundo. Esta API permite aos programadores integrar notícias atualizadas nos seus aplicativos, sites ou serviços. Através da NewsAPI, é possível pesquisar e filtrar notícias por palavras-chave, categoria, país, idioma e outros critérios. Proporciona um fluxo contínuo de informações atualizadas, ajudando os utilizadores a manterem-se informados sobre os acontecimentos globais em tempo real.</a:t>
            </a:r>
          </a:p>
        </p:txBody>
      </p: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2C112CF8-D6C6-CB64-5814-CC3C6584C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6" b="-2"/>
          <a:stretch/>
        </p:blipFill>
        <p:spPr>
          <a:xfrm>
            <a:off x="5707860" y="614995"/>
            <a:ext cx="5361537" cy="5404109"/>
          </a:xfrm>
          <a:custGeom>
            <a:avLst/>
            <a:gdLst/>
            <a:ahLst/>
            <a:cxnLst/>
            <a:rect l="l" t="t" r="r" b="b"/>
            <a:pathLst>
              <a:path w="5361537" h="5404109">
                <a:moveTo>
                  <a:pt x="2870828" y="1041"/>
                </a:moveTo>
                <a:cubicBezTo>
                  <a:pt x="3203581" y="14830"/>
                  <a:pt x="3513736" y="163111"/>
                  <a:pt x="3800184" y="290250"/>
                </a:cubicBezTo>
                <a:cubicBezTo>
                  <a:pt x="4171154" y="479730"/>
                  <a:pt x="4508586" y="661721"/>
                  <a:pt x="4702438" y="1026076"/>
                </a:cubicBezTo>
                <a:lnTo>
                  <a:pt x="4959549" y="1326248"/>
                </a:lnTo>
                <a:cubicBezTo>
                  <a:pt x="5129003" y="1601579"/>
                  <a:pt x="5186377" y="1874538"/>
                  <a:pt x="5266423" y="2173276"/>
                </a:cubicBezTo>
                <a:cubicBezTo>
                  <a:pt x="5322579" y="2382854"/>
                  <a:pt x="5370498" y="2561686"/>
                  <a:pt x="5358128" y="2694064"/>
                </a:cubicBezTo>
                <a:cubicBezTo>
                  <a:pt x="5387135" y="3102588"/>
                  <a:pt x="5225012" y="3513996"/>
                  <a:pt x="5101614" y="3771685"/>
                </a:cubicBezTo>
                <a:cubicBezTo>
                  <a:pt x="4997551" y="4040670"/>
                  <a:pt x="4756585" y="4494622"/>
                  <a:pt x="4442699" y="4781934"/>
                </a:cubicBezTo>
                <a:cubicBezTo>
                  <a:pt x="4128813" y="5069245"/>
                  <a:pt x="3867535" y="5122778"/>
                  <a:pt x="3526897" y="5225036"/>
                </a:cubicBezTo>
                <a:cubicBezTo>
                  <a:pt x="3186396" y="5327806"/>
                  <a:pt x="2777866" y="5432329"/>
                  <a:pt x="2398771" y="5397154"/>
                </a:cubicBezTo>
                <a:cubicBezTo>
                  <a:pt x="2019540" y="5361468"/>
                  <a:pt x="1637694" y="5196321"/>
                  <a:pt x="1251137" y="5011566"/>
                </a:cubicBezTo>
                <a:cubicBezTo>
                  <a:pt x="928921" y="4825498"/>
                  <a:pt x="428548" y="4335676"/>
                  <a:pt x="348364" y="4036426"/>
                </a:cubicBezTo>
                <a:cubicBezTo>
                  <a:pt x="268180" y="3737176"/>
                  <a:pt x="-82248" y="2964977"/>
                  <a:pt x="17820" y="2441683"/>
                </a:cubicBezTo>
                <a:cubicBezTo>
                  <a:pt x="117889" y="1918389"/>
                  <a:pt x="122569" y="1757316"/>
                  <a:pt x="362894" y="1276624"/>
                </a:cubicBezTo>
                <a:cubicBezTo>
                  <a:pt x="659155" y="828176"/>
                  <a:pt x="1338551" y="373177"/>
                  <a:pt x="1764257" y="227256"/>
                </a:cubicBezTo>
                <a:cubicBezTo>
                  <a:pt x="2005919" y="114722"/>
                  <a:pt x="2440806" y="61902"/>
                  <a:pt x="2530583" y="37846"/>
                </a:cubicBezTo>
                <a:cubicBezTo>
                  <a:pt x="2646482" y="6791"/>
                  <a:pt x="2759910" y="-3556"/>
                  <a:pt x="2870828" y="1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486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A32DEB2-F749-473E-8163-50609FD3F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217C68-2C96-4AA6-8C3B-876ACBAA0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512B0-A00E-6474-CC35-BA238051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Obtenção da Data Atual:</a:t>
            </a:r>
            <a:endParaRPr lang="en-US" sz="32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CAF786-90F8-32B3-9A8E-758557E2D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1282513"/>
          </a:xfrm>
        </p:spPr>
        <p:txBody>
          <a:bodyPr>
            <a:normAutofit/>
          </a:bodyPr>
          <a:lstStyle/>
          <a:p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13C28E7-3F64-4B98-9E91-E3E78398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49712"/>
            <a:ext cx="12192000" cy="4308287"/>
          </a:xfrm>
          <a:custGeom>
            <a:avLst/>
            <a:gdLst>
              <a:gd name="connsiteX0" fmla="*/ 8433532 w 12192000"/>
              <a:gd name="connsiteY0" fmla="*/ 0 h 4430824"/>
              <a:gd name="connsiteX1" fmla="*/ 10752995 w 12192000"/>
              <a:gd name="connsiteY1" fmla="*/ 67992 h 4430824"/>
              <a:gd name="connsiteX2" fmla="*/ 11679766 w 12192000"/>
              <a:gd name="connsiteY2" fmla="*/ 57486 h 4430824"/>
              <a:gd name="connsiteX3" fmla="*/ 12192000 w 12192000"/>
              <a:gd name="connsiteY3" fmla="*/ 51680 h 4430824"/>
              <a:gd name="connsiteX4" fmla="*/ 12192000 w 12192000"/>
              <a:gd name="connsiteY4" fmla="*/ 4430824 h 4430824"/>
              <a:gd name="connsiteX5" fmla="*/ 0 w 12192000"/>
              <a:gd name="connsiteY5" fmla="*/ 4430824 h 4430824"/>
              <a:gd name="connsiteX6" fmla="*/ 0 w 12192000"/>
              <a:gd name="connsiteY6" fmla="*/ 95596 h 4430824"/>
              <a:gd name="connsiteX7" fmla="*/ 110687 w 12192000"/>
              <a:gd name="connsiteY7" fmla="*/ 94341 h 4430824"/>
              <a:gd name="connsiteX8" fmla="*/ 324281 w 12192000"/>
              <a:gd name="connsiteY8" fmla="*/ 91920 h 4430824"/>
              <a:gd name="connsiteX9" fmla="*/ 8433532 w 12192000"/>
              <a:gd name="connsiteY9" fmla="*/ 0 h 44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430824">
                <a:moveTo>
                  <a:pt x="8433532" y="0"/>
                </a:moveTo>
                <a:cubicBezTo>
                  <a:pt x="10752995" y="67992"/>
                  <a:pt x="10752995" y="67992"/>
                  <a:pt x="10752995" y="67992"/>
                </a:cubicBezTo>
                <a:cubicBezTo>
                  <a:pt x="11679766" y="57486"/>
                  <a:pt x="11679766" y="57486"/>
                  <a:pt x="11679766" y="57486"/>
                </a:cubicBezTo>
                <a:lnTo>
                  <a:pt x="12192000" y="51680"/>
                </a:lnTo>
                <a:lnTo>
                  <a:pt x="12192000" y="4430824"/>
                </a:lnTo>
                <a:lnTo>
                  <a:pt x="0" y="4430824"/>
                </a:lnTo>
                <a:lnTo>
                  <a:pt x="0" y="95596"/>
                </a:lnTo>
                <a:lnTo>
                  <a:pt x="110687" y="94341"/>
                </a:lnTo>
                <a:cubicBezTo>
                  <a:pt x="193952" y="93397"/>
                  <a:pt x="266357" y="92577"/>
                  <a:pt x="324281" y="91920"/>
                </a:cubicBezTo>
                <a:cubicBezTo>
                  <a:pt x="8433532" y="0"/>
                  <a:pt x="8433532" y="0"/>
                  <a:pt x="8433532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4" name="Content Placeholder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004C6F7-FC58-A8CD-F94E-5CB2C9B79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574" y="3249613"/>
            <a:ext cx="6383177" cy="2888388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1040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512B0-A00E-6474-CC35-BA238051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/>
              <a:t>Obtenção de Categorias de Criptomoedas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27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8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9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3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4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3" name="Content Placeholder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BFDACCB-B276-48C1-DFCB-E1DF74343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4525" y="1374869"/>
            <a:ext cx="5014800" cy="4099599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4607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512B0-A00E-6474-CC35-BA238051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/>
              <a:t>Obtenção de Exchanges de Criptomoedas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46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8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51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4" name="Content Placeholder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83951B83-44E0-295F-C902-38D37B7F8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4525" y="1174277"/>
            <a:ext cx="5014800" cy="4500783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53087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512B0-A00E-6474-CC35-BA238051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/>
              <a:t>Obtenção de Plataformas de Ativos: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87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88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89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92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93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6" name="Content Placeholder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0E32D79-5800-C1D7-A75C-EF683FF8D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4525" y="1186814"/>
            <a:ext cx="5014800" cy="4475709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66477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74E3E963-7ADC-4469-A079-F78B0BC6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864DEA4-D6B8-4DEF-B1D0-6D5672FA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512B0-A00E-6474-CC35-BA238051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/>
              <a:t>Obtenção de Índices de Criptomoedas</a:t>
            </a:r>
          </a:p>
        </p:txBody>
      </p:sp>
      <p:pic>
        <p:nvPicPr>
          <p:cNvPr id="3" name="Content Placeholder 2" descr="A computer screen with text and images&#10;&#10;Description automatically generated">
            <a:extLst>
              <a:ext uri="{FF2B5EF4-FFF2-40B4-BE49-F238E27FC236}">
                <a16:creationId xmlns:a16="http://schemas.microsoft.com/office/drawing/2014/main" id="{A6BC3FBF-1802-3006-E992-89C3C7C76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105324"/>
            <a:ext cx="5014800" cy="4638690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87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88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89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92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93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94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45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74E3E963-7ADC-4469-A079-F78B0BC6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864DEA4-D6B8-4DEF-B1D0-6D5672FA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512B0-A00E-6474-CC35-BA238051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/>
              <a:t>Tabela de Criptomoedas</a:t>
            </a:r>
          </a:p>
        </p:txBody>
      </p:sp>
      <p:pic>
        <p:nvPicPr>
          <p:cNvPr id="4" name="Content Placeholder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00AD62C8-ECCB-A2C9-AADF-4FDA713B4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042639"/>
            <a:ext cx="5014800" cy="4764060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12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13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14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117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18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19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1435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74E3E963-7ADC-4469-A079-F78B0BC6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864DEA4-D6B8-4DEF-B1D0-6D5672FA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512B0-A00E-6474-CC35-BA238051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600" spc="-100"/>
              <a:t>Obtenção de Notícias</a:t>
            </a:r>
          </a:p>
        </p:txBody>
      </p:sp>
      <p:pic>
        <p:nvPicPr>
          <p:cNvPr id="3" name="Content Placeholder 2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CE09EB96-FCBC-472E-0718-D6A3FD0F0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538" y="1950757"/>
            <a:ext cx="6269169" cy="3780161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31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32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33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136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37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38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8836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m padrão 3D de formas de anel ligadas por linhas">
            <a:extLst>
              <a:ext uri="{FF2B5EF4-FFF2-40B4-BE49-F238E27FC236}">
                <a16:creationId xmlns:a16="http://schemas.microsoft.com/office/drawing/2014/main" id="{C35F6A77-A85F-C04F-7921-13C61F7A94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59" r="47489" b="-2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B23883-39C8-FB18-FDD1-A7BDDDB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3200" dirty="0" err="1">
                <a:ea typeface="+mj-lt"/>
                <a:cs typeface="+mj-lt"/>
              </a:rPr>
              <a:t>Conclusão</a:t>
            </a:r>
            <a:endParaRPr lang="en-US" dirty="0" err="1"/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940FB-E4C8-749C-E57D-E9FEA9ABE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37" y="1962051"/>
            <a:ext cx="6923813" cy="499784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 </a:t>
            </a:r>
            <a:r>
              <a:rPr lang="en-US" dirty="0" err="1">
                <a:ea typeface="+mn-lt"/>
                <a:cs typeface="+mn-lt"/>
              </a:rPr>
              <a:t>objetivo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deste</a:t>
            </a:r>
            <a:r>
              <a:rPr lang="en-US" dirty="0">
                <a:ea typeface="+mn-lt"/>
                <a:cs typeface="+mn-lt"/>
              </a:rPr>
              <a:t> dashboard é </a:t>
            </a:r>
            <a:r>
              <a:rPr lang="en-US" dirty="0" err="1">
                <a:ea typeface="+mn-lt"/>
                <a:cs typeface="+mn-lt"/>
              </a:rPr>
              <a:t>fornecer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visão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abrangente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atualizada</a:t>
            </a:r>
            <a:r>
              <a:rPr lang="en-US" dirty="0">
                <a:ea typeface="+mn-lt"/>
                <a:cs typeface="+mn-lt"/>
              </a:rPr>
              <a:t> do mercado de </a:t>
            </a:r>
            <a:r>
              <a:rPr lang="en-US" dirty="0" err="1">
                <a:ea typeface="+mn-lt"/>
                <a:cs typeface="+mn-lt"/>
              </a:rPr>
              <a:t>criptomoedas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Através</a:t>
            </a:r>
            <a:r>
              <a:rPr lang="en-US" dirty="0">
                <a:ea typeface="+mn-lt"/>
                <a:cs typeface="+mn-lt"/>
              </a:rPr>
              <a:t> dele,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utilizadores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acompanhar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informações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importantes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categorias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criptomoedas</a:t>
            </a:r>
            <a:r>
              <a:rPr lang="en-US" dirty="0">
                <a:ea typeface="+mn-lt"/>
                <a:cs typeface="+mn-lt"/>
              </a:rPr>
              <a:t>, exchanges, </a:t>
            </a:r>
            <a:r>
              <a:rPr lang="en-US" dirty="0" err="1">
                <a:ea typeface="+mn-lt"/>
                <a:cs typeface="+mn-lt"/>
              </a:rPr>
              <a:t>plataformas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índices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detalhes</a:t>
            </a:r>
            <a:r>
              <a:rPr lang="en-US" dirty="0">
                <a:ea typeface="+mn-lt"/>
                <a:cs typeface="+mn-lt"/>
              </a:rPr>
              <a:t> das 10 </a:t>
            </a:r>
            <a:r>
              <a:rPr lang="en-US" dirty="0" err="1">
                <a:ea typeface="+mn-lt"/>
                <a:cs typeface="+mn-lt"/>
              </a:rPr>
              <a:t>principais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criptomoedas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tempo real. </a:t>
            </a:r>
            <a:r>
              <a:rPr lang="en-US" dirty="0" err="1">
                <a:ea typeface="+mn-lt"/>
                <a:cs typeface="+mn-lt"/>
              </a:rPr>
              <a:t>Além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disso</a:t>
            </a:r>
            <a:r>
              <a:rPr lang="en-US" dirty="0">
                <a:ea typeface="+mn-lt"/>
                <a:cs typeface="+mn-lt"/>
              </a:rPr>
              <a:t>, o dashboard </a:t>
            </a:r>
            <a:r>
              <a:rPr lang="en-US" dirty="0" err="1">
                <a:ea typeface="+mn-lt"/>
                <a:cs typeface="+mn-lt"/>
              </a:rPr>
              <a:t>apresenta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gráficos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interativos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ajudam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usuários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visualizar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entender</a:t>
            </a:r>
            <a:r>
              <a:rPr lang="en-US" dirty="0">
                <a:ea typeface="+mn-lt"/>
                <a:cs typeface="+mn-lt"/>
              </a:rPr>
              <a:t> as </a:t>
            </a:r>
            <a:r>
              <a:rPr lang="en-US" dirty="0" err="1">
                <a:ea typeface="+mn-lt"/>
                <a:cs typeface="+mn-lt"/>
              </a:rPr>
              <a:t>tendências</a:t>
            </a:r>
            <a:r>
              <a:rPr lang="en-US" dirty="0">
                <a:ea typeface="+mn-lt"/>
                <a:cs typeface="+mn-lt"/>
              </a:rPr>
              <a:t> do mercado de </a:t>
            </a:r>
            <a:r>
              <a:rPr lang="en-US" dirty="0" err="1">
                <a:ea typeface="+mn-lt"/>
                <a:cs typeface="+mn-lt"/>
              </a:rPr>
              <a:t>criptomoedas</a:t>
            </a:r>
            <a:r>
              <a:rPr lang="en-US" dirty="0">
                <a:ea typeface="+mn-lt"/>
                <a:cs typeface="+mn-lt"/>
              </a:rPr>
              <a:t> de forma </a:t>
            </a:r>
            <a:r>
              <a:rPr lang="en-US" dirty="0" err="1">
                <a:ea typeface="+mn-lt"/>
                <a:cs typeface="+mn-lt"/>
              </a:rPr>
              <a:t>clara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intuitiva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endParaRPr lang="en-US" dirty="0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471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07B81-87EA-486E-58ED-E0C931D7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sz="3200"/>
              <a:t>Índice</a:t>
            </a:r>
          </a:p>
        </p:txBody>
      </p:sp>
      <p:pic>
        <p:nvPicPr>
          <p:cNvPr id="5" name="Picture 4" descr="Fundo de tecnologia de redes e blocos azuis">
            <a:extLst>
              <a:ext uri="{FF2B5EF4-FFF2-40B4-BE49-F238E27FC236}">
                <a16:creationId xmlns:a16="http://schemas.microsoft.com/office/drawing/2014/main" id="{FCCAB604-FECB-7C4A-A8C9-D5A6662D1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2" r="41884" b="-438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6358-9F0D-C07D-0980-121FF20A2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1801065"/>
            <a:ext cx="4991962" cy="432170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 err="1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História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 das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Criptomoedas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O 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que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são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Criptomoedas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?</a:t>
            </a:r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r>
              <a:rPr lang="en-US" dirty="0" err="1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Funcionalidades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 do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Painel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Controlo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;</a:t>
            </a: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r>
              <a:rPr lang="en-US" dirty="0" err="1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Implementação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r>
              <a:rPr lang="en-US" dirty="0" err="1">
                <a:ea typeface="+mn-lt"/>
                <a:cs typeface="+mn-lt"/>
              </a:rPr>
              <a:t>Conclusão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 err="1">
              <a:solidFill>
                <a:srgbClr val="FFFFFF">
                  <a:alpha val="58000"/>
                </a:srgbClr>
              </a:solidFill>
            </a:endParaRPr>
          </a:p>
          <a:p>
            <a:endParaRPr lang="en-US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1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P/entrar em ilustrações">
            <a:extLst>
              <a:ext uri="{FF2B5EF4-FFF2-40B4-BE49-F238E27FC236}">
                <a16:creationId xmlns:a16="http://schemas.microsoft.com/office/drawing/2014/main" id="{2A0043D4-B6FA-2394-9347-62B72A4900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07" r="29614" b="-1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B23883-39C8-FB18-FDD1-A7BDDDB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História</a:t>
            </a:r>
            <a:r>
              <a:rPr lang="en-US" sz="3200" dirty="0">
                <a:ea typeface="+mj-lt"/>
                <a:cs typeface="+mj-lt"/>
              </a:rPr>
              <a:t> das </a:t>
            </a:r>
            <a:r>
              <a:rPr lang="en-US" sz="3200">
                <a:ea typeface="+mj-lt"/>
                <a:cs typeface="+mj-lt"/>
              </a:rPr>
              <a:t>Criptomoedas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940FB-E4C8-749C-E57D-E9FEA9ABE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541600"/>
            <a:ext cx="6923813" cy="3216273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Inventadas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por</a:t>
            </a:r>
            <a:r>
              <a:rPr lang="en-US">
                <a:ea typeface="+mn-lt"/>
                <a:cs typeface="+mn-lt"/>
              </a:rPr>
              <a:t> Satoshi Nakamoto;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Surgiram</a:t>
            </a:r>
            <a:r>
              <a:rPr lang="en-US">
                <a:ea typeface="+mn-lt"/>
                <a:cs typeface="+mn-lt"/>
              </a:rPr>
              <a:t> pela </a:t>
            </a:r>
            <a:r>
              <a:rPr lang="en-US" err="1">
                <a:ea typeface="+mn-lt"/>
                <a:cs typeface="+mn-lt"/>
              </a:rPr>
              <a:t>primeira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vez</a:t>
            </a:r>
            <a:r>
              <a:rPr lang="en-US">
                <a:ea typeface="+mn-lt"/>
                <a:cs typeface="+mn-lt"/>
              </a:rPr>
              <a:t> com o Bitcoin </a:t>
            </a:r>
            <a:r>
              <a:rPr lang="en-US" err="1">
                <a:ea typeface="+mn-lt"/>
                <a:cs typeface="+mn-lt"/>
              </a:rPr>
              <a:t>em</a:t>
            </a:r>
            <a:r>
              <a:rPr lang="en-US">
                <a:ea typeface="+mn-lt"/>
                <a:cs typeface="+mn-lt"/>
              </a:rPr>
              <a:t> 2009, </a:t>
            </a:r>
            <a:r>
              <a:rPr lang="en-US" err="1">
                <a:ea typeface="+mn-lt"/>
                <a:cs typeface="+mn-lt"/>
              </a:rPr>
              <a:t>introduzindo</a:t>
            </a:r>
            <a:r>
              <a:rPr lang="en-US">
                <a:ea typeface="+mn-lt"/>
                <a:cs typeface="+mn-lt"/>
              </a:rPr>
              <a:t> um </a:t>
            </a:r>
            <a:r>
              <a:rPr lang="en-US" err="1">
                <a:ea typeface="+mn-lt"/>
                <a:cs typeface="+mn-lt"/>
              </a:rPr>
              <a:t>conceito</a:t>
            </a:r>
            <a:r>
              <a:rPr lang="en-US">
                <a:ea typeface="+mn-lt"/>
                <a:cs typeface="+mn-lt"/>
              </a:rPr>
              <a:t> de </a:t>
            </a:r>
            <a:r>
              <a:rPr lang="en-US" err="1">
                <a:ea typeface="+mn-lt"/>
                <a:cs typeface="+mn-lt"/>
              </a:rPr>
              <a:t>moeda</a:t>
            </a:r>
            <a:r>
              <a:rPr lang="en-US">
                <a:ea typeface="+mn-lt"/>
                <a:cs typeface="+mn-lt"/>
              </a:rPr>
              <a:t> digital </a:t>
            </a:r>
            <a:r>
              <a:rPr lang="en-US" err="1">
                <a:ea typeface="+mn-lt"/>
                <a:cs typeface="+mn-lt"/>
              </a:rPr>
              <a:t>descentralizada</a:t>
            </a:r>
            <a:r>
              <a:rPr lang="en-US">
                <a:ea typeface="+mn-lt"/>
                <a:cs typeface="+mn-lt"/>
              </a:rPr>
              <a:t>;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8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23883-39C8-FB18-FDD1-A7BDDDB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História</a:t>
            </a:r>
            <a:r>
              <a:rPr lang="en-US" sz="3200" dirty="0">
                <a:ea typeface="+mj-lt"/>
                <a:cs typeface="+mj-lt"/>
              </a:rPr>
              <a:t> das </a:t>
            </a:r>
            <a:r>
              <a:rPr lang="en-US" sz="3200">
                <a:ea typeface="+mj-lt"/>
                <a:cs typeface="+mj-lt"/>
              </a:rPr>
              <a:t>Criptomoedas</a:t>
            </a:r>
            <a:endParaRPr lang="en-US" sz="3200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435DA38-9F4B-F4A0-9567-2BBF645AA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689089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347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FD7C1F2-7DBE-437E-8052-D297EC4C2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4F2AC3-C1A2-442B-8820-83458DF63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23883-39C8-FB18-FDD1-A7BDDDB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>
            <a:normAutofit/>
          </a:bodyPr>
          <a:lstStyle/>
          <a:p>
            <a:r>
              <a:rPr lang="en-US" err="1">
                <a:ea typeface="+mj-lt"/>
                <a:cs typeface="+mj-lt"/>
              </a:rPr>
              <a:t>História</a:t>
            </a:r>
            <a:r>
              <a:rPr lang="en-US">
                <a:ea typeface="+mj-lt"/>
                <a:cs typeface="+mj-lt"/>
              </a:rPr>
              <a:t> das </a:t>
            </a:r>
            <a:r>
              <a:rPr lang="en-US" err="1">
                <a:ea typeface="+mj-lt"/>
                <a:cs typeface="+mj-lt"/>
              </a:rPr>
              <a:t>Criptomoedas</a:t>
            </a:r>
            <a:endParaRPr lang="en-US" dirty="0" err="1"/>
          </a:p>
        </p:txBody>
      </p:sp>
      <p:sp>
        <p:nvSpPr>
          <p:cNvPr id="35" name="Content Placeholder 12">
            <a:extLst>
              <a:ext uri="{FF2B5EF4-FFF2-40B4-BE49-F238E27FC236}">
                <a16:creationId xmlns:a16="http://schemas.microsoft.com/office/drawing/2014/main" id="{D99D5CDB-C34C-244A-9E0C-9AF23AF3E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599"/>
            <a:ext cx="6911973" cy="1282514"/>
          </a:xfrm>
        </p:spPr>
        <p:txBody>
          <a:bodyPr>
            <a:normAutofit/>
          </a:bodyPr>
          <a:lstStyle/>
          <a:p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4E72FC12-F689-4F34-A30A-3F6269D88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36838"/>
            <a:ext cx="12192000" cy="4221162"/>
          </a:xfrm>
          <a:custGeom>
            <a:avLst/>
            <a:gdLst>
              <a:gd name="connsiteX0" fmla="*/ 4128886 w 12192000"/>
              <a:gd name="connsiteY0" fmla="*/ 0 h 4430824"/>
              <a:gd name="connsiteX1" fmla="*/ 11509762 w 12192000"/>
              <a:gd name="connsiteY1" fmla="*/ 91920 h 4430824"/>
              <a:gd name="connsiteX2" fmla="*/ 11957889 w 12192000"/>
              <a:gd name="connsiteY2" fmla="*/ 97501 h 4430824"/>
              <a:gd name="connsiteX3" fmla="*/ 12192000 w 12192000"/>
              <a:gd name="connsiteY3" fmla="*/ 100417 h 4430824"/>
              <a:gd name="connsiteX4" fmla="*/ 12192000 w 12192000"/>
              <a:gd name="connsiteY4" fmla="*/ 4430824 h 4430824"/>
              <a:gd name="connsiteX5" fmla="*/ 14444 w 12192000"/>
              <a:gd name="connsiteY5" fmla="*/ 4430824 h 4430824"/>
              <a:gd name="connsiteX6" fmla="*/ 0 w 12192000"/>
              <a:gd name="connsiteY6" fmla="*/ 42862 h 4430824"/>
              <a:gd name="connsiteX7" fmla="*/ 147411 w 12192000"/>
              <a:gd name="connsiteY7" fmla="*/ 44699 h 4430824"/>
              <a:gd name="connsiteX8" fmla="*/ 1174227 w 12192000"/>
              <a:gd name="connsiteY8" fmla="*/ 57486 h 4430824"/>
              <a:gd name="connsiteX9" fmla="*/ 2017755 w 12192000"/>
              <a:gd name="connsiteY9" fmla="*/ 67992 h 4430824"/>
              <a:gd name="connsiteX10" fmla="*/ 4128886 w 12192000"/>
              <a:gd name="connsiteY10" fmla="*/ 0 h 443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430824">
                <a:moveTo>
                  <a:pt x="4128886" y="0"/>
                </a:moveTo>
                <a:cubicBezTo>
                  <a:pt x="4128886" y="0"/>
                  <a:pt x="4128886" y="0"/>
                  <a:pt x="11509762" y="91920"/>
                </a:cubicBezTo>
                <a:cubicBezTo>
                  <a:pt x="11615204" y="93233"/>
                  <a:pt x="11773367" y="95203"/>
                  <a:pt x="11957889" y="97501"/>
                </a:cubicBezTo>
                <a:lnTo>
                  <a:pt x="12192000" y="100417"/>
                </a:lnTo>
                <a:lnTo>
                  <a:pt x="12192000" y="4430824"/>
                </a:lnTo>
                <a:lnTo>
                  <a:pt x="14444" y="4430824"/>
                </a:lnTo>
                <a:lnTo>
                  <a:pt x="0" y="42862"/>
                </a:lnTo>
                <a:lnTo>
                  <a:pt x="147411" y="44699"/>
                </a:lnTo>
                <a:cubicBezTo>
                  <a:pt x="511924" y="49238"/>
                  <a:pt x="857902" y="53547"/>
                  <a:pt x="1174227" y="57486"/>
                </a:cubicBezTo>
                <a:cubicBezTo>
                  <a:pt x="1174227" y="57486"/>
                  <a:pt x="1174227" y="57486"/>
                  <a:pt x="2017755" y="67992"/>
                </a:cubicBezTo>
                <a:cubicBezTo>
                  <a:pt x="2017755" y="67992"/>
                  <a:pt x="2017755" y="67992"/>
                  <a:pt x="4128886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A314D6F6-CE80-686D-579A-2F592667D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3644014"/>
            <a:ext cx="5184162" cy="2099585"/>
          </a:xfrm>
          <a:custGeom>
            <a:avLst/>
            <a:gdLst/>
            <a:ahLst/>
            <a:cxnLst/>
            <a:rect l="l" t="t" r="r" b="b"/>
            <a:pathLst>
              <a:path w="5184162" h="3501162">
                <a:moveTo>
                  <a:pt x="0" y="0"/>
                </a:moveTo>
                <a:lnTo>
                  <a:pt x="5184162" y="0"/>
                </a:lnTo>
                <a:lnTo>
                  <a:pt x="5184162" y="3501162"/>
                </a:lnTo>
                <a:lnTo>
                  <a:pt x="0" y="3501162"/>
                </a:lnTo>
                <a:close/>
              </a:path>
            </a:pathLst>
          </a:cu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C933592-9F34-B6BB-EF7E-5598E0FAD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161" y="4168911"/>
            <a:ext cx="5184163" cy="1049792"/>
          </a:xfrm>
          <a:custGeom>
            <a:avLst/>
            <a:gdLst/>
            <a:ahLst/>
            <a:cxnLst/>
            <a:rect l="l" t="t" r="r" b="b"/>
            <a:pathLst>
              <a:path w="5184163" h="3501162">
                <a:moveTo>
                  <a:pt x="0" y="0"/>
                </a:moveTo>
                <a:lnTo>
                  <a:pt x="5184163" y="0"/>
                </a:lnTo>
                <a:lnTo>
                  <a:pt x="5184163" y="3501162"/>
                </a:lnTo>
                <a:lnTo>
                  <a:pt x="0" y="35011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1593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23883-39C8-FB18-FDD1-A7BDDDB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4924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spc="-100"/>
              <a:t>Diagrama de casos de uso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48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9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0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53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5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3" name="Content Placeholder 2" descr="A group of ovals with black text&#10;&#10;Description automatically generated">
            <a:extLst>
              <a:ext uri="{FF2B5EF4-FFF2-40B4-BE49-F238E27FC236}">
                <a16:creationId xmlns:a16="http://schemas.microsoft.com/office/drawing/2014/main" id="{160843CE-8D4E-450D-DA8B-728C10B46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975" y="2636839"/>
            <a:ext cx="8640374" cy="3132136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  <p:sp useBgFill="1">
        <p:nvSpPr>
          <p:cNvPr id="57" name="Freeform: Shape 56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23883-39C8-FB18-FDD1-A7BDDDB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3200" dirty="0" err="1">
                <a:solidFill>
                  <a:srgbClr val="FFFFFF"/>
                </a:solidFill>
                <a:ea typeface="+mj-lt"/>
                <a:cs typeface="+mj-lt"/>
              </a:rPr>
              <a:t>Funcionalidades</a:t>
            </a:r>
            <a:r>
              <a:rPr lang="en-US" sz="3200" dirty="0">
                <a:solidFill>
                  <a:srgbClr val="FFFFFF"/>
                </a:solidFill>
                <a:ea typeface="+mj-lt"/>
                <a:cs typeface="+mj-lt"/>
              </a:rPr>
              <a:t> do </a:t>
            </a:r>
            <a:r>
              <a:rPr lang="en-US" sz="3200" dirty="0" err="1">
                <a:solidFill>
                  <a:srgbClr val="FFFFFF"/>
                </a:solidFill>
                <a:ea typeface="+mj-lt"/>
                <a:cs typeface="+mj-lt"/>
              </a:rPr>
              <a:t>Painel</a:t>
            </a:r>
            <a:r>
              <a:rPr lang="en-US" sz="3200" dirty="0">
                <a:solidFill>
                  <a:srgbClr val="FFFFFF"/>
                </a:solidFill>
                <a:ea typeface="+mj-lt"/>
                <a:cs typeface="+mj-lt"/>
              </a:rPr>
              <a:t> de </a:t>
            </a:r>
            <a:r>
              <a:rPr lang="en-US" sz="3200" dirty="0" err="1">
                <a:solidFill>
                  <a:srgbClr val="FFFFFF"/>
                </a:solidFill>
                <a:ea typeface="+mj-lt"/>
                <a:cs typeface="+mj-lt"/>
              </a:rPr>
              <a:t>Controlo</a:t>
            </a:r>
            <a:endParaRPr lang="en-US" dirty="0" err="1"/>
          </a:p>
          <a:p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940FB-E4C8-749C-E57D-E9FEA9ABE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37" y="1962051"/>
            <a:ext cx="6923813" cy="499784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Navegação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e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Funcionalidades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:</a:t>
            </a:r>
          </a:p>
          <a:p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Navegação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intuitiva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entre as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diferentes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seções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do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painel</a:t>
            </a:r>
            <a:endParaRPr lang="en-US" dirty="0" err="1"/>
          </a:p>
          <a:p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Estatísticas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gerais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do mercado de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criptomoedas</a:t>
            </a:r>
            <a:endParaRPr lang="en-US" dirty="0" err="1"/>
          </a:p>
          <a:p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Detalhes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das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principais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criptomoedas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,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incluindo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preço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atual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,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variação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nas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últimas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24 horas, volume de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negociação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e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capitalização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de mercado</a:t>
            </a:r>
            <a:endParaRPr lang="en-US" dirty="0"/>
          </a:p>
          <a:p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Notícias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financeiras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atualizadas</a:t>
            </a:r>
            <a:endParaRPr lang="en-US" dirty="0" err="1"/>
          </a:p>
          <a:p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Funcionalidade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de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edição</a:t>
            </a:r>
            <a:r>
              <a:rPr lang="en-US" dirty="0">
                <a:solidFill>
                  <a:srgbClr val="FFFFFF">
                    <a:alpha val="58000"/>
                  </a:srgbClr>
                </a:solidFill>
              </a:rPr>
              <a:t> de </a:t>
            </a:r>
            <a:r>
              <a:rPr lang="en-US" dirty="0" err="1">
                <a:solidFill>
                  <a:srgbClr val="FFFFFF">
                    <a:alpha val="58000"/>
                  </a:srgbClr>
                </a:solidFill>
              </a:rPr>
              <a:t>utilizadores</a:t>
            </a:r>
            <a:endParaRPr lang="en-US" dirty="0" err="1"/>
          </a:p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</p:txBody>
      </p:sp>
      <p:pic>
        <p:nvPicPr>
          <p:cNvPr id="6" name="Picture 14" descr="Vista superior de cubos ligados com linhas pretas">
            <a:extLst>
              <a:ext uri="{FF2B5EF4-FFF2-40B4-BE49-F238E27FC236}">
                <a16:creationId xmlns:a16="http://schemas.microsoft.com/office/drawing/2014/main" id="{B11BBCA8-030E-4081-4B49-1D62D046D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85" r="18282" b="4"/>
          <a:stretch/>
        </p:blipFill>
        <p:spPr>
          <a:xfrm>
            <a:off x="7331378" y="-1919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809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23883-39C8-FB18-FDD1-A7BDDDB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3200">
                <a:ea typeface="+mj-lt"/>
                <a:cs typeface="+mj-lt"/>
              </a:rPr>
              <a:t>Detalhes da Implementação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940FB-E4C8-749C-E57D-E9FEA9ABE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 anchor="t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300" err="1">
                <a:ea typeface="+mn-lt"/>
                <a:cs typeface="+mn-lt"/>
              </a:rPr>
              <a:t>Navegação</a:t>
            </a:r>
            <a:r>
              <a:rPr lang="en-US" sz="1300">
                <a:ea typeface="+mn-lt"/>
                <a:cs typeface="+mn-lt"/>
              </a:rPr>
              <a:t> entre </a:t>
            </a:r>
            <a:r>
              <a:rPr lang="en-US" sz="1300" err="1">
                <a:ea typeface="+mn-lt"/>
                <a:cs typeface="+mn-lt"/>
              </a:rPr>
              <a:t>páginas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facilitada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pelo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uso</a:t>
            </a:r>
            <a:r>
              <a:rPr lang="en-US" sz="1300">
                <a:ea typeface="+mn-lt"/>
                <a:cs typeface="+mn-lt"/>
              </a:rPr>
              <a:t> de </a:t>
            </a:r>
            <a:r>
              <a:rPr lang="en-US" sz="1300" err="1">
                <a:ea typeface="+mn-lt"/>
                <a:cs typeface="+mn-lt"/>
              </a:rPr>
              <a:t>componentes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>
                <a:ea typeface="+mn-lt"/>
                <a:cs typeface="+mn-lt"/>
              </a:rPr>
              <a:t>Bootstrap;</a:t>
            </a:r>
            <a:endParaRPr lang="en-US" sz="1300"/>
          </a:p>
          <a:p>
            <a:pPr>
              <a:lnSpc>
                <a:spcPct val="110000"/>
              </a:lnSpc>
            </a:pPr>
            <a:r>
              <a:rPr lang="en-US" sz="1300" err="1">
                <a:latin typeface="Sagona Book"/>
                <a:ea typeface="+mn-lt"/>
                <a:cs typeface="Arial"/>
              </a:rPr>
              <a:t>Apresentação</a:t>
            </a:r>
            <a:r>
              <a:rPr lang="en-US" sz="1300" dirty="0">
                <a:latin typeface="Sagona Book"/>
                <a:ea typeface="+mn-lt"/>
                <a:cs typeface="Arial"/>
              </a:rPr>
              <a:t> </a:t>
            </a:r>
            <a:r>
              <a:rPr lang="en-US" sz="1300" err="1">
                <a:latin typeface="Sagona Book"/>
                <a:ea typeface="+mn-lt"/>
                <a:cs typeface="Arial"/>
              </a:rPr>
              <a:t>clara</a:t>
            </a:r>
            <a:r>
              <a:rPr lang="en-US" sz="1300">
                <a:latin typeface="Sagona Book"/>
                <a:ea typeface="+mn-lt"/>
                <a:cs typeface="Arial"/>
              </a:rPr>
              <a:t> de </a:t>
            </a:r>
            <a:r>
              <a:rPr lang="en-US" sz="1300" err="1">
                <a:latin typeface="Sagona Book"/>
                <a:ea typeface="+mn-lt"/>
                <a:cs typeface="Arial"/>
              </a:rPr>
              <a:t>detalhes</a:t>
            </a:r>
            <a:r>
              <a:rPr lang="en-US" sz="1300">
                <a:latin typeface="Sagona Book"/>
                <a:ea typeface="+mn-lt"/>
                <a:cs typeface="Arial"/>
              </a:rPr>
              <a:t> das </a:t>
            </a:r>
            <a:r>
              <a:rPr lang="en-US" sz="1300" err="1">
                <a:latin typeface="Sagona Book"/>
                <a:ea typeface="+mn-lt"/>
                <a:cs typeface="Arial"/>
              </a:rPr>
              <a:t>criptomoedas</a:t>
            </a:r>
            <a:r>
              <a:rPr lang="en-US" sz="1300" dirty="0">
                <a:latin typeface="Sagona Book"/>
                <a:ea typeface="+mn-lt"/>
                <a:cs typeface="Arial"/>
              </a:rPr>
              <a:t> </a:t>
            </a:r>
            <a:r>
              <a:rPr lang="en-US" sz="1300" err="1">
                <a:latin typeface="Sagona Book"/>
                <a:ea typeface="+mn-lt"/>
                <a:cs typeface="Arial"/>
              </a:rPr>
              <a:t>em</a:t>
            </a:r>
            <a:r>
              <a:rPr lang="en-US" sz="1300" dirty="0">
                <a:latin typeface="Sagona Book"/>
                <a:ea typeface="+mn-lt"/>
                <a:cs typeface="Arial"/>
              </a:rPr>
              <a:t> </a:t>
            </a:r>
            <a:r>
              <a:rPr lang="en-US" sz="1300" err="1">
                <a:latin typeface="Sagona Book"/>
                <a:ea typeface="+mn-lt"/>
                <a:cs typeface="Arial"/>
              </a:rPr>
              <a:t>tabelas</a:t>
            </a:r>
            <a:r>
              <a:rPr lang="en-US" sz="1300">
                <a:latin typeface="Sagona Book"/>
                <a:ea typeface="+mn-lt"/>
                <a:cs typeface="Arial"/>
              </a:rPr>
              <a:t> ;</a:t>
            </a:r>
          </a:p>
          <a:p>
            <a:pPr>
              <a:lnSpc>
                <a:spcPct val="110000"/>
              </a:lnSpc>
            </a:pPr>
            <a:r>
              <a:rPr lang="en-US" sz="1300" dirty="0" err="1">
                <a:latin typeface="Sagona Book"/>
                <a:ea typeface="+mn-lt"/>
                <a:cs typeface="Arial"/>
              </a:rPr>
              <a:t>Organização</a:t>
            </a:r>
            <a:r>
              <a:rPr lang="en-US" sz="1300" dirty="0">
                <a:latin typeface="Sagona Book"/>
                <a:ea typeface="+mn-lt"/>
                <a:cs typeface="Arial"/>
              </a:rPr>
              <a:t> do </a:t>
            </a:r>
            <a:r>
              <a:rPr lang="en-US" sz="1300" dirty="0" err="1">
                <a:latin typeface="Sagona Book"/>
                <a:ea typeface="+mn-lt"/>
                <a:cs typeface="Arial"/>
              </a:rPr>
              <a:t>conteúdp</a:t>
            </a:r>
            <a:r>
              <a:rPr lang="en-US" sz="1300" dirty="0">
                <a:latin typeface="Sagona Book"/>
                <a:ea typeface="+mn-lt"/>
                <a:cs typeface="Arial"/>
              </a:rPr>
              <a:t> de forma </a:t>
            </a:r>
            <a:r>
              <a:rPr lang="en-US" sz="1300" dirty="0" err="1">
                <a:latin typeface="Sagona Book"/>
                <a:ea typeface="+mn-lt"/>
                <a:cs typeface="Arial"/>
              </a:rPr>
              <a:t>estruturada</a:t>
            </a:r>
            <a:r>
              <a:rPr lang="en-US" sz="1300" dirty="0">
                <a:latin typeface="Sagona Book"/>
                <a:ea typeface="+mn-lt"/>
                <a:cs typeface="Arial"/>
              </a:rPr>
              <a:t> e </a:t>
            </a:r>
            <a:r>
              <a:rPr lang="en-US" sz="1300" dirty="0" err="1">
                <a:latin typeface="Sagona Book"/>
                <a:ea typeface="+mn-lt"/>
                <a:cs typeface="Arial"/>
              </a:rPr>
              <a:t>legível</a:t>
            </a:r>
            <a:r>
              <a:rPr lang="en-US" sz="1300" dirty="0">
                <a:latin typeface="Sagona Book"/>
                <a:ea typeface="+mn-lt"/>
                <a:cs typeface="Arial"/>
              </a:rPr>
              <a:t>;</a:t>
            </a:r>
            <a:endParaRPr lang="en-US" sz="1300" dirty="0">
              <a:solidFill>
                <a:srgbClr val="FFFFFF">
                  <a:alpha val="58000"/>
                </a:srgbClr>
              </a:solidFill>
              <a:latin typeface="Sagona Book"/>
              <a:ea typeface="+mn-lt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sz="1300" err="1">
                <a:latin typeface="Sagona Book"/>
                <a:ea typeface="+mn-lt"/>
                <a:cs typeface="Arial"/>
              </a:rPr>
              <a:t>Interação</a:t>
            </a:r>
            <a:r>
              <a:rPr lang="en-US" sz="1300">
                <a:latin typeface="Sagona Book"/>
                <a:ea typeface="+mn-lt"/>
                <a:cs typeface="Arial"/>
              </a:rPr>
              <a:t> com </a:t>
            </a:r>
            <a:r>
              <a:rPr lang="en-US" sz="1300" err="1">
                <a:latin typeface="Sagona Book"/>
                <a:ea typeface="+mn-lt"/>
                <a:cs typeface="Arial"/>
              </a:rPr>
              <a:t>botões</a:t>
            </a:r>
            <a:r>
              <a:rPr lang="en-US" sz="1300">
                <a:latin typeface="Sagona Book"/>
                <a:ea typeface="+mn-lt"/>
                <a:cs typeface="Arial"/>
              </a:rPr>
              <a:t> para </a:t>
            </a:r>
            <a:r>
              <a:rPr lang="en-US" sz="1300" err="1">
                <a:latin typeface="Sagona Book"/>
                <a:ea typeface="+mn-lt"/>
                <a:cs typeface="Arial"/>
              </a:rPr>
              <a:t>funcionalidades</a:t>
            </a:r>
            <a:r>
              <a:rPr lang="en-US" sz="1300" dirty="0">
                <a:latin typeface="Sagona Book"/>
                <a:ea typeface="+mn-lt"/>
                <a:cs typeface="Arial"/>
              </a:rPr>
              <a:t> </a:t>
            </a:r>
            <a:r>
              <a:rPr lang="en-US" sz="1300" err="1">
                <a:latin typeface="Sagona Book"/>
                <a:ea typeface="+mn-lt"/>
                <a:cs typeface="Arial"/>
              </a:rPr>
              <a:t>adicionais</a:t>
            </a:r>
            <a:r>
              <a:rPr lang="en-US" sz="1300">
                <a:latin typeface="Sagona Book"/>
                <a:ea typeface="+mn-lt"/>
                <a:cs typeface="Arial"/>
              </a:rPr>
              <a:t>, </a:t>
            </a:r>
            <a:r>
              <a:rPr lang="en-US" sz="1300" err="1">
                <a:latin typeface="Sagona Book"/>
                <a:ea typeface="+mn-lt"/>
                <a:cs typeface="Arial"/>
              </a:rPr>
              <a:t>como</a:t>
            </a:r>
            <a:r>
              <a:rPr lang="en-US" sz="1300" dirty="0">
                <a:latin typeface="Sagona Book"/>
                <a:ea typeface="+mn-lt"/>
                <a:cs typeface="Arial"/>
              </a:rPr>
              <a:t> </a:t>
            </a:r>
            <a:r>
              <a:rPr lang="en-US" sz="1300" err="1">
                <a:latin typeface="Sagona Book"/>
                <a:ea typeface="+mn-lt"/>
                <a:cs typeface="Arial"/>
              </a:rPr>
              <a:t>edição</a:t>
            </a:r>
            <a:r>
              <a:rPr lang="en-US" sz="1300">
                <a:latin typeface="Sagona Book"/>
                <a:ea typeface="+mn-lt"/>
                <a:cs typeface="Arial"/>
              </a:rPr>
              <a:t> de </a:t>
            </a:r>
            <a:r>
              <a:rPr lang="en-US" sz="1300" err="1">
                <a:latin typeface="Sagona Book"/>
                <a:ea typeface="+mn-lt"/>
                <a:cs typeface="Arial"/>
              </a:rPr>
              <a:t>utilizadores</a:t>
            </a:r>
            <a:r>
              <a:rPr lang="en-US" sz="1300">
                <a:latin typeface="Sagona Book"/>
                <a:ea typeface="+mn-lt"/>
                <a:cs typeface="Arial"/>
              </a:rPr>
              <a:t>;</a:t>
            </a:r>
          </a:p>
          <a:p>
            <a:pPr>
              <a:lnSpc>
                <a:spcPct val="110000"/>
              </a:lnSpc>
            </a:pPr>
            <a:endParaRPr lang="en-US" sz="1300">
              <a:latin typeface="Sagona Book"/>
              <a:ea typeface="+mn-lt"/>
              <a:cs typeface="Arial"/>
            </a:endParaRPr>
          </a:p>
          <a:p>
            <a:pPr>
              <a:lnSpc>
                <a:spcPct val="110000"/>
              </a:lnSpc>
            </a:pPr>
            <a:endParaRPr lang="en-US" sz="13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sz="1300" dirty="0"/>
          </a:p>
          <a:p>
            <a:pPr marL="0" indent="0">
              <a:lnSpc>
                <a:spcPct val="110000"/>
              </a:lnSpc>
              <a:buNone/>
            </a:pPr>
            <a:br>
              <a:rPr lang="en-US" sz="1300" dirty="0"/>
            </a:br>
            <a:endParaRPr lang="en-US" sz="1300">
              <a:solidFill>
                <a:srgbClr val="FFFFFF">
                  <a:alpha val="58000"/>
                </a:srgbClr>
              </a:solidFill>
            </a:endParaRPr>
          </a:p>
        </p:txBody>
      </p:sp>
      <p:pic>
        <p:nvPicPr>
          <p:cNvPr id="11" name="Picture 10" descr="Quebra-cabeças branco com uma peça vermelha">
            <a:extLst>
              <a:ext uri="{FF2B5EF4-FFF2-40B4-BE49-F238E27FC236}">
                <a16:creationId xmlns:a16="http://schemas.microsoft.com/office/drawing/2014/main" id="{600C3896-F946-B744-3F64-2448B0F5E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99" r="25952" b="-2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8393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BB3780B-63EB-450D-A804-D6AA12F9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0847A5-A329-48CD-B3A7-3892FF6DA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68CDD-F6BF-4D93-2719-10F2D95E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spc="-100" dirty="0"/>
              <a:t>API'S: </a:t>
            </a:r>
            <a:r>
              <a:rPr lang="en-US" sz="3200" spc="-100" dirty="0" err="1"/>
              <a:t>CoinGecko</a:t>
            </a:r>
            <a:r>
              <a:rPr lang="en-US" sz="3200" spc="-100" dirty="0"/>
              <a:t>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12C2F-8FE3-5065-B510-E4F1EFC10105}"/>
              </a:ext>
            </a:extLst>
          </p:cNvPr>
          <p:cNvSpPr txBox="1"/>
          <p:nvPr/>
        </p:nvSpPr>
        <p:spPr>
          <a:xfrm>
            <a:off x="720000" y="2541600"/>
            <a:ext cx="4991962" cy="3216273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A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Coingecko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API é um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recurso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disponibilizado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pelo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CoinGecko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,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uma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plataforma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amplamente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reconhecida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de dados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relacionados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a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criptomoedas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. Essa API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proporciona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acesso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a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uma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vasta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gama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de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informações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sobre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criptomoedas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,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como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preços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atuais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, volumes de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transação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,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capitalização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de mercado, dados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históricos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e outros.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Desenvolvedores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podem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utilizar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essa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API para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integrar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dados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atualizados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sobre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criptomoedas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em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seus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aplicativos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ou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websites,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permitindo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assim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uma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tomada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de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decisão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informada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e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acompanhamento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das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tendências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 do mercado de </a:t>
            </a:r>
            <a:r>
              <a:rPr lang="en-US" sz="1400" spc="20" dirty="0" err="1">
                <a:solidFill>
                  <a:schemeClr val="tx1">
                    <a:alpha val="58000"/>
                  </a:schemeClr>
                </a:solidFill>
              </a:rPr>
              <a:t>criptoativos</a:t>
            </a:r>
            <a:r>
              <a:rPr lang="en-US" sz="1400" spc="20" dirty="0">
                <a:solidFill>
                  <a:schemeClr val="tx1">
                    <a:alpha val="58000"/>
                  </a:schemeClr>
                </a:solidFill>
              </a:rPr>
              <a:t>.</a:t>
            </a:r>
          </a:p>
        </p:txBody>
      </p:sp>
      <p:pic>
        <p:nvPicPr>
          <p:cNvPr id="6" name="Picture 5" descr="A green lizard in a circle&#10;&#10;Description automatically generated">
            <a:extLst>
              <a:ext uri="{FF2B5EF4-FFF2-40B4-BE49-F238E27FC236}">
                <a16:creationId xmlns:a16="http://schemas.microsoft.com/office/drawing/2014/main" id="{F5B9CEC1-947D-AA72-A479-C029BC66C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4" r="-1" b="-1"/>
          <a:stretch/>
        </p:blipFill>
        <p:spPr>
          <a:xfrm>
            <a:off x="5900771" y="614995"/>
            <a:ext cx="5361537" cy="5404109"/>
          </a:xfrm>
          <a:custGeom>
            <a:avLst/>
            <a:gdLst/>
            <a:ahLst/>
            <a:cxnLst/>
            <a:rect l="l" t="t" r="r" b="b"/>
            <a:pathLst>
              <a:path w="5361537" h="5404109">
                <a:moveTo>
                  <a:pt x="2870828" y="1041"/>
                </a:moveTo>
                <a:cubicBezTo>
                  <a:pt x="3203581" y="14830"/>
                  <a:pt x="3513736" y="163111"/>
                  <a:pt x="3800184" y="290250"/>
                </a:cubicBezTo>
                <a:cubicBezTo>
                  <a:pt x="4171154" y="479730"/>
                  <a:pt x="4508586" y="661721"/>
                  <a:pt x="4702438" y="1026076"/>
                </a:cubicBezTo>
                <a:lnTo>
                  <a:pt x="4959549" y="1326248"/>
                </a:lnTo>
                <a:cubicBezTo>
                  <a:pt x="5129003" y="1601579"/>
                  <a:pt x="5186377" y="1874538"/>
                  <a:pt x="5266423" y="2173276"/>
                </a:cubicBezTo>
                <a:cubicBezTo>
                  <a:pt x="5322579" y="2382854"/>
                  <a:pt x="5370498" y="2561686"/>
                  <a:pt x="5358128" y="2694064"/>
                </a:cubicBezTo>
                <a:cubicBezTo>
                  <a:pt x="5387135" y="3102588"/>
                  <a:pt x="5225012" y="3513996"/>
                  <a:pt x="5101614" y="3771685"/>
                </a:cubicBezTo>
                <a:cubicBezTo>
                  <a:pt x="4997551" y="4040670"/>
                  <a:pt x="4756585" y="4494622"/>
                  <a:pt x="4442699" y="4781934"/>
                </a:cubicBezTo>
                <a:cubicBezTo>
                  <a:pt x="4128813" y="5069245"/>
                  <a:pt x="3867535" y="5122778"/>
                  <a:pt x="3526897" y="5225036"/>
                </a:cubicBezTo>
                <a:cubicBezTo>
                  <a:pt x="3186396" y="5327806"/>
                  <a:pt x="2777866" y="5432329"/>
                  <a:pt x="2398771" y="5397154"/>
                </a:cubicBezTo>
                <a:cubicBezTo>
                  <a:pt x="2019540" y="5361468"/>
                  <a:pt x="1637694" y="5196321"/>
                  <a:pt x="1251137" y="5011566"/>
                </a:cubicBezTo>
                <a:cubicBezTo>
                  <a:pt x="928921" y="4825498"/>
                  <a:pt x="428548" y="4335676"/>
                  <a:pt x="348364" y="4036426"/>
                </a:cubicBezTo>
                <a:cubicBezTo>
                  <a:pt x="268180" y="3737176"/>
                  <a:pt x="-82248" y="2964977"/>
                  <a:pt x="17820" y="2441683"/>
                </a:cubicBezTo>
                <a:cubicBezTo>
                  <a:pt x="117889" y="1918389"/>
                  <a:pt x="122569" y="1757316"/>
                  <a:pt x="362894" y="1276624"/>
                </a:cubicBezTo>
                <a:cubicBezTo>
                  <a:pt x="659155" y="828176"/>
                  <a:pt x="1338551" y="373177"/>
                  <a:pt x="1764257" y="227256"/>
                </a:cubicBezTo>
                <a:cubicBezTo>
                  <a:pt x="2005919" y="114722"/>
                  <a:pt x="2440806" y="61902"/>
                  <a:pt x="2530583" y="37846"/>
                </a:cubicBezTo>
                <a:cubicBezTo>
                  <a:pt x="2646482" y="6791"/>
                  <a:pt x="2759910" y="-3556"/>
                  <a:pt x="2870828" y="1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00674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321C1C"/>
      </a:dk2>
      <a:lt2>
        <a:srgbClr val="F0F2F3"/>
      </a:lt2>
      <a:accent1>
        <a:srgbClr val="E77429"/>
      </a:accent1>
      <a:accent2>
        <a:srgbClr val="D5171B"/>
      </a:accent2>
      <a:accent3>
        <a:srgbClr val="E7297C"/>
      </a:accent3>
      <a:accent4>
        <a:srgbClr val="D517B9"/>
      </a:accent4>
      <a:accent5>
        <a:srgbClr val="B429E7"/>
      </a:accent5>
      <a:accent6>
        <a:srgbClr val="5C24D7"/>
      </a:accent6>
      <a:hlink>
        <a:srgbClr val="B23FBF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BlobVTI</vt:lpstr>
      <vt:lpstr>DashBoard Crypto</vt:lpstr>
      <vt:lpstr>Índice</vt:lpstr>
      <vt:lpstr>História das Criptomoedas</vt:lpstr>
      <vt:lpstr>História das Criptomoedas</vt:lpstr>
      <vt:lpstr>História das Criptomoedas</vt:lpstr>
      <vt:lpstr>Diagrama de casos de uso</vt:lpstr>
      <vt:lpstr>Funcionalidades do Painel de Controlo </vt:lpstr>
      <vt:lpstr>Detalhes da Implementação </vt:lpstr>
      <vt:lpstr>API'S: CoinGecko API</vt:lpstr>
      <vt:lpstr>API'S : News API</vt:lpstr>
      <vt:lpstr>Obtenção da Data Atual:</vt:lpstr>
      <vt:lpstr>Obtenção de Categorias de Criptomoedas</vt:lpstr>
      <vt:lpstr>Obtenção de Exchanges de Criptomoedas</vt:lpstr>
      <vt:lpstr>Obtenção de Plataformas de Ativos:</vt:lpstr>
      <vt:lpstr>Obtenção de Índices de Criptomoedas</vt:lpstr>
      <vt:lpstr>Tabela de Criptomoedas</vt:lpstr>
      <vt:lpstr>Obtenção de Notícias</vt:lpstr>
      <vt:lpstr>Conclusão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729</cp:revision>
  <dcterms:created xsi:type="dcterms:W3CDTF">2023-03-08T17:27:54Z</dcterms:created>
  <dcterms:modified xsi:type="dcterms:W3CDTF">2024-05-03T13:47:25Z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