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Lato Bold" charset="1" panose="020F0502020204030203"/>
      <p:regular r:id="rId24"/>
    </p:embeddedFont>
    <p:embeddedFont>
      <p:font typeface="Lato" charset="1" panose="020F0502020204030203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wosc.org/eventapi/html/GWTC/" TargetMode="External" Type="http://schemas.openxmlformats.org/officeDocument/2006/relationships/hyperlink"/><Relationship Id="rId4" Target="https://www.ligo.caltech.edu/WA/image/ligo20211107a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dcc.ligo.org/LIGO-G2001970/public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72280" y="3583052"/>
            <a:ext cx="12943440" cy="2273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Black Hole Population Modelling from Gravitational Wave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7638" y="2926755"/>
            <a:ext cx="6352724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b="true" sz="40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Summer Research Project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1" id="31"/>
          <p:cNvSpPr/>
          <p:nvPr/>
        </p:nvSpPr>
        <p:spPr>
          <a:xfrm rot="0">
            <a:off x="8911345" y="6081939"/>
            <a:ext cx="4653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7486352" y="6321365"/>
            <a:ext cx="3315295" cy="52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Jupiter Stevenson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13319" y="6902376"/>
            <a:ext cx="3861362" cy="38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01/07 - 26/09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My Simulations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1598700"/>
            <a:ext cx="16230600" cy="691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Applying the SNR threshold has have implications for the MDF: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Lower mass events are less likely to make it past the cut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Same for more distant events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There is therefore an inherent bias towards louder events, which are either closer, higher mass or both (i.e. Malmquist bias)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This is to simulate which events would actually be flagged as significant by GW pipelines, and so which would continue to further analysis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Ideal conditions are assumed within the simulations- the fixed extrinsic parameters are fixed to maximise their SNR (i.e. the gravitational waves are perfectly aligned with the IFO). This isn’t very realistic, but makes drawing conclusions easier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Some Meta-Data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1370100"/>
            <a:ext cx="16230600" cy="838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Number of files generated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17822 Singular Events Generated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642 Events then sent through parameter estimation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146 Events in the final “proper” data set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128 Total Unique Events fed into the population parameter estimation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99.3% of initial events are discarded </a:t>
            </a:r>
          </a:p>
          <a:p>
            <a:pPr algn="l">
              <a:lnSpc>
                <a:spcPts val="4760"/>
              </a:lnSpc>
            </a:pPr>
          </a:p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Volume of data generated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15.2GB data generated in total from the first event log to the final plot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Of this, 5.2 MB corresponds to data used in the generation of the final results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This is an efficiency of 34.2% - pretty good!</a:t>
            </a:r>
          </a:p>
          <a:p>
            <a:pPr algn="l" marL="1468129" indent="-489376" lvl="2">
              <a:lnSpc>
                <a:spcPts val="4760"/>
              </a:lnSpc>
              <a:spcBef>
                <a:spcPct val="0"/>
              </a:spcBef>
              <a:buFont typeface="Arial"/>
              <a:buChar char="⚬"/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Disregarding files from failed runs, the maximum efficiency for data used/data created is 99.94%- even better!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8784576" y="2150152"/>
            <a:ext cx="8842493" cy="5986695"/>
          </a:xfrm>
          <a:custGeom>
            <a:avLst/>
            <a:gdLst/>
            <a:ahLst/>
            <a:cxnLst/>
            <a:rect r="r" b="b" t="t" l="l"/>
            <a:pathLst>
              <a:path h="5986695" w="8842493">
                <a:moveTo>
                  <a:pt x="0" y="0"/>
                </a:moveTo>
                <a:lnTo>
                  <a:pt x="8842493" y="0"/>
                </a:lnTo>
                <a:lnTo>
                  <a:pt x="8842493" y="5986696"/>
                </a:lnTo>
                <a:lnTo>
                  <a:pt x="0" y="598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23407" y="2150152"/>
            <a:ext cx="7742094" cy="5986695"/>
          </a:xfrm>
          <a:custGeom>
            <a:avLst/>
            <a:gdLst/>
            <a:ahLst/>
            <a:cxnLst/>
            <a:rect r="r" b="b" t="t" l="l"/>
            <a:pathLst>
              <a:path h="5986695" w="7742094">
                <a:moveTo>
                  <a:pt x="0" y="0"/>
                </a:moveTo>
                <a:lnTo>
                  <a:pt x="7742094" y="0"/>
                </a:lnTo>
                <a:lnTo>
                  <a:pt x="7742094" y="5986696"/>
                </a:lnTo>
                <a:lnTo>
                  <a:pt x="0" y="5986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Results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80258" y="2689265"/>
            <a:ext cx="82371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SNR &gt;8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4007226" y="1506240"/>
            <a:ext cx="10273549" cy="7812000"/>
          </a:xfrm>
          <a:custGeom>
            <a:avLst/>
            <a:gdLst/>
            <a:ahLst/>
            <a:cxnLst/>
            <a:rect r="r" b="b" t="t" l="l"/>
            <a:pathLst>
              <a:path h="7812000" w="10273549">
                <a:moveTo>
                  <a:pt x="0" y="0"/>
                </a:moveTo>
                <a:lnTo>
                  <a:pt x="10273548" y="0"/>
                </a:lnTo>
                <a:lnTo>
                  <a:pt x="10273548" y="7812000"/>
                </a:lnTo>
                <a:lnTo>
                  <a:pt x="0" y="781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Results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693740" y="2309834"/>
            <a:ext cx="7895711" cy="6105482"/>
          </a:xfrm>
          <a:custGeom>
            <a:avLst/>
            <a:gdLst/>
            <a:ahLst/>
            <a:cxnLst/>
            <a:rect r="r" b="b" t="t" l="l"/>
            <a:pathLst>
              <a:path h="6105482" w="7895711">
                <a:moveTo>
                  <a:pt x="0" y="0"/>
                </a:moveTo>
                <a:lnTo>
                  <a:pt x="7895712" y="0"/>
                </a:lnTo>
                <a:lnTo>
                  <a:pt x="7895712" y="6105482"/>
                </a:lnTo>
                <a:lnTo>
                  <a:pt x="0" y="610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810730" y="2428621"/>
            <a:ext cx="8842493" cy="5986695"/>
          </a:xfrm>
          <a:custGeom>
            <a:avLst/>
            <a:gdLst/>
            <a:ahLst/>
            <a:cxnLst/>
            <a:rect r="r" b="b" t="t" l="l"/>
            <a:pathLst>
              <a:path h="5986695" w="8842493">
                <a:moveTo>
                  <a:pt x="0" y="0"/>
                </a:moveTo>
                <a:lnTo>
                  <a:pt x="8842493" y="0"/>
                </a:lnTo>
                <a:lnTo>
                  <a:pt x="8842493" y="5986695"/>
                </a:lnTo>
                <a:lnTo>
                  <a:pt x="0" y="5986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Results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80258" y="2765608"/>
            <a:ext cx="82371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SNR &gt;8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28700" y="2567301"/>
            <a:ext cx="16230600" cy="5152399"/>
          </a:xfrm>
          <a:custGeom>
            <a:avLst/>
            <a:gdLst/>
            <a:ahLst/>
            <a:cxnLst/>
            <a:rect r="r" b="b" t="t" l="l"/>
            <a:pathLst>
              <a:path h="5152399" w="16230600">
                <a:moveTo>
                  <a:pt x="0" y="0"/>
                </a:moveTo>
                <a:lnTo>
                  <a:pt x="16230600" y="0"/>
                </a:lnTo>
                <a:lnTo>
                  <a:pt x="16230600" y="5152398"/>
                </a:lnTo>
                <a:lnTo>
                  <a:pt x="0" y="5152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Results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Challenges Throughout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23914" y="1579650"/>
            <a:ext cx="16635386" cy="7077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Computational Costs</a:t>
            </a:r>
          </a:p>
          <a:p>
            <a:pPr algn="l" marL="1943071" indent="-647690" lvl="2">
              <a:lnSpc>
                <a:spcPts val="6299"/>
              </a:lnSpc>
              <a:buFont typeface="Arial"/>
              <a:buChar char="⚬"/>
            </a:pPr>
            <a:r>
              <a:rPr lang="en-US" sz="44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Data Quantity vs Data Quality</a:t>
            </a:r>
          </a:p>
          <a:p>
            <a:pPr algn="l" marL="1943071" indent="-647690" lvl="2">
              <a:lnSpc>
                <a:spcPts val="6299"/>
              </a:lnSpc>
              <a:buFont typeface="Arial"/>
              <a:buChar char="⚬"/>
            </a:pPr>
            <a:r>
              <a:rPr lang="en-US" sz="44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Scientific Rigor</a:t>
            </a:r>
          </a:p>
          <a:p>
            <a:pPr algn="l">
              <a:lnSpc>
                <a:spcPts val="6299"/>
              </a:lnSpc>
            </a:pP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Time Constraints</a:t>
            </a:r>
          </a:p>
          <a:p>
            <a:pPr algn="l" marL="1943071" indent="-647690" lvl="2">
              <a:lnSpc>
                <a:spcPts val="6299"/>
              </a:lnSpc>
              <a:buFont typeface="Arial"/>
              <a:buChar char="⚬"/>
            </a:pPr>
            <a:r>
              <a:rPr lang="en-US" sz="44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Understanding the Theory vs Completing Research</a:t>
            </a:r>
          </a:p>
          <a:p>
            <a:pPr algn="l">
              <a:lnSpc>
                <a:spcPts val="6299"/>
              </a:lnSpc>
            </a:pP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Weird Bugs and Glitches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Further Research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1608225"/>
            <a:ext cx="16230600" cy="78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Model Comparison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Comparing Different MDFs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Comparing how different waveform approximations affect the MDF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Running parameter estimation on real GWTC data</a:t>
            </a: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Comparing with Simulated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Estimating parameters for larger data sets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Better Data output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Conclusions could be drawn about the accuracy of MDFs derived from the real GWTC data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Further Exploration of Bias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How much does the Malmquist bias caused by the SNR cut (applied due to the IFO sensitivity) affect the MDF?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Can this be accurately adjusted for?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Introducing Spin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72280" y="3590927"/>
            <a:ext cx="12943440" cy="1552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8911345" y="5162550"/>
            <a:ext cx="4653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2672280" y="5048250"/>
            <a:ext cx="12943440" cy="88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b="true" sz="52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3273782" y="2595938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The Gravitational Wave Transient Catalogue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1617750"/>
            <a:ext cx="162306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Consists of publicly released data from LVK collaboration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There are currently 182 events on the GWOSC events list, of which 93 are confident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947568" y="8935085"/>
            <a:ext cx="1131173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 u="sng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gwosc.org/eventapi/html/GWTC/"/>
              </a:rPr>
              <a:t>GWTC (gwosc.org)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947568" y="9267825"/>
            <a:ext cx="1131173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 u="sng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www.ligo.caltech.edu/WA/image/ligo20211107a"/>
              </a:rPr>
              <a:t>LIGO/Virgo Masses in the Stellar Graveyard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28700" y="1246275"/>
            <a:ext cx="16230600" cy="5721286"/>
          </a:xfrm>
          <a:custGeom>
            <a:avLst/>
            <a:gdLst/>
            <a:ahLst/>
            <a:cxnLst/>
            <a:rect r="r" b="b" t="t" l="l"/>
            <a:pathLst>
              <a:path h="5721286" w="16230600">
                <a:moveTo>
                  <a:pt x="0" y="0"/>
                </a:moveTo>
                <a:lnTo>
                  <a:pt x="16230600" y="0"/>
                </a:lnTo>
                <a:lnTo>
                  <a:pt x="16230600" y="5721287"/>
                </a:lnTo>
                <a:lnTo>
                  <a:pt x="0" y="572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89522" y="427125"/>
            <a:ext cx="14972761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Mass Distribution Function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7091387"/>
            <a:ext cx="16230600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Analysis of the MDF furthers understanding of the evolution of massive stars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Is there a mass gap between the highest mass NSs and the lowest mass BHs, and why?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Where is the upper limit for BH formation?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What features of stellar evolution lead to peaks and dips?</a:t>
            </a:r>
          </a:p>
          <a:p>
            <a:pPr algn="l" marL="539753" indent="-269876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How do second or third generation black holes factor into this distribution, and how can we identify them?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311725" y="9390722"/>
            <a:ext cx="411837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u="sng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dcc.ligo.org/LIGO-G2001970/public"/>
              </a:rPr>
              <a:t>LIGO Webinar: GWTC-2 Populations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522" y="427125"/>
            <a:ext cx="13239399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Bayesian Theory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32803" y="2007645"/>
            <a:ext cx="241448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P(M|D)=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27919" y="1693950"/>
            <a:ext cx="7268041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u="sng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P(D|M)P(M)</a:t>
            </a: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P(D)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867592" y="2024207"/>
            <a:ext cx="318492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Posterior=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645813" y="1693950"/>
            <a:ext cx="6613487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u="sng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Likelihood x Prior</a:t>
            </a: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Evidence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3414800"/>
            <a:ext cx="7432277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Posterior- P(M|D)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Prior- P(M)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Likelihood- P(D|M)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Evidence- P(D)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7642225"/>
            <a:ext cx="16229759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Why bother with Bayensian Theory?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 The Bayes factor allows for easy model comparison, however it does not indicate if any given model is the best possible model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29541" y="6132445"/>
            <a:ext cx="160992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BF  =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821348" y="6578533"/>
            <a:ext cx="34488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AB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592137" y="5927658"/>
            <a:ext cx="2222897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u="sng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P(D|M )</a:t>
            </a: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P(D|M 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442009" y="6199120"/>
            <a:ext cx="17045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442009" y="6957945"/>
            <a:ext cx="17452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B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017159" y="6132445"/>
            <a:ext cx="462865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Bayes Factor =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401517" y="5843895"/>
            <a:ext cx="6656481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u="sng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Evidence of Model A</a:t>
            </a: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Evidence of Model 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522" y="427125"/>
            <a:ext cx="14213957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Parameter Estimation for a Single Event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30" id="30"/>
          <p:cNvGraphicFramePr>
            <a:graphicFrameLocks noGrp="true"/>
          </p:cNvGraphicFramePr>
          <p:nvPr/>
        </p:nvGraphicFramePr>
        <p:xfrm>
          <a:off x="4685598" y="1655850"/>
          <a:ext cx="8115300" cy="8096250"/>
        </p:xfrm>
        <a:graphic>
          <a:graphicData uri="http://schemas.openxmlformats.org/drawingml/2006/table">
            <a:tbl>
              <a:tblPr/>
              <a:tblGrid>
                <a:gridCol w="1447668"/>
                <a:gridCol w="2431212"/>
                <a:gridCol w="1465709"/>
                <a:gridCol w="2770710"/>
              </a:tblGrid>
              <a:tr h="81345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00" strike="noStrike" u="none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Parameters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00" strike="noStrike" u="none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Desc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00" strike="noStrike" u="none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Intrinsic or Extrinsic?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800" strike="noStrike" u="none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Priors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CA"/>
                    </a:solidFill>
                  </a:tcPr>
                </a:tc>
              </a:tr>
              <a:tr h="81345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 (solar mass)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Chirp Mass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U(5,100)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Mass Ratio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U(0.125, 0.99)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Xi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Spin 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U(0, 0.99)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ai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Spin Precession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U(0, 0.99)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cos(θi)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cosine of tilt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U(-1, 1)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 (seconds)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geocentric time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U(t-0.1, t+0.1)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φ12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Spin Orientation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U(0, 2π)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φjl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Momentum Alignment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U(0, 2π)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ψ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Polarisation Factor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U(0, π)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 (radians)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right ascension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U(0, 2π)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 (radians)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declination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Cosine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 (Mpc)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Luminosity Distance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U(1e2, 5e3)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θjn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Inclination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764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phase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phase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Extrinsic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U(0, 2π)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51915" y="144630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89522" y="427125"/>
            <a:ext cx="14213957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Parameter Estimation for a Single Event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312975" y="4058010"/>
            <a:ext cx="11946325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Fixed any extrinsic values for individual events</a:t>
            </a:r>
          </a:p>
          <a:p>
            <a:pPr algn="l" marL="647694" indent="-323847" lvl="1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Fixed  intrinsic values relating to spin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49309" y="3315059"/>
            <a:ext cx="12909991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Selected the IMRPhenomXPHM waveform approximant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28700" y="1598700"/>
            <a:ext cx="1623060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Different mass functions are definied by different parameters- </a:t>
            </a:r>
            <a:r>
              <a:rPr lang="en-US" sz="30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I selected a Power Law + Peak model which has 7 parameters to estimate for the primary mass distribution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graphicFrame>
        <p:nvGraphicFramePr>
          <p:cNvPr name="Table 30" id="30"/>
          <p:cNvGraphicFramePr>
            <a:graphicFrameLocks noGrp="true"/>
          </p:cNvGraphicFramePr>
          <p:nvPr/>
        </p:nvGraphicFramePr>
        <p:xfrm>
          <a:off x="1028700" y="2879590"/>
          <a:ext cx="9372817" cy="4381500"/>
        </p:xfrm>
        <a:graphic>
          <a:graphicData uri="http://schemas.openxmlformats.org/drawingml/2006/table">
            <a:tbl>
              <a:tblPr/>
              <a:tblGrid>
                <a:gridCol w="1440329"/>
                <a:gridCol w="5842461"/>
                <a:gridCol w="2090027"/>
              </a:tblGrid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Parameters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Priors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α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spectral index for the power law component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U(-2, 4)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mmin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minimum mass for the power law component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U(10, 20)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mmax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maximum mass for the power law component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U(70, 80)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λ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fraction of systems in the gaussian component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U(0, 1)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µm 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mean of the gaussian component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U(10, 50)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E2E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σm 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width of the gaussian component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U(1, 5)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E2E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δm 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range of mass tapering at the minimum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U(0, 10)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31" id="31"/>
          <p:cNvSpPr/>
          <p:nvPr/>
        </p:nvSpPr>
        <p:spPr>
          <a:xfrm flipH="false" flipV="false" rot="0">
            <a:off x="11096842" y="2653631"/>
            <a:ext cx="4270343" cy="4607460"/>
          </a:xfrm>
          <a:custGeom>
            <a:avLst/>
            <a:gdLst/>
            <a:ahLst/>
            <a:cxnLst/>
            <a:rect r="r" b="b" t="t" l="l"/>
            <a:pathLst>
              <a:path h="4607460" w="4270343">
                <a:moveTo>
                  <a:pt x="0" y="0"/>
                </a:moveTo>
                <a:lnTo>
                  <a:pt x="4270342" y="0"/>
                </a:lnTo>
                <a:lnTo>
                  <a:pt x="4270342" y="4607459"/>
                </a:lnTo>
                <a:lnTo>
                  <a:pt x="0" y="4607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64" t="-4662" r="-100139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Parameter Estimation for a Population of Events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79520" y="9001760"/>
            <a:ext cx="1579671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Abbott et al 2021 ApJL 913 L7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79520" y="9353283"/>
            <a:ext cx="1579671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 Abbott et al 2019 ApJL 882 L24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7480165"/>
            <a:ext cx="1623060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This model is justified as the peak arises as large mass (100-130 Solar masses) stars undergo mass loss as they go supernova (pulsational pair instability supernovae), causing a build-up of similar, lower mass black holes than what would be expected if the stars didn’t undergo mass loss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022192" y="1446300"/>
            <a:ext cx="8243615" cy="8243615"/>
          </a:xfrm>
          <a:custGeom>
            <a:avLst/>
            <a:gdLst/>
            <a:ahLst/>
            <a:cxnLst/>
            <a:rect r="r" b="b" t="t" l="l"/>
            <a:pathLst>
              <a:path h="8243615" w="8243615">
                <a:moveTo>
                  <a:pt x="0" y="0"/>
                </a:moveTo>
                <a:lnTo>
                  <a:pt x="8243616" y="0"/>
                </a:lnTo>
                <a:lnTo>
                  <a:pt x="8243616" y="8243615"/>
                </a:lnTo>
                <a:lnTo>
                  <a:pt x="0" y="8243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Parameter Estimation for a Population of Events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522" y="427125"/>
            <a:ext cx="1666977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My Simulations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1504900"/>
            <a:ext cx="1148253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Set a MDF, thereby defining a “Universe” for the run with fixed parameters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2273250"/>
            <a:ext cx="1148253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Draw mass 1, q, a1, a2, cos(θ1), cos(θ2)  and redshift for an event from the prior distribution</a:t>
            </a:r>
          </a:p>
        </p:txBody>
      </p:sp>
      <p:graphicFrame>
        <p:nvGraphicFramePr>
          <p:cNvPr name="Table 32" id="32"/>
          <p:cNvGraphicFramePr>
            <a:graphicFrameLocks noGrp="true"/>
          </p:cNvGraphicFramePr>
          <p:nvPr/>
        </p:nvGraphicFramePr>
        <p:xfrm>
          <a:off x="12987482" y="1028700"/>
          <a:ext cx="4497649" cy="4381500"/>
        </p:xfrm>
        <a:graphic>
          <a:graphicData uri="http://schemas.openxmlformats.org/drawingml/2006/table">
            <a:tbl>
              <a:tblPr/>
              <a:tblGrid>
                <a:gridCol w="2277744"/>
                <a:gridCol w="2219905"/>
              </a:tblGrid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Parameter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 Value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α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3.71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mmin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14.927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mmax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75.3890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λ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µm 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32.56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E2E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σm 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2.49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E2E2E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δm 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33" id="33"/>
          <p:cNvSpPr txBox="true"/>
          <p:nvPr/>
        </p:nvSpPr>
        <p:spPr>
          <a:xfrm rot="0">
            <a:off x="1028700" y="3041600"/>
            <a:ext cx="1148253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Inject the waveform signal for the event into the noisy interferometers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3809951"/>
            <a:ext cx="1150582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Check if detector SNR &gt; 12 and network SNR &gt; 8 (i.e. if the event can be resolved from noise)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810185" y="4316412"/>
            <a:ext cx="412466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If not, reject the event and return to drawing events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86360" y="4492625"/>
            <a:ext cx="466308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If so, continue to through to sampling</a:t>
            </a:r>
          </a:p>
        </p:txBody>
      </p:sp>
      <p:sp>
        <p:nvSpPr>
          <p:cNvPr name="AutoShape 37" id="37"/>
          <p:cNvSpPr/>
          <p:nvPr/>
        </p:nvSpPr>
        <p:spPr>
          <a:xfrm>
            <a:off x="6769966" y="1844625"/>
            <a:ext cx="0" cy="4667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>
            <a:off x="6769966" y="2612975"/>
            <a:ext cx="0" cy="4667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>
            <a:off x="6769966" y="3381326"/>
            <a:ext cx="11645" cy="4667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flipH="true">
            <a:off x="5649446" y="4149676"/>
            <a:ext cx="1132165" cy="5318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>
            <a:off x="6781611" y="4149676"/>
            <a:ext cx="1028574" cy="5318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2" id="42"/>
          <p:cNvSpPr txBox="true"/>
          <p:nvPr/>
        </p:nvSpPr>
        <p:spPr>
          <a:xfrm rot="0">
            <a:off x="1005410" y="5260975"/>
            <a:ext cx="1148253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Sample for the most likely parameters for the individual event</a:t>
            </a:r>
          </a:p>
        </p:txBody>
      </p:sp>
      <p:sp>
        <p:nvSpPr>
          <p:cNvPr name="AutoShape 43" id="43"/>
          <p:cNvSpPr/>
          <p:nvPr/>
        </p:nvSpPr>
        <p:spPr>
          <a:xfrm>
            <a:off x="3317903" y="4832350"/>
            <a:ext cx="0" cy="4667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4" id="44"/>
          <p:cNvSpPr txBox="true"/>
          <p:nvPr/>
        </p:nvSpPr>
        <p:spPr>
          <a:xfrm rot="0">
            <a:off x="1028700" y="6029325"/>
            <a:ext cx="1148253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Repeat until a sufficient number of events have been sampled, then collate all the sampler outputs into a single file </a:t>
            </a:r>
          </a:p>
        </p:txBody>
      </p:sp>
      <p:sp>
        <p:nvSpPr>
          <p:cNvPr name="AutoShape 45" id="45"/>
          <p:cNvSpPr/>
          <p:nvPr/>
        </p:nvSpPr>
        <p:spPr>
          <a:xfrm>
            <a:off x="6750394" y="5600700"/>
            <a:ext cx="11508" cy="4667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6" id="46"/>
          <p:cNvSpPr txBox="true"/>
          <p:nvPr/>
        </p:nvSpPr>
        <p:spPr>
          <a:xfrm rot="0">
            <a:off x="1028700" y="7292975"/>
            <a:ext cx="1148253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Set the output file as the posteriors for MDF parameter estimation and calculate the  likelihood</a:t>
            </a:r>
          </a:p>
        </p:txBody>
      </p:sp>
      <p:sp>
        <p:nvSpPr>
          <p:cNvPr name="AutoShape 47" id="47"/>
          <p:cNvSpPr/>
          <p:nvPr/>
        </p:nvSpPr>
        <p:spPr>
          <a:xfrm flipH="true">
            <a:off x="6769966" y="6721475"/>
            <a:ext cx="0" cy="6096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8" id="48"/>
          <p:cNvSpPr txBox="true"/>
          <p:nvPr/>
        </p:nvSpPr>
        <p:spPr>
          <a:xfrm rot="0">
            <a:off x="1028700" y="8442325"/>
            <a:ext cx="1148253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Samples parameters for the MDF to identify the most likely </a:t>
            </a:r>
          </a:p>
        </p:txBody>
      </p:sp>
      <p:sp>
        <p:nvSpPr>
          <p:cNvPr name="AutoShape 49" id="49"/>
          <p:cNvSpPr/>
          <p:nvPr/>
        </p:nvSpPr>
        <p:spPr>
          <a:xfrm flipH="true">
            <a:off x="6769966" y="7985125"/>
            <a:ext cx="0" cy="4953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0" id="50"/>
          <p:cNvSpPr txBox="true"/>
          <p:nvPr/>
        </p:nvSpPr>
        <p:spPr>
          <a:xfrm rot="0">
            <a:off x="1028700" y="9213900"/>
            <a:ext cx="11482532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Compare to the initial MDF for the Universe</a:t>
            </a:r>
          </a:p>
        </p:txBody>
      </p:sp>
      <p:sp>
        <p:nvSpPr>
          <p:cNvPr name="AutoShape 51" id="51"/>
          <p:cNvSpPr/>
          <p:nvPr/>
        </p:nvSpPr>
        <p:spPr>
          <a:xfrm>
            <a:off x="6769966" y="8782050"/>
            <a:ext cx="0" cy="4699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DAGRmnrxz4U</dc:identifier>
  <dcterms:modified xsi:type="dcterms:W3CDTF">2011-08-01T06:04:30Z</dcterms:modified>
  <cp:revision>1</cp:revision>
  <dc:title>BBH Pop Modelling</dc:title>
</cp:coreProperties>
</file>