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
  </p:handoutMasterIdLst>
  <p:sldIdLst>
    <p:sldId id="262" r:id="rId3"/>
    <p:sldId id="268" r:id="rId5"/>
    <p:sldId id="257" r:id="rId6"/>
    <p:sldId id="258" r:id="rId7"/>
    <p:sldId id="260" r:id="rId8"/>
    <p:sldId id="261" r:id="rId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o"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98"/>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6-12T15:33:54.447" idx="1">
    <p:pos x="16" y="4"/>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1">
          <a:gsLst>
            <a:gs pos="0">
              <a:schemeClr val="bg1"/>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65000"/>
                    <a:lumOff val="3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solidFill>
                  <a:schemeClr val="tx1">
                    <a:lumMod val="85000"/>
                    <a:lumOff val="15000"/>
                  </a:schemeClr>
                </a:solidFill>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nvSpPr>
        <p:spPr>
          <a:xfrm>
            <a:off x="370840" y="3025775"/>
            <a:ext cx="11609705" cy="2551430"/>
          </a:xfrm>
          <a:prstGeom prst="rect">
            <a:avLst/>
          </a:prstGeom>
        </p:spPr>
        <p:txBody>
          <a:bodyPr vert="horz" lIns="91440" tIns="45720" rIns="91440" bIns="45720" rtlCol="0" anchor="b">
            <a:noAutofit/>
          </a:bodyPr>
          <a:lstStyle>
            <a:lvl1pPr algn="ctr" defTabSz="914400" rtl="0" eaLnBrk="1" latinLnBrk="0" hangingPunct="1">
              <a:lnSpc>
                <a:spcPct val="130000"/>
              </a:lnSpc>
              <a:spcBef>
                <a:spcPct val="0"/>
              </a:spcBef>
              <a:buNone/>
              <a:defRPr sz="6000" kern="1200">
                <a:solidFill>
                  <a:schemeClr val="tx1">
                    <a:lumMod val="85000"/>
                    <a:lumOff val="15000"/>
                  </a:schemeClr>
                </a:solidFill>
                <a:effectLst/>
                <a:latin typeface="+mj-lt"/>
                <a:ea typeface="+mj-ea"/>
                <a:cs typeface="+mj-cs"/>
              </a:defRPr>
            </a:lvl1pPr>
          </a:lstStyle>
          <a:p>
            <a:pPr algn="l"/>
            <a:r>
              <a:rPr lang="en-US" altLang="zh-CN" sz="2600" dirty="0">
                <a:effectLst/>
              </a:rPr>
              <a:t>			   	 	</a:t>
            </a:r>
            <a:r>
              <a:rPr lang="en-US" altLang="zh-CN" sz="4400" dirty="0">
                <a:effectLst/>
              </a:rPr>
              <a:t>TEE</a:t>
            </a:r>
            <a:r>
              <a:rPr lang="zh-CN" altLang="en-US" sz="4400" dirty="0">
                <a:effectLst/>
              </a:rPr>
              <a:t>调研汇报</a:t>
            </a:r>
            <a:endParaRPr lang="zh-CN" altLang="en-US" sz="4400" dirty="0">
              <a:effectLst/>
            </a:endParaRPr>
          </a:p>
          <a:p>
            <a:pPr algn="l"/>
            <a:endParaRPr lang="zh-CN" altLang="en-US" sz="2600" dirty="0">
              <a:effectLst/>
            </a:endParaRPr>
          </a:p>
          <a:p>
            <a:pPr algn="l"/>
            <a:endParaRPr lang="zh-CN" altLang="en-US" sz="2600" dirty="0">
              <a:effectLst/>
            </a:endParaRPr>
          </a:p>
          <a:p>
            <a:pPr algn="l"/>
            <a:endParaRPr lang="zh-CN" altLang="en-US" sz="2600" dirty="0">
              <a:effectLst/>
            </a:endParaRPr>
          </a:p>
          <a:p>
            <a:pPr algn="l"/>
            <a:r>
              <a:rPr lang="en-US" altLang="zh-CN" sz="2600" dirty="0">
                <a:effectLst/>
              </a:rPr>
              <a:t>				 	     </a:t>
            </a:r>
            <a:r>
              <a:rPr lang="zh-CN" altLang="en-US" sz="2600" dirty="0">
                <a:effectLst/>
              </a:rPr>
              <a:t>中科院</a:t>
            </a:r>
            <a:r>
              <a:rPr lang="zh-CN" altLang="en-US" sz="2600" dirty="0">
                <a:effectLst/>
              </a:rPr>
              <a:t>计算所</a:t>
            </a:r>
            <a:endParaRPr lang="zh-CN" altLang="en-US" sz="2600" dirty="0">
              <a:effectLst/>
            </a:endParaRPr>
          </a:p>
          <a:p>
            <a:pPr algn="l"/>
            <a:r>
              <a:rPr lang="en-US" altLang="zh-CN" sz="2600" dirty="0">
                <a:effectLst/>
              </a:rPr>
              <a:t>     						  </a:t>
            </a:r>
            <a:r>
              <a:rPr lang="zh-CN" altLang="en-US" sz="2600" dirty="0">
                <a:effectLst/>
              </a:rPr>
              <a:t>姜韬</a:t>
            </a:r>
            <a:endParaRPr lang="zh-CN" altLang="en-US" sz="2600" dirty="0">
              <a:effectLst/>
            </a:endParaRPr>
          </a:p>
          <a:p>
            <a:pPr algn="l"/>
            <a:r>
              <a:rPr lang="en-US" altLang="zh-CN" sz="2600" dirty="0">
                <a:effectLst/>
              </a:rPr>
              <a:t>					     2023</a:t>
            </a:r>
            <a:r>
              <a:rPr lang="zh-CN" altLang="en-US" sz="2600" dirty="0">
                <a:effectLst/>
              </a:rPr>
              <a:t>年</a:t>
            </a:r>
            <a:r>
              <a:rPr lang="en-US" altLang="zh-CN" sz="2600" dirty="0">
                <a:effectLst/>
              </a:rPr>
              <a:t>6</a:t>
            </a:r>
            <a:r>
              <a:rPr lang="zh-CN" altLang="en-US" sz="2600" dirty="0">
                <a:effectLst/>
              </a:rPr>
              <a:t>月</a:t>
            </a:r>
            <a:r>
              <a:rPr lang="en-US" altLang="zh-CN" sz="2600" dirty="0">
                <a:effectLst/>
              </a:rPr>
              <a:t>12</a:t>
            </a:r>
            <a:r>
              <a:rPr lang="zh-CN" altLang="en-US" sz="2600" dirty="0">
                <a:effectLst/>
              </a:rPr>
              <a:t>日</a:t>
            </a:r>
            <a:endParaRPr lang="zh-CN" altLang="en-US" sz="2600" dirty="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nvSpPr>
        <p:spPr>
          <a:xfrm>
            <a:off x="478155" y="1379220"/>
            <a:ext cx="11713845" cy="755015"/>
          </a:xfrm>
          <a:prstGeom prst="rect">
            <a:avLst/>
          </a:prstGeom>
        </p:spPr>
        <p:txBody>
          <a:bodyPr vert="horz" lIns="91440" tIns="45720" rIns="91440" bIns="45720" rtlCol="0" anchor="b">
            <a:noAutofit/>
          </a:bodyPr>
          <a:lstStyle>
            <a:lvl1pPr algn="ctr" defTabSz="914400" rtl="0" eaLnBrk="1" latinLnBrk="0" hangingPunct="1">
              <a:lnSpc>
                <a:spcPct val="130000"/>
              </a:lnSpc>
              <a:spcBef>
                <a:spcPct val="0"/>
              </a:spcBef>
              <a:buNone/>
              <a:defRPr sz="6000" kern="1200">
                <a:solidFill>
                  <a:schemeClr val="tx1">
                    <a:lumMod val="85000"/>
                    <a:lumOff val="15000"/>
                  </a:schemeClr>
                </a:solidFill>
                <a:effectLst/>
                <a:latin typeface="+mj-lt"/>
                <a:ea typeface="+mj-ea"/>
                <a:cs typeface="+mj-cs"/>
              </a:defRPr>
            </a:lvl1pPr>
          </a:lstStyle>
          <a:p>
            <a:pPr algn="l"/>
            <a:r>
              <a:rPr lang="zh-CN" altLang="en-US" sz="2600" dirty="0">
                <a:effectLst/>
              </a:rPr>
              <a:t>SGX-M (DSN17)</a:t>
            </a:r>
            <a:r>
              <a:rPr lang="en-US" altLang="zh-CN" sz="2600" dirty="0">
                <a:effectLst/>
              </a:rPr>
              <a:t>: </a:t>
            </a:r>
            <a:r>
              <a:rPr lang="zh-CN" altLang="en-US" sz="2600" dirty="0">
                <a:effectLst/>
              </a:rPr>
              <a:t>Secure Live Migration of SGX Enclaves on</a:t>
            </a:r>
            <a:r>
              <a:rPr lang="en-US" altLang="zh-CN" sz="2600" dirty="0">
                <a:effectLst/>
              </a:rPr>
              <a:t> </a:t>
            </a:r>
            <a:r>
              <a:rPr lang="zh-CN" altLang="en-US" sz="2600" dirty="0">
                <a:effectLst/>
              </a:rPr>
              <a:t>Untrusted</a:t>
            </a:r>
            <a:r>
              <a:rPr lang="en-US" altLang="zh-CN" sz="2600" dirty="0">
                <a:effectLst/>
              </a:rPr>
              <a:t> </a:t>
            </a:r>
            <a:r>
              <a:rPr lang="zh-CN" altLang="en-US" sz="2600" dirty="0">
                <a:effectLst/>
              </a:rPr>
              <a:t>Cloud</a:t>
            </a:r>
            <a:endParaRPr lang="zh-CN" altLang="en-US" sz="2600" dirty="0">
              <a:effectLst/>
            </a:endParaRPr>
          </a:p>
        </p:txBody>
      </p:sp>
      <p:sp>
        <p:nvSpPr>
          <p:cNvPr id="12" name="标题 1"/>
          <p:cNvSpPr>
            <a:spLocks noGrp="1"/>
          </p:cNvSpPr>
          <p:nvPr/>
        </p:nvSpPr>
        <p:spPr>
          <a:xfrm>
            <a:off x="478155" y="2231390"/>
            <a:ext cx="11003280" cy="662940"/>
          </a:xfrm>
          <a:prstGeom prst="rect">
            <a:avLst/>
          </a:prstGeom>
        </p:spPr>
        <p:txBody>
          <a:bodyPr vert="horz" lIns="91440" tIns="45720" rIns="91440" bIns="45720" rtlCol="0" anchor="b">
            <a:noAutofit/>
          </a:bodyPr>
          <a:lstStyle>
            <a:lvl1pPr algn="ctr" defTabSz="914400" rtl="0" eaLnBrk="1" latinLnBrk="0" hangingPunct="1">
              <a:lnSpc>
                <a:spcPct val="130000"/>
              </a:lnSpc>
              <a:spcBef>
                <a:spcPct val="0"/>
              </a:spcBef>
              <a:buNone/>
              <a:defRPr sz="6000" kern="1200">
                <a:solidFill>
                  <a:schemeClr val="tx1">
                    <a:lumMod val="85000"/>
                    <a:lumOff val="15000"/>
                  </a:schemeClr>
                </a:solidFill>
                <a:effectLst/>
                <a:latin typeface="+mj-lt"/>
                <a:ea typeface="+mj-ea"/>
                <a:cs typeface="+mj-cs"/>
              </a:defRPr>
            </a:lvl1pPr>
          </a:lstStyle>
          <a:p>
            <a:pPr algn="l"/>
            <a:r>
              <a:rPr lang="zh-CN" altLang="en-US" sz="2700" dirty="0">
                <a:effectLst/>
              </a:rPr>
              <a:t>vTZ (Security17)</a:t>
            </a:r>
            <a:r>
              <a:rPr lang="en-US" altLang="zh-CN" sz="2700" dirty="0">
                <a:effectLst/>
              </a:rPr>
              <a:t>: vTZ: Virtualizing ARM TrustZone</a:t>
            </a:r>
            <a:endParaRPr lang="en-US" altLang="zh-CN" sz="2700" dirty="0">
              <a:effectLst/>
            </a:endParaRPr>
          </a:p>
        </p:txBody>
      </p:sp>
      <p:sp>
        <p:nvSpPr>
          <p:cNvPr id="5" name="标题 1"/>
          <p:cNvSpPr>
            <a:spLocks noGrp="1"/>
          </p:cNvSpPr>
          <p:nvPr/>
        </p:nvSpPr>
        <p:spPr>
          <a:xfrm>
            <a:off x="151130" y="583565"/>
            <a:ext cx="4243705" cy="884555"/>
          </a:xfrm>
          <a:prstGeom prst="rect">
            <a:avLst/>
          </a:prstGeom>
        </p:spPr>
        <p:txBody>
          <a:bodyPr vert="horz" lIns="91440" tIns="45720" rIns="91440" bIns="45720" rtlCol="0" anchor="b">
            <a:normAutofit fontScale="50000"/>
          </a:bodyPr>
          <a:lstStyle>
            <a:lvl1pPr algn="ctr" defTabSz="914400" rtl="0" eaLnBrk="1" latinLnBrk="0" hangingPunct="1">
              <a:lnSpc>
                <a:spcPct val="130000"/>
              </a:lnSpc>
              <a:spcBef>
                <a:spcPct val="0"/>
              </a:spcBef>
              <a:buNone/>
              <a:defRPr sz="6000" kern="1200">
                <a:solidFill>
                  <a:schemeClr val="tx1">
                    <a:lumMod val="85000"/>
                    <a:lumOff val="15000"/>
                  </a:schemeClr>
                </a:solidFill>
                <a:effectLst/>
                <a:latin typeface="+mj-lt"/>
                <a:ea typeface="+mj-ea"/>
                <a:cs typeface="+mj-cs"/>
              </a:defRPr>
            </a:lvl1pPr>
          </a:lstStyle>
          <a:p>
            <a:r>
              <a:rPr lang="en-US" altLang="zh-CN" dirty="0">
                <a:effectLst/>
              </a:rPr>
              <a:t>IPADS TEE</a:t>
            </a:r>
            <a:r>
              <a:rPr lang="zh-CN" altLang="en-US" dirty="0">
                <a:effectLst/>
              </a:rPr>
              <a:t>部分工作</a:t>
            </a:r>
            <a:endParaRPr lang="zh-CN" altLang="en-US" dirty="0">
              <a:effectLst/>
            </a:endParaRPr>
          </a:p>
        </p:txBody>
      </p:sp>
      <p:sp>
        <p:nvSpPr>
          <p:cNvPr id="6" name="标题 1"/>
          <p:cNvSpPr>
            <a:spLocks noGrp="1"/>
          </p:cNvSpPr>
          <p:nvPr/>
        </p:nvSpPr>
        <p:spPr>
          <a:xfrm>
            <a:off x="478155" y="3419475"/>
            <a:ext cx="11609705" cy="662940"/>
          </a:xfrm>
          <a:prstGeom prst="rect">
            <a:avLst/>
          </a:prstGeom>
        </p:spPr>
        <p:txBody>
          <a:bodyPr vert="horz" lIns="91440" tIns="45720" rIns="91440" bIns="45720" rtlCol="0" anchor="b">
            <a:noAutofit/>
          </a:bodyPr>
          <a:lstStyle>
            <a:lvl1pPr algn="ctr" defTabSz="914400" rtl="0" eaLnBrk="1" latinLnBrk="0" hangingPunct="1">
              <a:lnSpc>
                <a:spcPct val="130000"/>
              </a:lnSpc>
              <a:spcBef>
                <a:spcPct val="0"/>
              </a:spcBef>
              <a:buNone/>
              <a:defRPr sz="6000" kern="1200">
                <a:solidFill>
                  <a:schemeClr val="tx1">
                    <a:lumMod val="85000"/>
                    <a:lumOff val="15000"/>
                  </a:schemeClr>
                </a:solidFill>
                <a:effectLst/>
                <a:latin typeface="+mj-lt"/>
                <a:ea typeface="+mj-ea"/>
                <a:cs typeface="+mj-cs"/>
              </a:defRPr>
            </a:lvl1pPr>
          </a:lstStyle>
          <a:p>
            <a:pPr algn="l"/>
            <a:r>
              <a:rPr lang="zh-CN" altLang="en-US" sz="2600" dirty="0">
                <a:effectLst/>
              </a:rPr>
              <a:t>LightEnclave (Security22)</a:t>
            </a:r>
            <a:r>
              <a:rPr lang="en-US" altLang="zh-CN" sz="2600" dirty="0">
                <a:effectLst/>
              </a:rPr>
              <a:t>: A Hardware-Software Co-design for Efficient Intra-Enclave Isolation</a:t>
            </a:r>
            <a:endParaRPr lang="en-US" altLang="zh-CN" sz="2600" dirty="0">
              <a:effectLst/>
            </a:endParaRPr>
          </a:p>
        </p:txBody>
      </p:sp>
      <p:sp>
        <p:nvSpPr>
          <p:cNvPr id="10" name="标题 1"/>
          <p:cNvSpPr>
            <a:spLocks noGrp="1"/>
          </p:cNvSpPr>
          <p:nvPr/>
        </p:nvSpPr>
        <p:spPr>
          <a:xfrm>
            <a:off x="478155" y="4764405"/>
            <a:ext cx="11609705" cy="662940"/>
          </a:xfrm>
          <a:prstGeom prst="rect">
            <a:avLst/>
          </a:prstGeom>
        </p:spPr>
        <p:txBody>
          <a:bodyPr vert="horz" lIns="91440" tIns="45720" rIns="91440" bIns="45720" rtlCol="0" anchor="b">
            <a:noAutofit/>
          </a:bodyPr>
          <a:lstStyle>
            <a:lvl1pPr algn="ctr" defTabSz="914400" rtl="0" eaLnBrk="1" latinLnBrk="0" hangingPunct="1">
              <a:lnSpc>
                <a:spcPct val="130000"/>
              </a:lnSpc>
              <a:spcBef>
                <a:spcPct val="0"/>
              </a:spcBef>
              <a:buNone/>
              <a:defRPr sz="6000" kern="1200">
                <a:solidFill>
                  <a:schemeClr val="tx1">
                    <a:lumMod val="85000"/>
                    <a:lumOff val="15000"/>
                  </a:schemeClr>
                </a:solidFill>
                <a:effectLst/>
                <a:latin typeface="+mj-lt"/>
                <a:ea typeface="+mj-ea"/>
                <a:cs typeface="+mj-cs"/>
              </a:defRPr>
            </a:lvl1pPr>
          </a:lstStyle>
          <a:p>
            <a:pPr algn="l"/>
            <a:r>
              <a:rPr lang="zh-CN" altLang="en-US" sz="2600" dirty="0">
                <a:sym typeface="+mn-ea"/>
              </a:rPr>
              <a:t>HyperEnclave: An Open and Cross-platform Trusted Execution Environment</a:t>
            </a:r>
            <a:endParaRPr lang="en-US" altLang="zh-CN" sz="2600" dirty="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6" name="标题 1"/>
          <p:cNvSpPr>
            <a:spLocks noGrp="1"/>
          </p:cNvSpPr>
          <p:nvPr/>
        </p:nvSpPr>
        <p:spPr>
          <a:xfrm>
            <a:off x="206375" y="138430"/>
            <a:ext cx="10056495" cy="884555"/>
          </a:xfrm>
          <a:prstGeom prst="rect">
            <a:avLst/>
          </a:prstGeom>
        </p:spPr>
        <p:txBody>
          <a:bodyPr vert="horz" lIns="91440" tIns="45720" rIns="91440" bIns="45720" rtlCol="0" anchor="b">
            <a:normAutofit fontScale="45000"/>
          </a:bodyPr>
          <a:lstStyle>
            <a:lvl1pPr algn="ctr" defTabSz="914400" rtl="0" eaLnBrk="1" latinLnBrk="0" hangingPunct="1">
              <a:lnSpc>
                <a:spcPct val="130000"/>
              </a:lnSpc>
              <a:spcBef>
                <a:spcPct val="0"/>
              </a:spcBef>
              <a:buNone/>
              <a:defRPr sz="6000" kern="1200">
                <a:solidFill>
                  <a:schemeClr val="tx1">
                    <a:lumMod val="85000"/>
                    <a:lumOff val="15000"/>
                  </a:schemeClr>
                </a:solidFill>
                <a:effectLst/>
                <a:latin typeface="+mj-lt"/>
                <a:ea typeface="+mj-ea"/>
                <a:cs typeface="+mj-cs"/>
              </a:defRPr>
            </a:lvl1pPr>
          </a:lstStyle>
          <a:p>
            <a:r>
              <a:rPr lang="zh-CN" altLang="en-US" dirty="0">
                <a:sym typeface="+mn-ea"/>
              </a:rPr>
              <a:t>Secure Live Migration of SGX Enclaves on</a:t>
            </a:r>
            <a:r>
              <a:rPr lang="en-US" altLang="zh-CN" dirty="0">
                <a:sym typeface="+mn-ea"/>
              </a:rPr>
              <a:t> </a:t>
            </a:r>
            <a:r>
              <a:rPr lang="zh-CN" altLang="en-US" dirty="0">
                <a:sym typeface="+mn-ea"/>
              </a:rPr>
              <a:t>Untrusted</a:t>
            </a:r>
            <a:r>
              <a:rPr lang="en-US" altLang="zh-CN" dirty="0">
                <a:sym typeface="+mn-ea"/>
              </a:rPr>
              <a:t> </a:t>
            </a:r>
            <a:r>
              <a:rPr lang="zh-CN" altLang="en-US" dirty="0">
                <a:sym typeface="+mn-ea"/>
              </a:rPr>
              <a:t>Cloud</a:t>
            </a:r>
            <a:endParaRPr lang="zh-CN" altLang="en-US" dirty="0">
              <a:effectLst/>
            </a:endParaRPr>
          </a:p>
        </p:txBody>
      </p:sp>
      <p:sp>
        <p:nvSpPr>
          <p:cNvPr id="7" name="标题 1"/>
          <p:cNvSpPr>
            <a:spLocks noGrp="1"/>
          </p:cNvSpPr>
          <p:nvPr/>
        </p:nvSpPr>
        <p:spPr>
          <a:xfrm>
            <a:off x="836295" y="822960"/>
            <a:ext cx="10379710" cy="1838325"/>
          </a:xfrm>
          <a:prstGeom prst="rect">
            <a:avLst/>
          </a:prstGeom>
        </p:spPr>
        <p:txBody>
          <a:bodyPr vert="horz" lIns="91440" tIns="45720" rIns="91440" bIns="45720" rtlCol="0" anchor="b">
            <a:normAutofit/>
          </a:bodyPr>
          <a:lstStyle>
            <a:lvl1pPr algn="ctr" defTabSz="914400" rtl="0" eaLnBrk="1" latinLnBrk="0" hangingPunct="1">
              <a:lnSpc>
                <a:spcPct val="130000"/>
              </a:lnSpc>
              <a:spcBef>
                <a:spcPct val="0"/>
              </a:spcBef>
              <a:buNone/>
              <a:defRPr sz="6000" kern="1200">
                <a:solidFill>
                  <a:schemeClr val="tx1">
                    <a:lumMod val="85000"/>
                    <a:lumOff val="15000"/>
                  </a:schemeClr>
                </a:solidFill>
                <a:effectLst/>
                <a:latin typeface="+mj-lt"/>
                <a:ea typeface="+mj-ea"/>
                <a:cs typeface="+mj-cs"/>
              </a:defRPr>
            </a:lvl1pPr>
          </a:lstStyle>
          <a:p>
            <a:pPr algn="l"/>
            <a:r>
              <a:rPr lang="zh-CN" altLang="en-US" sz="1500" dirty="0">
                <a:effectLst/>
              </a:rPr>
              <a:t>场景：不同架构的云服务器平台之间进行热迁移</a:t>
            </a:r>
            <a:r>
              <a:rPr lang="en-US" altLang="zh-CN" sz="1500" dirty="0">
                <a:effectLst/>
              </a:rPr>
              <a:t>   </a:t>
            </a:r>
            <a:r>
              <a:rPr lang="zh-CN" altLang="en-US" sz="1500" dirty="0">
                <a:effectLst/>
              </a:rPr>
              <a:t>Intel SGX（Software Guard eXtensions）商业可用性体现于在不受信任的云上安全执行软件模块中提供了一个硬件支持的构建块。由于不受信任的hypervisor/OS无法访问</a:t>
            </a:r>
            <a:r>
              <a:rPr lang="en-US" altLang="zh-CN" sz="1500" dirty="0">
                <a:effectLst/>
              </a:rPr>
              <a:t>enclave</a:t>
            </a:r>
            <a:r>
              <a:rPr lang="zh-CN" altLang="en-US" sz="1500" dirty="0">
                <a:effectLst/>
              </a:rPr>
              <a:t>的运行状态，因此内部运行</a:t>
            </a:r>
            <a:r>
              <a:rPr lang="en-US" altLang="zh-CN" sz="1500" dirty="0">
                <a:effectLst/>
              </a:rPr>
              <a:t>enclave</a:t>
            </a:r>
            <a:r>
              <a:rPr lang="zh-CN" altLang="en-US" sz="1500" dirty="0">
                <a:effectLst/>
              </a:rPr>
              <a:t>的VM（虚拟机）失去了</a:t>
            </a:r>
            <a:r>
              <a:rPr lang="zh-CN" altLang="en-US" sz="1500" dirty="0">
                <a:sym typeface="+mn-ea"/>
              </a:rPr>
              <a:t>云上VM的关键功能——</a:t>
            </a:r>
            <a:r>
              <a:rPr lang="zh-CN" altLang="en-US" sz="1500" dirty="0">
                <a:effectLst/>
              </a:rPr>
              <a:t>热迁移的能力。</a:t>
            </a:r>
            <a:endParaRPr lang="zh-CN" altLang="en-US" sz="1500" dirty="0">
              <a:effectLst/>
            </a:endParaRPr>
          </a:p>
        </p:txBody>
      </p:sp>
      <p:sp>
        <p:nvSpPr>
          <p:cNvPr id="12" name="标题 1"/>
          <p:cNvSpPr>
            <a:spLocks noGrp="1"/>
          </p:cNvSpPr>
          <p:nvPr/>
        </p:nvSpPr>
        <p:spPr>
          <a:xfrm>
            <a:off x="836295" y="3097530"/>
            <a:ext cx="10978515" cy="662940"/>
          </a:xfrm>
          <a:prstGeom prst="rect">
            <a:avLst/>
          </a:prstGeom>
        </p:spPr>
        <p:txBody>
          <a:bodyPr vert="horz" lIns="91440" tIns="45720" rIns="91440" bIns="45720" rtlCol="0" anchor="b">
            <a:normAutofit fontScale="25000"/>
          </a:bodyPr>
          <a:lstStyle>
            <a:lvl1pPr algn="ctr" defTabSz="914400" rtl="0" eaLnBrk="1" latinLnBrk="0" hangingPunct="1">
              <a:lnSpc>
                <a:spcPct val="130000"/>
              </a:lnSpc>
              <a:spcBef>
                <a:spcPct val="0"/>
              </a:spcBef>
              <a:buNone/>
              <a:defRPr sz="6000" kern="1200">
                <a:solidFill>
                  <a:schemeClr val="tx1">
                    <a:lumMod val="85000"/>
                    <a:lumOff val="15000"/>
                  </a:schemeClr>
                </a:solidFill>
                <a:effectLst/>
                <a:latin typeface="+mj-lt"/>
                <a:ea typeface="+mj-ea"/>
                <a:cs typeface="+mj-cs"/>
              </a:defRPr>
            </a:lvl1pPr>
          </a:lstStyle>
          <a:p>
            <a:pPr algn="l"/>
            <a:r>
              <a:rPr lang="zh-CN" altLang="en-US" dirty="0">
                <a:effectLst/>
              </a:rPr>
              <a:t>问题：</a:t>
            </a:r>
            <a:r>
              <a:rPr lang="zh-CN" altLang="en-US" dirty="0">
                <a:sym typeface="+mn-ea"/>
              </a:rPr>
              <a:t>并不是所有云服务器都具备</a:t>
            </a:r>
            <a:r>
              <a:rPr lang="en-US" altLang="zh-CN" dirty="0">
                <a:sym typeface="+mn-ea"/>
              </a:rPr>
              <a:t>SGX</a:t>
            </a:r>
            <a:r>
              <a:rPr lang="zh-CN" altLang="en-US" dirty="0">
                <a:sym typeface="+mn-ea"/>
              </a:rPr>
              <a:t>功能。</a:t>
            </a:r>
            <a:r>
              <a:rPr lang="zh-CN" altLang="en-US" dirty="0">
                <a:sym typeface="+mn-ea"/>
              </a:rPr>
              <a:t>该项目能够满足</a:t>
            </a:r>
            <a:r>
              <a:rPr lang="zh-CN" altLang="en-US" dirty="0">
                <a:sym typeface="+mn-ea"/>
              </a:rPr>
              <a:t>当用户在异构（支持SGX与不支持SGX）云平台之间的热迁移。</a:t>
            </a:r>
            <a:endParaRPr lang="zh-CN" altLang="en-US" dirty="0">
              <a:sym typeface="+mn-ea"/>
            </a:endParaRPr>
          </a:p>
        </p:txBody>
      </p:sp>
      <p:sp>
        <p:nvSpPr>
          <p:cNvPr id="14" name="标题 1"/>
          <p:cNvSpPr>
            <a:spLocks noGrp="1"/>
          </p:cNvSpPr>
          <p:nvPr/>
        </p:nvSpPr>
        <p:spPr>
          <a:xfrm>
            <a:off x="836295" y="3955415"/>
            <a:ext cx="11238865" cy="609600"/>
          </a:xfrm>
          <a:prstGeom prst="rect">
            <a:avLst/>
          </a:prstGeom>
        </p:spPr>
        <p:txBody>
          <a:bodyPr vert="horz" lIns="91440" tIns="45720" rIns="91440" bIns="45720" rtlCol="0" anchor="b">
            <a:normAutofit fontScale="25000"/>
          </a:bodyPr>
          <a:lstStyle>
            <a:lvl1pPr algn="ctr" defTabSz="914400" rtl="0" eaLnBrk="1" latinLnBrk="0" hangingPunct="1">
              <a:lnSpc>
                <a:spcPct val="130000"/>
              </a:lnSpc>
              <a:spcBef>
                <a:spcPct val="0"/>
              </a:spcBef>
              <a:buNone/>
              <a:defRPr sz="6000" kern="1200">
                <a:solidFill>
                  <a:schemeClr val="tx1">
                    <a:lumMod val="85000"/>
                    <a:lumOff val="15000"/>
                  </a:schemeClr>
                </a:solidFill>
                <a:effectLst/>
                <a:latin typeface="+mj-lt"/>
                <a:ea typeface="+mj-ea"/>
                <a:cs typeface="+mj-cs"/>
              </a:defRPr>
            </a:lvl1pPr>
          </a:lstStyle>
          <a:p>
            <a:r>
              <a:rPr lang="zh-CN" altLang="en-US" dirty="0">
                <a:effectLst/>
              </a:rPr>
              <a:t>总结：</a:t>
            </a:r>
            <a:r>
              <a:rPr lang="zh-CN" altLang="en-US" dirty="0">
                <a:sym typeface="+mn-ea"/>
              </a:rPr>
              <a:t>首次研究了支持SGX虚拟机的热迁移。SGX机器上实现设计并</a:t>
            </a:r>
            <a:r>
              <a:rPr lang="zh-CN" altLang="en-US" dirty="0">
                <a:sym typeface="+mn-ea"/>
              </a:rPr>
              <a:t>进行了安全性分析；对未来支持透明飞地迁移的硬件设计提出了建议。</a:t>
            </a:r>
            <a:endParaRPr lang="en-US" altLang="zh-CN" dirty="0">
              <a:effectLst/>
            </a:endParaRP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7" name="标题 1"/>
          <p:cNvSpPr>
            <a:spLocks noGrp="1"/>
          </p:cNvSpPr>
          <p:nvPr/>
        </p:nvSpPr>
        <p:spPr>
          <a:xfrm>
            <a:off x="615315" y="790575"/>
            <a:ext cx="10961370" cy="1325245"/>
          </a:xfrm>
          <a:prstGeom prst="rect">
            <a:avLst/>
          </a:prstGeom>
        </p:spPr>
        <p:txBody>
          <a:bodyPr vert="horz" lIns="91440" tIns="45720" rIns="91440" bIns="45720" rtlCol="0" anchor="b">
            <a:normAutofit fontScale="25000"/>
          </a:bodyPr>
          <a:lstStyle>
            <a:lvl1pPr algn="ctr" defTabSz="914400" rtl="0" eaLnBrk="1" latinLnBrk="0" hangingPunct="1">
              <a:lnSpc>
                <a:spcPct val="130000"/>
              </a:lnSpc>
              <a:spcBef>
                <a:spcPct val="0"/>
              </a:spcBef>
              <a:buNone/>
              <a:defRPr sz="6000" kern="1200">
                <a:solidFill>
                  <a:schemeClr val="tx1">
                    <a:lumMod val="85000"/>
                    <a:lumOff val="15000"/>
                  </a:schemeClr>
                </a:solidFill>
                <a:effectLst/>
                <a:latin typeface="+mj-lt"/>
                <a:ea typeface="+mj-ea"/>
                <a:cs typeface="+mj-cs"/>
              </a:defRPr>
            </a:lvl1pPr>
          </a:lstStyle>
          <a:p>
            <a:pPr algn="l"/>
            <a:r>
              <a:rPr lang="zh-CN" altLang="en-US" dirty="0">
                <a:effectLst/>
              </a:rPr>
              <a:t>场景：ARM平台占据着越来越多的市场，一开始最主要的是在移动设备中使用，但随后越来越多的厂商开始部署ARM服务器。如今提到服务器就必然伴随着虚拟化技术，ARM平台的虚拟化技术便很成熟。此外，ARM 的</a:t>
            </a:r>
            <a:r>
              <a:rPr lang="en-US" altLang="zh-CN" dirty="0">
                <a:effectLst/>
              </a:rPr>
              <a:t>TEE</a:t>
            </a:r>
            <a:r>
              <a:rPr lang="zh-CN" altLang="en-US" dirty="0">
                <a:effectLst/>
              </a:rPr>
              <a:t>（TRUSTZONE）技术得到了广泛的应用，</a:t>
            </a:r>
            <a:r>
              <a:rPr lang="zh-CN" altLang="en-US" dirty="0">
                <a:effectLst/>
              </a:rPr>
              <a:t>学术界和工业界都对TRUSTZONE技术</a:t>
            </a:r>
            <a:r>
              <a:rPr lang="zh-CN" altLang="en-US" dirty="0">
                <a:effectLst/>
              </a:rPr>
              <a:t>十分关注。</a:t>
            </a:r>
            <a:endParaRPr lang="zh-CN" altLang="en-US" dirty="0">
              <a:effectLst/>
            </a:endParaRPr>
          </a:p>
        </p:txBody>
      </p:sp>
      <p:sp>
        <p:nvSpPr>
          <p:cNvPr id="12" name="标题 1"/>
          <p:cNvSpPr>
            <a:spLocks noGrp="1"/>
          </p:cNvSpPr>
          <p:nvPr/>
        </p:nvSpPr>
        <p:spPr>
          <a:xfrm>
            <a:off x="782320" y="1846580"/>
            <a:ext cx="9977120" cy="1325880"/>
          </a:xfrm>
          <a:prstGeom prst="rect">
            <a:avLst/>
          </a:prstGeom>
        </p:spPr>
        <p:txBody>
          <a:bodyPr vert="horz" lIns="91440" tIns="45720" rIns="91440" bIns="45720" rtlCol="0" anchor="b">
            <a:normAutofit/>
          </a:bodyPr>
          <a:lstStyle>
            <a:lvl1pPr algn="ctr" defTabSz="914400" rtl="0" eaLnBrk="1" latinLnBrk="0" hangingPunct="1">
              <a:lnSpc>
                <a:spcPct val="130000"/>
              </a:lnSpc>
              <a:spcBef>
                <a:spcPct val="0"/>
              </a:spcBef>
              <a:buNone/>
              <a:defRPr sz="6000" kern="1200">
                <a:solidFill>
                  <a:schemeClr val="tx1">
                    <a:lumMod val="85000"/>
                    <a:lumOff val="15000"/>
                  </a:schemeClr>
                </a:solidFill>
                <a:effectLst/>
                <a:latin typeface="+mj-lt"/>
                <a:ea typeface="+mj-ea"/>
                <a:cs typeface="+mj-cs"/>
              </a:defRPr>
            </a:lvl1pPr>
          </a:lstStyle>
          <a:p>
            <a:pPr algn="l"/>
            <a:r>
              <a:rPr lang="zh-CN" altLang="en-US" sz="1500" dirty="0">
                <a:effectLst/>
              </a:rPr>
              <a:t>问题：</a:t>
            </a:r>
            <a:r>
              <a:rPr lang="zh-CN" altLang="en-US" sz="1500" dirty="0">
                <a:sym typeface="+mn-ea"/>
              </a:rPr>
              <a:t>能不能把虚拟化技术和TRUSTZONE做一个结合？让虚拟机使用TRUSTZONE？</a:t>
            </a:r>
            <a:endParaRPr lang="zh-CN" altLang="en-US" sz="1500" dirty="0">
              <a:effectLst/>
            </a:endParaRPr>
          </a:p>
          <a:p>
            <a:pPr algn="l"/>
            <a:endParaRPr lang="zh-CN" altLang="en-US" sz="1500" dirty="0">
              <a:effectLst/>
            </a:endParaRPr>
          </a:p>
        </p:txBody>
      </p:sp>
      <p:sp>
        <p:nvSpPr>
          <p:cNvPr id="13" name="标题 1"/>
          <p:cNvSpPr>
            <a:spLocks noGrp="1"/>
          </p:cNvSpPr>
          <p:nvPr/>
        </p:nvSpPr>
        <p:spPr>
          <a:xfrm>
            <a:off x="781685" y="2838450"/>
            <a:ext cx="10962005" cy="1880870"/>
          </a:xfrm>
          <a:prstGeom prst="rect">
            <a:avLst/>
          </a:prstGeom>
        </p:spPr>
        <p:txBody>
          <a:bodyPr vert="horz" lIns="91440" tIns="45720" rIns="91440" bIns="45720" rtlCol="0" anchor="b">
            <a:normAutofit/>
          </a:bodyPr>
          <a:lstStyle>
            <a:lvl1pPr algn="ctr" defTabSz="914400" rtl="0" eaLnBrk="1" latinLnBrk="0" hangingPunct="1">
              <a:lnSpc>
                <a:spcPct val="130000"/>
              </a:lnSpc>
              <a:spcBef>
                <a:spcPct val="0"/>
              </a:spcBef>
              <a:buNone/>
              <a:defRPr sz="6000" kern="1200">
                <a:solidFill>
                  <a:schemeClr val="tx1">
                    <a:lumMod val="85000"/>
                    <a:lumOff val="15000"/>
                  </a:schemeClr>
                </a:solidFill>
                <a:effectLst/>
                <a:latin typeface="+mj-lt"/>
                <a:ea typeface="+mj-ea"/>
                <a:cs typeface="+mj-cs"/>
              </a:defRPr>
            </a:lvl1pPr>
          </a:lstStyle>
          <a:p>
            <a:pPr algn="l"/>
            <a:r>
              <a:rPr lang="zh-CN" altLang="en-US" sz="1500" dirty="0">
                <a:effectLst/>
              </a:rPr>
              <a:t>大致思路：vTZ，提供对TrustZone的虚拟化，以较小的TCB实现guest可信执行环境之间的隔离。</a:t>
            </a:r>
            <a:endParaRPr lang="zh-CN" altLang="en-US" sz="1500" dirty="0">
              <a:effectLst/>
            </a:endParaRPr>
          </a:p>
          <a:p>
            <a:pPr algn="l"/>
            <a:r>
              <a:rPr lang="zh-CN" altLang="en-US" sz="1500" dirty="0">
                <a:effectLst/>
              </a:rPr>
              <a:t>解决问题：</a:t>
            </a:r>
            <a:endParaRPr lang="zh-CN" altLang="en-US" sz="1500" dirty="0">
              <a:effectLst/>
            </a:endParaRPr>
          </a:p>
          <a:p>
            <a:pPr marL="342900" indent="-342900" algn="l">
              <a:buFont typeface="Arial" panose="020B0604020202020204" pitchFamily="34" charset="0"/>
              <a:buAutoNum type="arabicPeriod"/>
            </a:pPr>
            <a:r>
              <a:rPr lang="zh-CN" altLang="en-US" sz="1500" dirty="0">
                <a:effectLst/>
              </a:rPr>
              <a:t>vTZ能否提供和TZ相同的功能和接口，并且支持现有的trust OS？</a:t>
            </a:r>
            <a:endParaRPr lang="zh-CN" altLang="en-US" sz="1500" dirty="0">
              <a:effectLst/>
            </a:endParaRPr>
          </a:p>
          <a:p>
            <a:pPr marL="342900" indent="-342900" algn="l">
              <a:buFont typeface="Arial" panose="020B0604020202020204" pitchFamily="34" charset="0"/>
              <a:buAutoNum type="arabicPeriod"/>
            </a:pPr>
            <a:r>
              <a:rPr lang="zh-CN" altLang="en-US" sz="1500" dirty="0">
                <a:effectLst/>
              </a:rPr>
              <a:t>在vTZ中运行服务应用性能如何？</a:t>
            </a:r>
            <a:endParaRPr lang="zh-CN" altLang="en-US" sz="1500" dirty="0">
              <a:effectLst/>
            </a:endParaRPr>
          </a:p>
          <a:p>
            <a:pPr marL="342900" indent="-342900" algn="l">
              <a:buFont typeface="Arial" panose="020B0604020202020204" pitchFamily="34" charset="0"/>
              <a:buAutoNum type="arabicPeriod"/>
            </a:pPr>
            <a:r>
              <a:rPr lang="zh-CN" altLang="en-US" sz="1500" dirty="0">
                <a:effectLst/>
              </a:rPr>
              <a:t>同时运行多个虚拟机性能如何？</a:t>
            </a:r>
            <a:endParaRPr lang="zh-CN" altLang="en-US" sz="1500" dirty="0">
              <a:effectLst/>
            </a:endParaRPr>
          </a:p>
        </p:txBody>
      </p:sp>
      <p:sp>
        <p:nvSpPr>
          <p:cNvPr id="14" name="标题 1"/>
          <p:cNvSpPr>
            <a:spLocks noGrp="1"/>
          </p:cNvSpPr>
          <p:nvPr/>
        </p:nvSpPr>
        <p:spPr>
          <a:xfrm>
            <a:off x="364490" y="5060315"/>
            <a:ext cx="9215120" cy="662940"/>
          </a:xfrm>
          <a:prstGeom prst="rect">
            <a:avLst/>
          </a:prstGeom>
        </p:spPr>
        <p:txBody>
          <a:bodyPr vert="horz" lIns="91440" tIns="45720" rIns="91440" bIns="45720" rtlCol="0" anchor="b">
            <a:normAutofit fontScale="50000"/>
          </a:bodyPr>
          <a:lstStyle>
            <a:lvl1pPr algn="ctr" defTabSz="914400" rtl="0" eaLnBrk="1" latinLnBrk="0" hangingPunct="1">
              <a:lnSpc>
                <a:spcPct val="130000"/>
              </a:lnSpc>
              <a:spcBef>
                <a:spcPct val="0"/>
              </a:spcBef>
              <a:buNone/>
              <a:defRPr sz="6000" kern="1200">
                <a:solidFill>
                  <a:schemeClr val="tx1">
                    <a:lumMod val="85000"/>
                    <a:lumOff val="15000"/>
                  </a:schemeClr>
                </a:solidFill>
                <a:effectLst/>
                <a:latin typeface="+mj-lt"/>
                <a:ea typeface="+mj-ea"/>
                <a:cs typeface="+mj-cs"/>
              </a:defRPr>
            </a:lvl1pPr>
          </a:lstStyle>
          <a:p>
            <a:r>
              <a:rPr lang="zh-CN" altLang="en-US" sz="3750" dirty="0">
                <a:effectLst/>
              </a:rPr>
              <a:t>总结：初步进行了虚拟化的工作，将一款特定</a:t>
            </a:r>
            <a:r>
              <a:rPr lang="en-US" altLang="zh-CN" sz="3750" dirty="0">
                <a:effectLst/>
              </a:rPr>
              <a:t> TEE</a:t>
            </a:r>
            <a:r>
              <a:rPr lang="zh-CN" altLang="en-US" sz="3750" dirty="0">
                <a:effectLst/>
              </a:rPr>
              <a:t>（</a:t>
            </a:r>
            <a:r>
              <a:rPr lang="en-US" altLang="zh-CN" sz="3750" dirty="0">
                <a:effectLst/>
              </a:rPr>
              <a:t>TrustZone</a:t>
            </a:r>
            <a:r>
              <a:rPr lang="zh-CN" altLang="en-US" sz="3750" dirty="0">
                <a:effectLst/>
              </a:rPr>
              <a:t>）进行</a:t>
            </a:r>
            <a:r>
              <a:rPr lang="zh-CN" altLang="en-US" sz="3750" dirty="0">
                <a:effectLst/>
              </a:rPr>
              <a:t>了虚拟化。</a:t>
            </a:r>
            <a:endParaRPr lang="zh-CN" altLang="en-US" sz="3750" dirty="0">
              <a:effectLst/>
            </a:endParaRPr>
          </a:p>
        </p:txBody>
      </p:sp>
      <p:sp>
        <p:nvSpPr>
          <p:cNvPr id="8" name="Text Box 7"/>
          <p:cNvSpPr txBox="1"/>
          <p:nvPr/>
        </p:nvSpPr>
        <p:spPr>
          <a:xfrm>
            <a:off x="782320" y="516255"/>
            <a:ext cx="5774690" cy="506730"/>
          </a:xfrm>
          <a:prstGeom prst="rect">
            <a:avLst/>
          </a:prstGeom>
          <a:noFill/>
        </p:spPr>
        <p:txBody>
          <a:bodyPr wrap="square" rtlCol="0">
            <a:spAutoFit/>
          </a:bodyPr>
          <a:p>
            <a:r>
              <a:rPr lang="en-US" altLang="zh-CN" sz="2700" dirty="0">
                <a:effectLst/>
                <a:sym typeface="+mn-ea"/>
              </a:rPr>
              <a:t>vTZ: Virtualizing ARM TrustZone</a:t>
            </a:r>
            <a:endParaRPr lang="en-US" sz="2700"/>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nvSpPr>
        <p:spPr>
          <a:xfrm>
            <a:off x="215900" y="146050"/>
            <a:ext cx="11899900" cy="868680"/>
          </a:xfrm>
          <a:prstGeom prst="rect">
            <a:avLst/>
          </a:prstGeom>
        </p:spPr>
        <p:txBody>
          <a:bodyPr vert="horz" lIns="91440" tIns="45720" rIns="91440" bIns="45720" rtlCol="0" anchor="b">
            <a:normAutofit fontScale="50000"/>
          </a:bodyPr>
          <a:lstStyle>
            <a:lvl1pPr algn="ctr" defTabSz="914400" rtl="0" eaLnBrk="1" latinLnBrk="0" hangingPunct="1">
              <a:lnSpc>
                <a:spcPct val="130000"/>
              </a:lnSpc>
              <a:spcBef>
                <a:spcPct val="0"/>
              </a:spcBef>
              <a:buNone/>
              <a:defRPr sz="6000" kern="1200">
                <a:solidFill>
                  <a:schemeClr val="tx1">
                    <a:lumMod val="85000"/>
                    <a:lumOff val="15000"/>
                  </a:schemeClr>
                </a:solidFill>
                <a:effectLst/>
                <a:latin typeface="+mj-lt"/>
                <a:ea typeface="+mj-ea"/>
                <a:cs typeface="+mj-cs"/>
              </a:defRPr>
            </a:lvl1pPr>
          </a:lstStyle>
          <a:p>
            <a:r>
              <a:rPr lang="en-US" altLang="zh-CN" dirty="0">
                <a:sym typeface="+mn-ea"/>
              </a:rPr>
              <a:t>A Hardware-Software Co-design for Efficient Intra-Enclave Isolation</a:t>
            </a:r>
            <a:endParaRPr lang="zh-CN" altLang="en-US" dirty="0">
              <a:effectLst/>
            </a:endParaRPr>
          </a:p>
        </p:txBody>
      </p:sp>
      <p:sp>
        <p:nvSpPr>
          <p:cNvPr id="7" name="标题 1"/>
          <p:cNvSpPr>
            <a:spLocks noGrp="1"/>
          </p:cNvSpPr>
          <p:nvPr/>
        </p:nvSpPr>
        <p:spPr>
          <a:xfrm>
            <a:off x="782320" y="1022985"/>
            <a:ext cx="10307955" cy="1306830"/>
          </a:xfrm>
          <a:prstGeom prst="rect">
            <a:avLst/>
          </a:prstGeom>
        </p:spPr>
        <p:txBody>
          <a:bodyPr vert="horz" lIns="91440" tIns="45720" rIns="91440" bIns="45720" rtlCol="0" anchor="b">
            <a:normAutofit fontScale="25000"/>
          </a:bodyPr>
          <a:lstStyle>
            <a:lvl1pPr algn="ctr" defTabSz="914400" rtl="0" eaLnBrk="1" latinLnBrk="0" hangingPunct="1">
              <a:lnSpc>
                <a:spcPct val="130000"/>
              </a:lnSpc>
              <a:spcBef>
                <a:spcPct val="0"/>
              </a:spcBef>
              <a:buNone/>
              <a:defRPr sz="6000" kern="1200">
                <a:solidFill>
                  <a:schemeClr val="tx1">
                    <a:lumMod val="85000"/>
                    <a:lumOff val="15000"/>
                  </a:schemeClr>
                </a:solidFill>
                <a:effectLst/>
                <a:latin typeface="+mj-lt"/>
                <a:ea typeface="+mj-ea"/>
                <a:cs typeface="+mj-cs"/>
              </a:defRPr>
            </a:lvl1pPr>
          </a:lstStyle>
          <a:p>
            <a:pPr algn="l"/>
            <a:r>
              <a:rPr lang="zh-CN" altLang="en-US" dirty="0">
                <a:effectLst/>
              </a:rPr>
              <a:t>场景</a:t>
            </a:r>
            <a:r>
              <a:rPr lang="en-US" altLang="zh-CN" dirty="0">
                <a:effectLst/>
              </a:rPr>
              <a:t>:</a:t>
            </a:r>
            <a:r>
              <a:rPr dirty="0">
                <a:effectLst/>
              </a:rPr>
              <a:t>为了提高SGX Enclave的易编程性，现有编程模型通常会把安全代码所依赖的库或库操作系统都部署进硬件Enclave中。该编程模式能够兼容现有应用代码、为安全应用提供十分便捷的开发和部署支持</a:t>
            </a:r>
            <a:r>
              <a:rPr lang="zh-CN" dirty="0">
                <a:effectLst/>
              </a:rPr>
              <a:t>。</a:t>
            </a:r>
            <a:r>
              <a:rPr dirty="0">
                <a:effectLst/>
              </a:rPr>
              <a:t>但是会导致Enclave内部代码量膨胀的问题，即造成软件可信计算基增大，这与Enclave的高安全目标相悖。</a:t>
            </a:r>
            <a:endParaRPr dirty="0">
              <a:effectLst/>
            </a:endParaRPr>
          </a:p>
        </p:txBody>
      </p:sp>
      <p:sp>
        <p:nvSpPr>
          <p:cNvPr id="12" name="标题 1"/>
          <p:cNvSpPr>
            <a:spLocks noGrp="1"/>
          </p:cNvSpPr>
          <p:nvPr/>
        </p:nvSpPr>
        <p:spPr>
          <a:xfrm>
            <a:off x="782320" y="2231390"/>
            <a:ext cx="10728325" cy="1306830"/>
          </a:xfrm>
          <a:prstGeom prst="rect">
            <a:avLst/>
          </a:prstGeom>
        </p:spPr>
        <p:txBody>
          <a:bodyPr vert="horz" lIns="91440" tIns="45720" rIns="91440" bIns="45720" rtlCol="0" anchor="b">
            <a:normAutofit/>
          </a:bodyPr>
          <a:lstStyle>
            <a:lvl1pPr algn="ctr" defTabSz="914400" rtl="0" eaLnBrk="1" latinLnBrk="0" hangingPunct="1">
              <a:lnSpc>
                <a:spcPct val="130000"/>
              </a:lnSpc>
              <a:spcBef>
                <a:spcPct val="0"/>
              </a:spcBef>
              <a:buNone/>
              <a:defRPr sz="6000" kern="1200">
                <a:solidFill>
                  <a:schemeClr val="tx1">
                    <a:lumMod val="85000"/>
                    <a:lumOff val="15000"/>
                  </a:schemeClr>
                </a:solidFill>
                <a:effectLst/>
                <a:latin typeface="+mj-lt"/>
                <a:ea typeface="+mj-ea"/>
                <a:cs typeface="+mj-cs"/>
              </a:defRPr>
            </a:lvl1pPr>
          </a:lstStyle>
          <a:p>
            <a:pPr algn="l"/>
            <a:r>
              <a:rPr lang="zh-CN" altLang="en-US" sz="1665" dirty="0">
                <a:effectLst/>
              </a:rPr>
              <a:t>问题：</a:t>
            </a:r>
            <a:r>
              <a:rPr sz="1665" dirty="0">
                <a:sym typeface="+mn-ea"/>
              </a:rPr>
              <a:t>导致Enclave内部代码量膨胀的问题，造成软件可信计算基增大，</a:t>
            </a:r>
            <a:r>
              <a:rPr lang="zh-CN" sz="1665" dirty="0">
                <a:sym typeface="+mn-ea"/>
              </a:rPr>
              <a:t>受破坏面变大，</a:t>
            </a:r>
            <a:r>
              <a:rPr sz="1665" dirty="0">
                <a:sym typeface="+mn-ea"/>
              </a:rPr>
              <a:t>这与Enclave的高安全目标相悖。</a:t>
            </a:r>
            <a:endParaRPr sz="1665" dirty="0">
              <a:effectLst/>
            </a:endParaRPr>
          </a:p>
          <a:p>
            <a:pPr algn="l"/>
            <a:endParaRPr lang="zh-CN" altLang="en-US" sz="1665" dirty="0">
              <a:effectLst/>
            </a:endParaRPr>
          </a:p>
        </p:txBody>
      </p:sp>
      <p:sp>
        <p:nvSpPr>
          <p:cNvPr id="13" name="标题 1"/>
          <p:cNvSpPr>
            <a:spLocks noGrp="1"/>
          </p:cNvSpPr>
          <p:nvPr/>
        </p:nvSpPr>
        <p:spPr>
          <a:xfrm>
            <a:off x="782320" y="3395345"/>
            <a:ext cx="10406380" cy="1772285"/>
          </a:xfrm>
          <a:prstGeom prst="rect">
            <a:avLst/>
          </a:prstGeom>
        </p:spPr>
        <p:txBody>
          <a:bodyPr vert="horz" lIns="91440" tIns="45720" rIns="91440" bIns="45720" rtlCol="0" anchor="b">
            <a:normAutofit fontScale="25000"/>
          </a:bodyPr>
          <a:lstStyle>
            <a:lvl1pPr algn="ctr" defTabSz="914400" rtl="0" eaLnBrk="1" latinLnBrk="0" hangingPunct="1">
              <a:lnSpc>
                <a:spcPct val="130000"/>
              </a:lnSpc>
              <a:spcBef>
                <a:spcPct val="0"/>
              </a:spcBef>
              <a:buNone/>
              <a:defRPr sz="6000" kern="1200">
                <a:solidFill>
                  <a:schemeClr val="tx1">
                    <a:lumMod val="85000"/>
                    <a:lumOff val="15000"/>
                  </a:schemeClr>
                </a:solidFill>
                <a:effectLst/>
                <a:latin typeface="+mj-lt"/>
                <a:ea typeface="+mj-ea"/>
                <a:cs typeface="+mj-cs"/>
              </a:defRPr>
            </a:lvl1pPr>
          </a:lstStyle>
          <a:p>
            <a:r>
              <a:rPr lang="zh-CN" altLang="en-US" dirty="0">
                <a:effectLst/>
              </a:rPr>
              <a:t>大致思路：切分</a:t>
            </a:r>
            <a:r>
              <a:rPr lang="en-US" altLang="zh-CN" dirty="0">
                <a:effectLst/>
              </a:rPr>
              <a:t>enclave</a:t>
            </a:r>
            <a:r>
              <a:rPr lang="zh-CN" altLang="en-US" dirty="0">
                <a:effectLst/>
              </a:rPr>
              <a:t>，细粒度隔离能减轻</a:t>
            </a:r>
            <a:r>
              <a:rPr lang="en-US" altLang="zh-CN" dirty="0">
                <a:effectLst/>
              </a:rPr>
              <a:t>TCB</a:t>
            </a:r>
            <a:r>
              <a:rPr lang="zh-CN" altLang="en-US" dirty="0">
                <a:effectLst/>
              </a:rPr>
              <a:t>膨胀。在单个硬件Enclave中使用</a:t>
            </a:r>
            <a:r>
              <a:rPr lang="en-US" altLang="zh-CN" dirty="0">
                <a:effectLst/>
              </a:rPr>
              <a:t>Intel</a:t>
            </a:r>
            <a:r>
              <a:rPr lang="zh-CN" altLang="en-US" dirty="0">
                <a:effectLst/>
              </a:rPr>
              <a:t>的</a:t>
            </a:r>
            <a:r>
              <a:rPr lang="en-US" altLang="zh-CN" dirty="0">
                <a:effectLst/>
              </a:rPr>
              <a:t>MPK</a:t>
            </a:r>
            <a:r>
              <a:rPr lang="zh-CN" altLang="en-US" dirty="0">
                <a:effectLst/>
              </a:rPr>
              <a:t>技术构建多个轻量化的light-enclave，从而能够在安全关键代码与非可信库代码之间提供隔离性。具体来说，结合Intel CPU自2019年推出的硬件特性MPK，在SGX Enclave中高效地构建内存隔离原语，并基于此构建light-enclave抽象。其中的关键挑战在于SGX与MPK的信任模型冲突，前者不信任操作系统而后者需要信任操作系统。为此，提出针对SGX技术的非侵入式扩展，使得在操作系统不可信的前提下在SGX Enclave中安全地使用MPK硬件特性。</a:t>
            </a:r>
            <a:endParaRPr lang="zh-CN" altLang="en-US" dirty="0">
              <a:effectLst/>
            </a:endParaRPr>
          </a:p>
        </p:txBody>
      </p:sp>
      <p:sp>
        <p:nvSpPr>
          <p:cNvPr id="14" name="标题 1"/>
          <p:cNvSpPr>
            <a:spLocks noGrp="1"/>
          </p:cNvSpPr>
          <p:nvPr/>
        </p:nvSpPr>
        <p:spPr>
          <a:xfrm>
            <a:off x="531495" y="5659755"/>
            <a:ext cx="10405745" cy="726440"/>
          </a:xfrm>
          <a:prstGeom prst="rect">
            <a:avLst/>
          </a:prstGeom>
        </p:spPr>
        <p:txBody>
          <a:bodyPr vert="horz" lIns="91440" tIns="45720" rIns="91440" bIns="45720" rtlCol="0" anchor="b">
            <a:normAutofit fontScale="25000"/>
          </a:bodyPr>
          <a:lstStyle>
            <a:lvl1pPr algn="ctr" defTabSz="914400" rtl="0" eaLnBrk="1" latinLnBrk="0" hangingPunct="1">
              <a:lnSpc>
                <a:spcPct val="130000"/>
              </a:lnSpc>
              <a:spcBef>
                <a:spcPct val="0"/>
              </a:spcBef>
              <a:buNone/>
              <a:defRPr sz="6000" kern="1200">
                <a:solidFill>
                  <a:schemeClr val="tx1">
                    <a:lumMod val="85000"/>
                    <a:lumOff val="15000"/>
                  </a:schemeClr>
                </a:solidFill>
                <a:effectLst/>
                <a:latin typeface="+mj-lt"/>
                <a:ea typeface="+mj-ea"/>
                <a:cs typeface="+mj-cs"/>
              </a:defRPr>
            </a:lvl1pPr>
          </a:lstStyle>
          <a:p>
            <a:r>
              <a:rPr lang="zh-CN" altLang="en-US" dirty="0">
                <a:effectLst/>
              </a:rPr>
              <a:t>总结：非虚拟化工作，是为了解决</a:t>
            </a:r>
            <a:r>
              <a:rPr lang="en-US" altLang="zh-CN" dirty="0">
                <a:effectLst/>
              </a:rPr>
              <a:t>enclave</a:t>
            </a:r>
            <a:r>
              <a:rPr lang="zh-CN" altLang="en-US" dirty="0">
                <a:effectLst/>
              </a:rPr>
              <a:t>臃肿</a:t>
            </a:r>
            <a:r>
              <a:rPr lang="zh-CN" altLang="en-US" dirty="0">
                <a:effectLst/>
              </a:rPr>
              <a:t>带来的安全性的</a:t>
            </a:r>
            <a:r>
              <a:rPr lang="zh-CN" altLang="en-US" dirty="0">
                <a:effectLst/>
              </a:rPr>
              <a:t>问题。该</a:t>
            </a:r>
            <a:r>
              <a:rPr lang="zh-CN" altLang="en-US" dirty="0">
                <a:sym typeface="+mn-ea"/>
              </a:rPr>
              <a:t>工作提出的</a:t>
            </a:r>
            <a:r>
              <a:rPr lang="en-US" altLang="zh-CN" dirty="0">
                <a:sym typeface="+mn-ea"/>
              </a:rPr>
              <a:t>lightenclave</a:t>
            </a:r>
            <a:r>
              <a:rPr lang="zh-CN" altLang="en-US" dirty="0">
                <a:sym typeface="+mn-ea"/>
              </a:rPr>
              <a:t>技术能够在提高部分Enclave应用隔离性的同时仅造成4%的性能开销。</a:t>
            </a:r>
            <a:endParaRPr lang="zh-CN" altLang="en-US" dirty="0">
              <a:effectLst/>
            </a:endParaRPr>
          </a:p>
          <a:p>
            <a:endParaRPr lang="zh-CN" altLang="en-US" dirty="0">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nvSpPr>
        <p:spPr>
          <a:xfrm>
            <a:off x="-57785" y="72390"/>
            <a:ext cx="12307570" cy="950595"/>
          </a:xfrm>
          <a:prstGeom prst="rect">
            <a:avLst/>
          </a:prstGeom>
        </p:spPr>
        <p:txBody>
          <a:bodyPr vert="horz" lIns="91440" tIns="45720" rIns="91440" bIns="45720" rtlCol="0" anchor="b">
            <a:noAutofit/>
          </a:bodyPr>
          <a:lstStyle>
            <a:lvl1pPr algn="ctr" defTabSz="914400" rtl="0" eaLnBrk="1" latinLnBrk="0" hangingPunct="1">
              <a:lnSpc>
                <a:spcPct val="130000"/>
              </a:lnSpc>
              <a:spcBef>
                <a:spcPct val="0"/>
              </a:spcBef>
              <a:buNone/>
              <a:defRPr sz="6000" kern="1200">
                <a:solidFill>
                  <a:schemeClr val="tx1">
                    <a:lumMod val="85000"/>
                    <a:lumOff val="15000"/>
                  </a:schemeClr>
                </a:solidFill>
                <a:effectLst/>
                <a:latin typeface="+mj-lt"/>
                <a:ea typeface="+mj-ea"/>
                <a:cs typeface="+mj-cs"/>
              </a:defRPr>
            </a:lvl1pPr>
          </a:lstStyle>
          <a:p>
            <a:pPr algn="l"/>
            <a:r>
              <a:rPr lang="zh-CN" altLang="en-US" sz="2800" dirty="0">
                <a:effectLst/>
              </a:rPr>
              <a:t>HyperEnclave: An Open and Cross-platform Trusted Execution Environment</a:t>
            </a:r>
            <a:endParaRPr lang="zh-CN" altLang="en-US" sz="2800" dirty="0">
              <a:effectLst/>
            </a:endParaRPr>
          </a:p>
        </p:txBody>
      </p:sp>
      <p:sp>
        <p:nvSpPr>
          <p:cNvPr id="7" name="标题 1"/>
          <p:cNvSpPr>
            <a:spLocks noGrp="1"/>
          </p:cNvSpPr>
          <p:nvPr/>
        </p:nvSpPr>
        <p:spPr>
          <a:xfrm>
            <a:off x="328295" y="1901190"/>
            <a:ext cx="11282045" cy="1116965"/>
          </a:xfrm>
          <a:prstGeom prst="rect">
            <a:avLst/>
          </a:prstGeom>
        </p:spPr>
        <p:txBody>
          <a:bodyPr vert="horz" lIns="91440" tIns="45720" rIns="91440" bIns="45720" rtlCol="0" anchor="b">
            <a:normAutofit fontScale="25000"/>
          </a:bodyPr>
          <a:lstStyle>
            <a:lvl1pPr algn="ctr" defTabSz="914400" rtl="0" eaLnBrk="1" latinLnBrk="0" hangingPunct="1">
              <a:lnSpc>
                <a:spcPct val="130000"/>
              </a:lnSpc>
              <a:spcBef>
                <a:spcPct val="0"/>
              </a:spcBef>
              <a:buNone/>
              <a:defRPr sz="6000" kern="1200">
                <a:solidFill>
                  <a:schemeClr val="tx1">
                    <a:lumMod val="85000"/>
                    <a:lumOff val="15000"/>
                  </a:schemeClr>
                </a:solidFill>
                <a:effectLst/>
                <a:latin typeface="+mj-lt"/>
                <a:ea typeface="+mj-ea"/>
                <a:cs typeface="+mj-cs"/>
              </a:defRPr>
            </a:lvl1pPr>
          </a:lstStyle>
          <a:p>
            <a:r>
              <a:rPr lang="zh-CN" altLang="en-US" dirty="0">
                <a:effectLst/>
              </a:rPr>
              <a:t>场景：已有很多</a:t>
            </a:r>
            <a:r>
              <a:rPr lang="en-US" altLang="zh-CN" dirty="0">
                <a:effectLst/>
              </a:rPr>
              <a:t>TEE</a:t>
            </a:r>
            <a:r>
              <a:rPr lang="zh-CN" altLang="en-US" dirty="0">
                <a:effectLst/>
              </a:rPr>
              <a:t>，但</a:t>
            </a:r>
            <a:r>
              <a:rPr lang="en-US" altLang="zh-CN" dirty="0">
                <a:effectLst/>
              </a:rPr>
              <a:t>大多数需要</a:t>
            </a:r>
            <a:r>
              <a:rPr lang="zh-CN" altLang="en-US" dirty="0">
                <a:effectLst/>
              </a:rPr>
              <a:t>特殊硬件</a:t>
            </a:r>
            <a:r>
              <a:rPr lang="en-US" altLang="zh-CN" dirty="0">
                <a:effectLst/>
              </a:rPr>
              <a:t>并且绑定到特定的硬件供应商。在本文中，我们提出了 HyperEnclave，这是一种开放的、跨平台的基于进程的 TEE，它依赖于广泛可用的虚拟化扩展来创建隔离的执行环境。</a:t>
            </a:r>
            <a:endParaRPr lang="en-US" altLang="zh-CN" dirty="0">
              <a:effectLst/>
            </a:endParaRPr>
          </a:p>
        </p:txBody>
      </p:sp>
      <p:sp>
        <p:nvSpPr>
          <p:cNvPr id="12" name="标题 1"/>
          <p:cNvSpPr>
            <a:spLocks noGrp="1"/>
          </p:cNvSpPr>
          <p:nvPr/>
        </p:nvSpPr>
        <p:spPr>
          <a:xfrm>
            <a:off x="245745" y="3159125"/>
            <a:ext cx="11364595" cy="662940"/>
          </a:xfrm>
          <a:prstGeom prst="rect">
            <a:avLst/>
          </a:prstGeom>
        </p:spPr>
        <p:txBody>
          <a:bodyPr vert="horz" lIns="91440" tIns="45720" rIns="91440" bIns="45720" rtlCol="0" anchor="b">
            <a:normAutofit fontScale="25000"/>
          </a:bodyPr>
          <a:lstStyle>
            <a:lvl1pPr algn="ctr" defTabSz="914400" rtl="0" eaLnBrk="1" latinLnBrk="0" hangingPunct="1">
              <a:lnSpc>
                <a:spcPct val="130000"/>
              </a:lnSpc>
              <a:spcBef>
                <a:spcPct val="0"/>
              </a:spcBef>
              <a:buNone/>
              <a:defRPr sz="6000" kern="1200">
                <a:solidFill>
                  <a:schemeClr val="tx1">
                    <a:lumMod val="85000"/>
                    <a:lumOff val="15000"/>
                  </a:schemeClr>
                </a:solidFill>
                <a:effectLst/>
                <a:latin typeface="+mj-lt"/>
                <a:ea typeface="+mj-ea"/>
                <a:cs typeface="+mj-cs"/>
              </a:defRPr>
            </a:lvl1pPr>
          </a:lstStyle>
          <a:p>
            <a:r>
              <a:rPr lang="zh-CN" altLang="en-US" dirty="0">
                <a:effectLst/>
              </a:rPr>
              <a:t>问题：现有</a:t>
            </a:r>
            <a:r>
              <a:rPr lang="en-US" altLang="zh-CN" dirty="0">
                <a:effectLst/>
              </a:rPr>
              <a:t>TEE</a:t>
            </a:r>
            <a:r>
              <a:rPr lang="zh-CN" altLang="en-US" dirty="0">
                <a:effectLst/>
              </a:rPr>
              <a:t>例如</a:t>
            </a:r>
            <a:r>
              <a:rPr lang="en-US" altLang="zh-CN" dirty="0">
                <a:effectLst/>
              </a:rPr>
              <a:t>Intel</a:t>
            </a:r>
            <a:r>
              <a:rPr lang="zh-CN" altLang="en-US" dirty="0">
                <a:effectLst/>
              </a:rPr>
              <a:t>存在过度复杂的安全计算抽象，及其导致的过于激进的威胁模型问题。甚至导致某款</a:t>
            </a:r>
            <a:r>
              <a:rPr lang="en-US" altLang="zh-CN" dirty="0">
                <a:effectLst/>
              </a:rPr>
              <a:t>Intel</a:t>
            </a:r>
            <a:r>
              <a:rPr lang="zh-CN" altLang="en-US" dirty="0">
                <a:effectLst/>
              </a:rPr>
              <a:t>酷睿宣布放弃</a:t>
            </a:r>
            <a:r>
              <a:rPr lang="en-US" altLang="zh-CN" dirty="0">
                <a:effectLst/>
              </a:rPr>
              <a:t>SGX</a:t>
            </a:r>
            <a:r>
              <a:rPr lang="zh-CN" altLang="en-US" dirty="0">
                <a:effectLst/>
              </a:rPr>
              <a:t>。</a:t>
            </a:r>
            <a:endParaRPr lang="zh-CN" altLang="en-US" dirty="0">
              <a:effectLst/>
            </a:endParaRPr>
          </a:p>
        </p:txBody>
      </p:sp>
      <p:sp>
        <p:nvSpPr>
          <p:cNvPr id="13" name="标题 1"/>
          <p:cNvSpPr>
            <a:spLocks noGrp="1"/>
          </p:cNvSpPr>
          <p:nvPr/>
        </p:nvSpPr>
        <p:spPr>
          <a:xfrm>
            <a:off x="0" y="4616450"/>
            <a:ext cx="11282045" cy="949960"/>
          </a:xfrm>
          <a:prstGeom prst="rect">
            <a:avLst/>
          </a:prstGeom>
        </p:spPr>
        <p:txBody>
          <a:bodyPr vert="horz" lIns="91440" tIns="45720" rIns="91440" bIns="45720" rtlCol="0" anchor="b">
            <a:normAutofit/>
          </a:bodyPr>
          <a:lstStyle>
            <a:lvl1pPr algn="ctr" defTabSz="914400" rtl="0" eaLnBrk="1" latinLnBrk="0" hangingPunct="1">
              <a:lnSpc>
                <a:spcPct val="130000"/>
              </a:lnSpc>
              <a:spcBef>
                <a:spcPct val="0"/>
              </a:spcBef>
              <a:buNone/>
              <a:defRPr sz="6000" kern="1200">
                <a:solidFill>
                  <a:schemeClr val="tx1">
                    <a:lumMod val="85000"/>
                    <a:lumOff val="15000"/>
                  </a:schemeClr>
                </a:solidFill>
                <a:effectLst/>
                <a:latin typeface="+mj-lt"/>
                <a:ea typeface="+mj-ea"/>
                <a:cs typeface="+mj-cs"/>
              </a:defRPr>
            </a:lvl1pPr>
          </a:lstStyle>
          <a:p>
            <a:r>
              <a:rPr lang="zh-CN" altLang="en-US" sz="1500" dirty="0">
                <a:effectLst/>
              </a:rPr>
              <a:t>大致思路：</a:t>
            </a:r>
            <a:r>
              <a:rPr lang="en-US" altLang="zh-CN" sz="1500" dirty="0">
                <a:sym typeface="+mn-ea"/>
              </a:rPr>
              <a:t>HyperEnclave </a:t>
            </a:r>
            <a:r>
              <a:rPr lang="zh-CN" altLang="en-US" sz="1500" dirty="0">
                <a:sym typeface="+mn-ea"/>
              </a:rPr>
              <a:t>有三种</a:t>
            </a:r>
            <a:r>
              <a:rPr lang="en-US" altLang="zh-CN" sz="1500" dirty="0">
                <a:sym typeface="+mn-ea"/>
              </a:rPr>
              <a:t> enclave 操作模式</a:t>
            </a:r>
            <a:r>
              <a:rPr lang="zh-CN" altLang="en-US" sz="1500" dirty="0">
                <a:sym typeface="+mn-ea"/>
              </a:rPr>
              <a:t>来</a:t>
            </a:r>
            <a:r>
              <a:rPr lang="en-US" altLang="zh-CN" sz="1500" dirty="0">
                <a:sym typeface="+mn-ea"/>
              </a:rPr>
              <a:t>满足各种 enclave 工作负载下的安全和性能需求。提供 enclave SDK 以在 HyperEnclave 上运行现有的 SGX 程序。</a:t>
            </a:r>
            <a:endParaRPr lang="zh-CN" altLang="en-US" sz="1500" dirty="0">
              <a:effectLst/>
            </a:endParaRPr>
          </a:p>
        </p:txBody>
      </p:sp>
      <p:sp>
        <p:nvSpPr>
          <p:cNvPr id="14" name="标题 1"/>
          <p:cNvSpPr>
            <a:spLocks noGrp="1"/>
          </p:cNvSpPr>
          <p:nvPr/>
        </p:nvSpPr>
        <p:spPr>
          <a:xfrm>
            <a:off x="-57785" y="5742305"/>
            <a:ext cx="10059035" cy="949960"/>
          </a:xfrm>
          <a:prstGeom prst="rect">
            <a:avLst/>
          </a:prstGeom>
        </p:spPr>
        <p:txBody>
          <a:bodyPr vert="horz" lIns="91440" tIns="45720" rIns="91440" bIns="45720" rtlCol="0" anchor="b">
            <a:normAutofit/>
          </a:bodyPr>
          <a:lstStyle>
            <a:lvl1pPr algn="ctr" defTabSz="914400" rtl="0" eaLnBrk="1" latinLnBrk="0" hangingPunct="1">
              <a:lnSpc>
                <a:spcPct val="130000"/>
              </a:lnSpc>
              <a:spcBef>
                <a:spcPct val="0"/>
              </a:spcBef>
              <a:buNone/>
              <a:defRPr sz="6000" kern="1200">
                <a:solidFill>
                  <a:schemeClr val="tx1">
                    <a:lumMod val="85000"/>
                    <a:lumOff val="15000"/>
                  </a:schemeClr>
                </a:solidFill>
                <a:effectLst/>
                <a:latin typeface="+mj-lt"/>
                <a:ea typeface="+mj-ea"/>
                <a:cs typeface="+mj-cs"/>
              </a:defRPr>
            </a:lvl1pPr>
          </a:lstStyle>
          <a:p>
            <a:r>
              <a:rPr lang="zh-CN" altLang="en-US" sz="1500" dirty="0">
                <a:effectLst/>
              </a:rPr>
              <a:t>总结：跨平台虚拟化的</a:t>
            </a:r>
            <a:r>
              <a:rPr lang="en-US" altLang="zh-CN" sz="1500" dirty="0">
                <a:effectLst/>
              </a:rPr>
              <a:t>TEE</a:t>
            </a:r>
            <a:r>
              <a:rPr lang="zh-CN" altLang="en-US" sz="1500" dirty="0">
                <a:effectLst/>
              </a:rPr>
              <a:t>，在不同架构下无需修改硬件即可保证可信执行环境。</a:t>
            </a:r>
            <a:r>
              <a:rPr lang="en-US" altLang="zh-CN" sz="1500" dirty="0">
                <a:sym typeface="+mn-ea"/>
              </a:rPr>
              <a:t>微基准和应用程序</a:t>
            </a:r>
            <a:r>
              <a:rPr lang="zh-CN" altLang="en-US" sz="1500" dirty="0">
                <a:sym typeface="+mn-ea"/>
              </a:rPr>
              <a:t>评估表明</a:t>
            </a:r>
            <a:r>
              <a:rPr lang="en-US" altLang="zh-CN" sz="1500" dirty="0">
                <a:sym typeface="+mn-ea"/>
              </a:rPr>
              <a:t>HyperEnclave 的设计只引入了很小的开销。</a:t>
            </a:r>
            <a:endParaRPr lang="en-US" altLang="zh-CN" sz="1500" dirty="0">
              <a:effectLst/>
            </a:endParaRPr>
          </a:p>
          <a:p>
            <a:endParaRPr lang="zh-CN" altLang="en-US" sz="1500" dirty="0">
              <a:effectLst/>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2190</Words>
  <Application>WPS Writer</Application>
  <PresentationFormat>宽屏</PresentationFormat>
  <Paragraphs>64</Paragraphs>
  <Slides>6</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宋体</vt:lpstr>
      <vt:lpstr>Wingdings</vt:lpstr>
      <vt:lpstr>Calibri</vt:lpstr>
      <vt:lpstr>Helvetica Neue</vt:lpstr>
      <vt:lpstr>汉仪书宋二KW</vt:lpstr>
      <vt:lpstr>微软雅黑</vt:lpstr>
      <vt:lpstr>汉仪旗黑</vt:lpstr>
      <vt:lpstr>宋体</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 </cp:lastModifiedBy>
  <cp:revision>15</cp:revision>
  <dcterms:created xsi:type="dcterms:W3CDTF">2023-06-14T02:13:17Z</dcterms:created>
  <dcterms:modified xsi:type="dcterms:W3CDTF">2023-06-14T02:13:17Z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1033-5.4.1.7920</vt:lpwstr>
  </property>
  <property fmtid="{D5CDD505-2E9C-101B-9397-08002B2CF9AE}" pid="3" name="ICV">
    <vt:lpwstr>D18D5FEE77F2693A251A8664A1BCA30C_41</vt:lpwstr>
  </property>
</Properties>
</file>