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2" r:id="rId4"/>
    <p:sldId id="260" r:id="rId5"/>
    <p:sldId id="272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717175"/>
        </a:solidFill>
        <a:effectLst/>
        <a:uFillTx/>
        <a:latin typeface="Avenir Book"/>
        <a:ea typeface="Avenir Book"/>
        <a:cs typeface="Avenir Book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light) no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/>
          <p:nvPr/>
        </p:nvSpPr>
        <p:spPr>
          <a:xfrm>
            <a:off x="732314" y="7352837"/>
            <a:ext cx="271268" cy="21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93251" y="8157735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783552" y="6488190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723691" y="5678332"/>
            <a:ext cx="288514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6200000">
            <a:off x="-908727" y="10932570"/>
            <a:ext cx="3553350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t>Marketing   </a:t>
            </a:r>
            <a:r>
              <a:rPr>
                <a:solidFill>
                  <a:srgbClr val="C7A57F"/>
                </a:solidFill>
              </a:rPr>
              <a:t>/</a:t>
            </a:r>
            <a:r>
              <a:t>   Report</a:t>
            </a:r>
          </a:p>
        </p:txBody>
      </p:sp>
      <p:sp>
        <p:nvSpPr>
          <p:cNvPr id="77" name="Shape 77"/>
          <p:cNvSpPr/>
          <p:nvPr/>
        </p:nvSpPr>
        <p:spPr>
          <a:xfrm flipV="1">
            <a:off x="867948" y="731657"/>
            <a:ext cx="1" cy="4348953"/>
          </a:xfrm>
          <a:prstGeom prst="line">
            <a:avLst/>
          </a:prstGeom>
          <a:ln w="127000">
            <a:solidFill>
              <a:srgbClr val="EBEAE7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944666" y="2873466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1"/>
          </p:nvPr>
        </p:nvSpPr>
        <p:spPr>
          <a:xfrm>
            <a:off x="7468372" y="2873466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2"/>
          </p:nvPr>
        </p:nvSpPr>
        <p:spPr>
          <a:xfrm>
            <a:off x="10992078" y="2873466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3"/>
          </p:nvPr>
        </p:nvSpPr>
        <p:spPr>
          <a:xfrm>
            <a:off x="14515784" y="2873466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4"/>
          </p:nvPr>
        </p:nvSpPr>
        <p:spPr>
          <a:xfrm>
            <a:off x="18039489" y="2873466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5"/>
          </p:nvPr>
        </p:nvSpPr>
        <p:spPr>
          <a:xfrm>
            <a:off x="3944666" y="6448334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6"/>
          </p:nvPr>
        </p:nvSpPr>
        <p:spPr>
          <a:xfrm>
            <a:off x="7468372" y="6448334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7"/>
          </p:nvPr>
        </p:nvSpPr>
        <p:spPr>
          <a:xfrm>
            <a:off x="10992078" y="6448334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8"/>
          </p:nvPr>
        </p:nvSpPr>
        <p:spPr>
          <a:xfrm>
            <a:off x="14515784" y="6448334"/>
            <a:ext cx="2822575" cy="282257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9"/>
          </p:nvPr>
        </p:nvSpPr>
        <p:spPr>
          <a:xfrm>
            <a:off x="18039489" y="6448334"/>
            <a:ext cx="2822575" cy="282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102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Shap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>
            <a:spLocks noGrp="1"/>
          </p:cNvSpPr>
          <p:nvPr>
            <p:ph type="pic" sz="quarter" idx="13"/>
          </p:nvPr>
        </p:nvSpPr>
        <p:spPr>
          <a:xfrm>
            <a:off x="2955138" y="1027480"/>
            <a:ext cx="9268612" cy="11658458"/>
          </a:xfrm>
          <a:custGeom>
            <a:avLst/>
            <a:gdLst>
              <a:gd name="connsiteX0" fmla="*/ 5165309 w 9268612"/>
              <a:gd name="connsiteY0" fmla="*/ 0 h 11658458"/>
              <a:gd name="connsiteX1" fmla="*/ 7141083 w 9268612"/>
              <a:gd name="connsiteY1" fmla="*/ 0 h 11658458"/>
              <a:gd name="connsiteX2" fmla="*/ 7141083 w 9268612"/>
              <a:gd name="connsiteY2" fmla="*/ 1585544 h 11658458"/>
              <a:gd name="connsiteX3" fmla="*/ 9268612 w 9268612"/>
              <a:gd name="connsiteY3" fmla="*/ 1585544 h 11658458"/>
              <a:gd name="connsiteX4" fmla="*/ 9268612 w 9268612"/>
              <a:gd name="connsiteY4" fmla="*/ 4196982 h 11658458"/>
              <a:gd name="connsiteX5" fmla="*/ 8330400 w 9268612"/>
              <a:gd name="connsiteY5" fmla="*/ 4196982 h 11658458"/>
              <a:gd name="connsiteX6" fmla="*/ 8330400 w 9268612"/>
              <a:gd name="connsiteY6" fmla="*/ 9500819 h 11658458"/>
              <a:gd name="connsiteX7" fmla="*/ 2609850 w 9268612"/>
              <a:gd name="connsiteY7" fmla="*/ 9500819 h 11658458"/>
              <a:gd name="connsiteX8" fmla="*/ 2609850 w 9268612"/>
              <a:gd name="connsiteY8" fmla="*/ 10350363 h 11658458"/>
              <a:gd name="connsiteX9" fmla="*/ 3263500 w 9268612"/>
              <a:gd name="connsiteY9" fmla="*/ 10350363 h 11658458"/>
              <a:gd name="connsiteX10" fmla="*/ 3263500 w 9268612"/>
              <a:gd name="connsiteY10" fmla="*/ 11658458 h 11658458"/>
              <a:gd name="connsiteX11" fmla="*/ 1956200 w 9268612"/>
              <a:gd name="connsiteY11" fmla="*/ 11658458 h 11658458"/>
              <a:gd name="connsiteX12" fmla="*/ 1956200 w 9268612"/>
              <a:gd name="connsiteY12" fmla="*/ 10806538 h 11658458"/>
              <a:gd name="connsiteX13" fmla="*/ 0 w 9268612"/>
              <a:gd name="connsiteY13" fmla="*/ 10806538 h 11658458"/>
              <a:gd name="connsiteX14" fmla="*/ 0 w 9268612"/>
              <a:gd name="connsiteY14" fmla="*/ 8195100 h 11658458"/>
              <a:gd name="connsiteX15" fmla="*/ 1459700 w 9268612"/>
              <a:gd name="connsiteY15" fmla="*/ 8195100 h 11658458"/>
              <a:gd name="connsiteX16" fmla="*/ 1459700 w 9268612"/>
              <a:gd name="connsiteY16" fmla="*/ 2604720 h 11658458"/>
              <a:gd name="connsiteX17" fmla="*/ 6658762 w 9268612"/>
              <a:gd name="connsiteY17" fmla="*/ 2604720 h 11658458"/>
              <a:gd name="connsiteX18" fmla="*/ 6658762 w 9268612"/>
              <a:gd name="connsiteY18" fmla="*/ 1976976 h 11658458"/>
              <a:gd name="connsiteX19" fmla="*/ 5165309 w 9268612"/>
              <a:gd name="connsiteY19" fmla="*/ 1976976 h 1165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68612" h="11658458">
                <a:moveTo>
                  <a:pt x="5165309" y="0"/>
                </a:moveTo>
                <a:lnTo>
                  <a:pt x="7141083" y="0"/>
                </a:lnTo>
                <a:lnTo>
                  <a:pt x="7141083" y="1585544"/>
                </a:lnTo>
                <a:lnTo>
                  <a:pt x="9268612" y="1585544"/>
                </a:lnTo>
                <a:lnTo>
                  <a:pt x="9268612" y="4196982"/>
                </a:lnTo>
                <a:lnTo>
                  <a:pt x="8330400" y="4196982"/>
                </a:lnTo>
                <a:lnTo>
                  <a:pt x="8330400" y="9500819"/>
                </a:lnTo>
                <a:lnTo>
                  <a:pt x="2609850" y="9500819"/>
                </a:lnTo>
                <a:lnTo>
                  <a:pt x="2609850" y="10350363"/>
                </a:lnTo>
                <a:lnTo>
                  <a:pt x="3263500" y="10350363"/>
                </a:lnTo>
                <a:lnTo>
                  <a:pt x="3263500" y="11658458"/>
                </a:lnTo>
                <a:lnTo>
                  <a:pt x="1956200" y="11658458"/>
                </a:lnTo>
                <a:lnTo>
                  <a:pt x="1956200" y="10806538"/>
                </a:lnTo>
                <a:lnTo>
                  <a:pt x="0" y="10806538"/>
                </a:lnTo>
                <a:lnTo>
                  <a:pt x="0" y="8195100"/>
                </a:lnTo>
                <a:lnTo>
                  <a:pt x="1459700" y="8195100"/>
                </a:lnTo>
                <a:lnTo>
                  <a:pt x="1459700" y="2604720"/>
                </a:lnTo>
                <a:lnTo>
                  <a:pt x="6658762" y="2604720"/>
                </a:lnTo>
                <a:lnTo>
                  <a:pt x="6658762" y="1976976"/>
                </a:lnTo>
                <a:lnTo>
                  <a:pt x="5165309" y="1976976"/>
                </a:lnTo>
                <a:close/>
              </a:path>
            </a:pathLst>
          </a:custGeom>
          <a:solidFill>
            <a:schemeClr val="bg2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41058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with Shape Photo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Полилиния 12"/>
          <p:cNvSpPr>
            <a:spLocks noGrp="1"/>
          </p:cNvSpPr>
          <p:nvPr>
            <p:ph type="pic" sz="quarter" idx="14"/>
          </p:nvPr>
        </p:nvSpPr>
        <p:spPr>
          <a:xfrm>
            <a:off x="12917201" y="-26126"/>
            <a:ext cx="9969194" cy="13763703"/>
          </a:xfrm>
          <a:custGeom>
            <a:avLst/>
            <a:gdLst>
              <a:gd name="connsiteX0" fmla="*/ 1503648 w 9969194"/>
              <a:gd name="connsiteY0" fmla="*/ 0 h 13763703"/>
              <a:gd name="connsiteX1" fmla="*/ 5527552 w 9969194"/>
              <a:gd name="connsiteY1" fmla="*/ 0 h 13763703"/>
              <a:gd name="connsiteX2" fmla="*/ 5527552 w 9969194"/>
              <a:gd name="connsiteY2" fmla="*/ 1227909 h 13763703"/>
              <a:gd name="connsiteX3" fmla="*/ 7022614 w 9969194"/>
              <a:gd name="connsiteY3" fmla="*/ 1227909 h 13763703"/>
              <a:gd name="connsiteX4" fmla="*/ 7022614 w 9969194"/>
              <a:gd name="connsiteY4" fmla="*/ 2794727 h 13763703"/>
              <a:gd name="connsiteX5" fmla="*/ 9969194 w 9969194"/>
              <a:gd name="connsiteY5" fmla="*/ 2794727 h 13763703"/>
              <a:gd name="connsiteX6" fmla="*/ 9969194 w 9969194"/>
              <a:gd name="connsiteY6" fmla="*/ 5957026 h 13763703"/>
              <a:gd name="connsiteX7" fmla="*/ 8950610 w 9969194"/>
              <a:gd name="connsiteY7" fmla="*/ 5957026 h 13763703"/>
              <a:gd name="connsiteX8" fmla="*/ 8950610 w 9969194"/>
              <a:gd name="connsiteY8" fmla="*/ 12565789 h 13763703"/>
              <a:gd name="connsiteX9" fmla="*/ 1869952 w 9969194"/>
              <a:gd name="connsiteY9" fmla="*/ 12565789 h 13763703"/>
              <a:gd name="connsiteX10" fmla="*/ 1869952 w 9969194"/>
              <a:gd name="connsiteY10" fmla="*/ 13763703 h 13763703"/>
              <a:gd name="connsiteX11" fmla="*/ 0 w 9969194"/>
              <a:gd name="connsiteY11" fmla="*/ 13763703 h 13763703"/>
              <a:gd name="connsiteX12" fmla="*/ 0 w 9969194"/>
              <a:gd name="connsiteY12" fmla="*/ 12096207 h 13763703"/>
              <a:gd name="connsiteX13" fmla="*/ 1503648 w 9969194"/>
              <a:gd name="connsiteY13" fmla="*/ 12096207 h 13763703"/>
              <a:gd name="connsiteX14" fmla="*/ 1503648 w 9969194"/>
              <a:gd name="connsiteY14" fmla="*/ 5147401 h 13763703"/>
              <a:gd name="connsiteX15" fmla="*/ 6808482 w 9969194"/>
              <a:gd name="connsiteY15" fmla="*/ 5147401 h 13763703"/>
              <a:gd name="connsiteX16" fmla="*/ 6808482 w 9969194"/>
              <a:gd name="connsiteY16" fmla="*/ 3088415 h 13763703"/>
              <a:gd name="connsiteX17" fmla="*/ 5160598 w 9969194"/>
              <a:gd name="connsiteY17" fmla="*/ 3088415 h 13763703"/>
              <a:gd name="connsiteX18" fmla="*/ 5160598 w 9969194"/>
              <a:gd name="connsiteY18" fmla="*/ 1436915 h 13763703"/>
              <a:gd name="connsiteX19" fmla="*/ 1503648 w 9969194"/>
              <a:gd name="connsiteY19" fmla="*/ 1436915 h 1376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69194" h="13763703">
                <a:moveTo>
                  <a:pt x="1503648" y="0"/>
                </a:moveTo>
                <a:lnTo>
                  <a:pt x="5527552" y="0"/>
                </a:lnTo>
                <a:lnTo>
                  <a:pt x="5527552" y="1227909"/>
                </a:lnTo>
                <a:lnTo>
                  <a:pt x="7022614" y="1227909"/>
                </a:lnTo>
                <a:lnTo>
                  <a:pt x="7022614" y="2794727"/>
                </a:lnTo>
                <a:lnTo>
                  <a:pt x="9969194" y="2794727"/>
                </a:lnTo>
                <a:lnTo>
                  <a:pt x="9969194" y="5957026"/>
                </a:lnTo>
                <a:lnTo>
                  <a:pt x="8950610" y="5957026"/>
                </a:lnTo>
                <a:lnTo>
                  <a:pt x="8950610" y="12565789"/>
                </a:lnTo>
                <a:lnTo>
                  <a:pt x="1869952" y="12565789"/>
                </a:lnTo>
                <a:lnTo>
                  <a:pt x="1869952" y="13763703"/>
                </a:lnTo>
                <a:lnTo>
                  <a:pt x="0" y="13763703"/>
                </a:lnTo>
                <a:lnTo>
                  <a:pt x="0" y="12096207"/>
                </a:lnTo>
                <a:lnTo>
                  <a:pt x="1503648" y="12096207"/>
                </a:lnTo>
                <a:lnTo>
                  <a:pt x="1503648" y="5147401"/>
                </a:lnTo>
                <a:lnTo>
                  <a:pt x="6808482" y="5147401"/>
                </a:lnTo>
                <a:lnTo>
                  <a:pt x="6808482" y="3088415"/>
                </a:lnTo>
                <a:lnTo>
                  <a:pt x="5160598" y="3088415"/>
                </a:lnTo>
                <a:lnTo>
                  <a:pt x="5160598" y="1436915"/>
                </a:lnTo>
                <a:lnTo>
                  <a:pt x="1503648" y="1436915"/>
                </a:lnTo>
                <a:close/>
              </a:path>
            </a:pathLst>
          </a:cu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23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with photo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563994" y="635695"/>
            <a:ext cx="607908" cy="495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1C0B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32314" y="7352837"/>
            <a:ext cx="271268" cy="21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793251" y="8157735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83552" y="6488190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723691" y="5678332"/>
            <a:ext cx="288514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16200000">
            <a:off x="-908727" y="10932570"/>
            <a:ext cx="3553350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>
                <a:solidFill>
                  <a:srgbClr val="C1C0BE"/>
                </a:solidFill>
              </a:rPr>
              <a:t>Marketing</a:t>
            </a:r>
            <a:r>
              <a:t>   </a:t>
            </a:r>
            <a:r>
              <a:rPr>
                <a:solidFill>
                  <a:srgbClr val="C7A57F"/>
                </a:solidFill>
              </a:rPr>
              <a:t>/</a:t>
            </a:r>
            <a:r>
              <a:t>  </a:t>
            </a:r>
            <a:r>
              <a:rPr>
                <a:solidFill>
                  <a:srgbClr val="C1C0BE"/>
                </a:solidFill>
              </a:rPr>
              <a:t> Report</a:t>
            </a:r>
          </a:p>
        </p:txBody>
      </p:sp>
      <p:sp>
        <p:nvSpPr>
          <p:cNvPr id="48" name="Shape 48"/>
          <p:cNvSpPr/>
          <p:nvPr/>
        </p:nvSpPr>
        <p:spPr>
          <a:xfrm flipV="1">
            <a:off x="867947" y="1655053"/>
            <a:ext cx="1" cy="3425557"/>
          </a:xfrm>
          <a:prstGeom prst="line">
            <a:avLst/>
          </a:prstGeom>
          <a:ln w="127000">
            <a:solidFill>
              <a:srgbClr val="2C2C2C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5485720" y="4229750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1"/>
          </p:nvPr>
        </p:nvSpPr>
        <p:spPr>
          <a:xfrm>
            <a:off x="8552035" y="4229750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2"/>
          </p:nvPr>
        </p:nvSpPr>
        <p:spPr>
          <a:xfrm>
            <a:off x="11618350" y="4229750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3"/>
          </p:nvPr>
        </p:nvSpPr>
        <p:spPr>
          <a:xfrm>
            <a:off x="14684665" y="4229750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4"/>
          </p:nvPr>
        </p:nvSpPr>
        <p:spPr>
          <a:xfrm>
            <a:off x="17750979" y="4208694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5"/>
          </p:nvPr>
        </p:nvSpPr>
        <p:spPr>
          <a:xfrm>
            <a:off x="5485720" y="7267218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Рисунок 2"/>
          <p:cNvSpPr>
            <a:spLocks noGrp="1"/>
          </p:cNvSpPr>
          <p:nvPr>
            <p:ph type="pic" sz="quarter" idx="16"/>
          </p:nvPr>
        </p:nvSpPr>
        <p:spPr>
          <a:xfrm>
            <a:off x="8552035" y="7267218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Рисунок 2"/>
          <p:cNvSpPr>
            <a:spLocks noGrp="1"/>
          </p:cNvSpPr>
          <p:nvPr>
            <p:ph type="pic" sz="quarter" idx="17"/>
          </p:nvPr>
        </p:nvSpPr>
        <p:spPr>
          <a:xfrm>
            <a:off x="11618350" y="7267218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Рисунок 2"/>
          <p:cNvSpPr>
            <a:spLocks noGrp="1"/>
          </p:cNvSpPr>
          <p:nvPr>
            <p:ph type="pic" sz="quarter" idx="18"/>
          </p:nvPr>
        </p:nvSpPr>
        <p:spPr>
          <a:xfrm>
            <a:off x="14684665" y="7267218"/>
            <a:ext cx="2352675" cy="23510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Рисунок 2"/>
          <p:cNvSpPr>
            <a:spLocks noGrp="1"/>
          </p:cNvSpPr>
          <p:nvPr>
            <p:ph type="pic" sz="quarter" idx="19"/>
          </p:nvPr>
        </p:nvSpPr>
        <p:spPr>
          <a:xfrm>
            <a:off x="17750979" y="7246162"/>
            <a:ext cx="2352675" cy="23510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475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dark) no number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3377854" y="2279414"/>
            <a:ext cx="16482720" cy="217683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3423999" y="4630044"/>
            <a:ext cx="20476357" cy="70192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/>
        </p:nvSpPr>
        <p:spPr>
          <a:xfrm>
            <a:off x="732314" y="7352837"/>
            <a:ext cx="271268" cy="21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93251" y="8157735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83552" y="6488190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23691" y="5678332"/>
            <a:ext cx="288514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6200000">
            <a:off x="-908727" y="10932570"/>
            <a:ext cx="3553350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>
                <a:solidFill>
                  <a:srgbClr val="C1C0BE"/>
                </a:solidFill>
              </a:rPr>
              <a:t>Marketing</a:t>
            </a:r>
            <a:r>
              <a:t>   </a:t>
            </a:r>
            <a:r>
              <a:rPr>
                <a:solidFill>
                  <a:srgbClr val="C7A57F"/>
                </a:solidFill>
              </a:rPr>
              <a:t>/</a:t>
            </a:r>
            <a:r>
              <a:t>  </a:t>
            </a:r>
            <a:r>
              <a:rPr>
                <a:solidFill>
                  <a:srgbClr val="C1C0BE"/>
                </a:solidFill>
              </a:rPr>
              <a:t> Report</a:t>
            </a:r>
          </a:p>
        </p:txBody>
      </p:sp>
      <p:sp>
        <p:nvSpPr>
          <p:cNvPr id="62" name="Shape 62"/>
          <p:cNvSpPr/>
          <p:nvPr/>
        </p:nvSpPr>
        <p:spPr>
          <a:xfrm flipV="1">
            <a:off x="867947" y="703000"/>
            <a:ext cx="1" cy="4377610"/>
          </a:xfrm>
          <a:prstGeom prst="line">
            <a:avLst/>
          </a:prstGeom>
          <a:ln w="127000">
            <a:solidFill>
              <a:srgbClr val="2C2C2C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563994" y="635695"/>
            <a:ext cx="607908" cy="495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1C0B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with photo_no number"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732314" y="7352837"/>
            <a:ext cx="271268" cy="21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93251" y="8157735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83552" y="6488190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23691" y="5678332"/>
            <a:ext cx="288514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555555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6200000">
            <a:off x="-908727" y="10932570"/>
            <a:ext cx="3553350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>
                <a:solidFill>
                  <a:srgbClr val="C1C0BE"/>
                </a:solidFill>
              </a:rPr>
              <a:t>Marketing</a:t>
            </a:r>
            <a:r>
              <a:t>   </a:t>
            </a:r>
            <a:r>
              <a:rPr>
                <a:solidFill>
                  <a:srgbClr val="C7A57F"/>
                </a:solidFill>
              </a:rPr>
              <a:t>/</a:t>
            </a:r>
            <a:r>
              <a:t>  </a:t>
            </a:r>
            <a:r>
              <a:rPr>
                <a:solidFill>
                  <a:srgbClr val="C1C0BE"/>
                </a:solidFill>
              </a:rPr>
              <a:t> Report</a:t>
            </a:r>
          </a:p>
        </p:txBody>
      </p:sp>
      <p:sp>
        <p:nvSpPr>
          <p:cNvPr id="62" name="Shape 62"/>
          <p:cNvSpPr/>
          <p:nvPr/>
        </p:nvSpPr>
        <p:spPr>
          <a:xfrm flipV="1">
            <a:off x="867947" y="703000"/>
            <a:ext cx="1" cy="4377610"/>
          </a:xfrm>
          <a:prstGeom prst="line">
            <a:avLst/>
          </a:prstGeom>
          <a:ln w="127000">
            <a:solidFill>
              <a:srgbClr val="2C2C2C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6191341" y="4668683"/>
            <a:ext cx="4259263" cy="425926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1"/>
          </p:nvPr>
        </p:nvSpPr>
        <p:spPr>
          <a:xfrm>
            <a:off x="11072496" y="4625484"/>
            <a:ext cx="4259263" cy="42592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2"/>
          </p:nvPr>
        </p:nvSpPr>
        <p:spPr>
          <a:xfrm>
            <a:off x="15953651" y="4625483"/>
            <a:ext cx="4259263" cy="42592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05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901435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947579" y="4630044"/>
            <a:ext cx="19809185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732314" y="7352837"/>
            <a:ext cx="271268" cy="21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793251" y="8157735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783552" y="6488190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723691" y="5678332"/>
            <a:ext cx="288514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defTabSz="457200">
              <a:defRPr sz="2400">
                <a:solidFill>
                  <a:srgbClr val="C1C0BE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31270" y="607363"/>
            <a:ext cx="873356" cy="4953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ctr">
              <a:defRPr cap="all" spc="5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-908727" y="10932570"/>
            <a:ext cx="3553350" cy="571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t>Marketing   </a:t>
            </a:r>
            <a:r>
              <a:rPr>
                <a:solidFill>
                  <a:srgbClr val="C7A57F"/>
                </a:solidFill>
              </a:rPr>
              <a:t>/</a:t>
            </a:r>
            <a:r>
              <a:t>   Report</a:t>
            </a:r>
          </a:p>
        </p:txBody>
      </p:sp>
      <p:sp>
        <p:nvSpPr>
          <p:cNvPr id="10" name="Shape 10"/>
          <p:cNvSpPr/>
          <p:nvPr/>
        </p:nvSpPr>
        <p:spPr>
          <a:xfrm flipV="1">
            <a:off x="867947" y="1655053"/>
            <a:ext cx="1" cy="3425557"/>
          </a:xfrm>
          <a:prstGeom prst="line">
            <a:avLst/>
          </a:prstGeom>
          <a:ln w="127000">
            <a:solidFill>
              <a:srgbClr val="EBEAE7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  <p:sldLayoutId id="2147483660" r:id="rId5"/>
    <p:sldLayoutId id="2147483651" r:id="rId6"/>
    <p:sldLayoutId id="2147483656" r:id="rId7"/>
    <p:sldLayoutId id="2147483653" r:id="rId8"/>
    <p:sldLayoutId id="2147483657" r:id="rId9"/>
    <p:sldLayoutId id="2147483654" r:id="rId10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1pPr>
      <a:lvl2pPr marL="0" marR="0" indent="228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2pPr>
      <a:lvl3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3pPr>
      <a:lvl4pPr marL="0" marR="0" indent="685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4pPr>
      <a:lvl5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5pPr>
      <a:lvl6pPr marL="0" marR="0" indent="1143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6pPr>
      <a:lvl7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7pPr>
      <a:lvl8pPr marL="0" marR="0" indent="1600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8pPr>
      <a:lvl9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3A3B39"/>
          </a:solidFill>
          <a:uFillTx/>
          <a:latin typeface="Bebas"/>
          <a:ea typeface="Bebas"/>
          <a:cs typeface="Bebas"/>
          <a:sym typeface="Bebas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717175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all" spc="5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eba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ACA77E99-2182-4888-B4C5-107AB8596D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8" b="11638"/>
          <a:stretch>
            <a:fillRect/>
          </a:stretch>
        </p:blipFill>
        <p:spPr>
          <a:xfrm>
            <a:off x="1736725" y="0"/>
            <a:ext cx="22647275" cy="11583988"/>
          </a:xfrm>
          <a:solidFill>
            <a:schemeClr val="bg2"/>
          </a:solidFill>
        </p:spPr>
      </p:pic>
      <p:sp>
        <p:nvSpPr>
          <p:cNvPr id="88" name="Shape 88"/>
          <p:cNvSpPr/>
          <p:nvPr/>
        </p:nvSpPr>
        <p:spPr>
          <a:xfrm>
            <a:off x="1514476" y="0"/>
            <a:ext cx="22890276" cy="11788799"/>
          </a:xfrm>
          <a:prstGeom prst="rect">
            <a:avLst/>
          </a:prstGeom>
          <a:solidFill>
            <a:srgbClr val="272727">
              <a:alpha val="70000"/>
            </a:srgbClr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27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89" name="Shape 89"/>
          <p:cNvSpPr/>
          <p:nvPr/>
        </p:nvSpPr>
        <p:spPr>
          <a:xfrm>
            <a:off x="1716070" y="5089076"/>
            <a:ext cx="18663121" cy="7197525"/>
          </a:xfrm>
          <a:prstGeom prst="rect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708809" y="6177236"/>
            <a:ext cx="14094503" cy="581389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lnSpc>
                <a:spcPct val="80000"/>
              </a:lnSpc>
              <a:defRPr sz="18500">
                <a:solidFill>
                  <a:srgbClr val="F6F5F3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dirty="0"/>
              <a:t>Movie</a:t>
            </a:r>
          </a:p>
          <a:p>
            <a:pPr>
              <a:lnSpc>
                <a:spcPct val="80000"/>
              </a:lnSpc>
              <a:defRPr sz="18500">
                <a:solidFill>
                  <a:srgbClr val="F6F5F3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dirty="0">
                <a:solidFill>
                  <a:srgbClr val="C7A57F"/>
                </a:solidFill>
              </a:rPr>
              <a:t>Rating </a:t>
            </a:r>
            <a:endParaRPr lang="en-US" altLang="ko-KR" sz="4800" dirty="0">
              <a:solidFill>
                <a:srgbClr val="C7A57F"/>
              </a:solidFill>
            </a:endParaRPr>
          </a:p>
          <a:p>
            <a:pPr algn="r">
              <a:lnSpc>
                <a:spcPct val="80000"/>
              </a:lnSpc>
              <a:defRPr sz="18500">
                <a:solidFill>
                  <a:srgbClr val="F6F5F3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ko-KR" altLang="en-US" sz="4800" dirty="0" err="1">
                <a:solidFill>
                  <a:srgbClr val="C7A57F"/>
                </a:solidFill>
              </a:rPr>
              <a:t>양영디지털고등학교</a:t>
            </a:r>
            <a:r>
              <a:rPr lang="ko-KR" altLang="en-US" sz="4800" dirty="0">
                <a:solidFill>
                  <a:srgbClr val="C7A57F"/>
                </a:solidFill>
              </a:rPr>
              <a:t> </a:t>
            </a:r>
            <a:endParaRPr lang="en-US" altLang="ko-KR" sz="4800" dirty="0">
              <a:solidFill>
                <a:srgbClr val="C7A57F"/>
              </a:solidFill>
            </a:endParaRPr>
          </a:p>
          <a:p>
            <a:pPr algn="r">
              <a:lnSpc>
                <a:spcPct val="80000"/>
              </a:lnSpc>
              <a:defRPr sz="18500">
                <a:solidFill>
                  <a:srgbClr val="F6F5F3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altLang="ko-KR" sz="4800" dirty="0">
                <a:solidFill>
                  <a:srgbClr val="C7A57F"/>
                </a:solidFill>
              </a:rPr>
              <a:t>S/W</a:t>
            </a:r>
            <a:r>
              <a:rPr lang="ko-KR" altLang="en-US" sz="4800" dirty="0">
                <a:solidFill>
                  <a:srgbClr val="C7A57F"/>
                </a:solidFill>
              </a:rPr>
              <a:t>개발과 </a:t>
            </a:r>
            <a:r>
              <a:rPr lang="en-US" altLang="ko-KR" sz="4800" dirty="0">
                <a:solidFill>
                  <a:srgbClr val="C7A57F"/>
                </a:solidFill>
              </a:rPr>
              <a:t>20112 </a:t>
            </a:r>
            <a:r>
              <a:rPr lang="ko-KR" altLang="en-US" sz="4800" dirty="0">
                <a:solidFill>
                  <a:srgbClr val="C7A57F"/>
                </a:solidFill>
              </a:rPr>
              <a:t>박형진</a:t>
            </a:r>
            <a:endParaRPr dirty="0">
              <a:solidFill>
                <a:srgbClr val="C7A57F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22358424" y="7019828"/>
            <a:ext cx="183739" cy="183740"/>
          </a:xfrm>
          <a:prstGeom prst="ellipse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22358424" y="7627591"/>
            <a:ext cx="183739" cy="183739"/>
          </a:xfrm>
          <a:prstGeom prst="ellipse">
            <a:avLst/>
          </a:prstGeom>
          <a:solidFill>
            <a:srgbClr val="C7A57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2358424" y="8235353"/>
            <a:ext cx="183739" cy="183740"/>
          </a:xfrm>
          <a:prstGeom prst="ellipse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2358424" y="8843115"/>
            <a:ext cx="183739" cy="183739"/>
          </a:xfrm>
          <a:prstGeom prst="ellipse">
            <a:avLst/>
          </a:prstGeom>
          <a:solidFill>
            <a:srgbClr val="272727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2283539" y="7552705"/>
            <a:ext cx="333510" cy="333511"/>
          </a:xfrm>
          <a:prstGeom prst="ellipse">
            <a:avLst/>
          </a:prstGeom>
          <a:ln w="25400">
            <a:solidFill>
              <a:srgbClr val="C7A57F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357467" y="3013669"/>
            <a:ext cx="9099674" cy="20516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dirty="0"/>
              <a:t>Start of </a:t>
            </a:r>
            <a:r>
              <a:rPr lang="en-US" dirty="0">
                <a:solidFill>
                  <a:srgbClr val="C7A57F"/>
                </a:solidFill>
              </a:rPr>
              <a:t>Project</a:t>
            </a:r>
            <a:endParaRPr dirty="0">
              <a:solidFill>
                <a:srgbClr val="C7A57F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384505" y="5526706"/>
            <a:ext cx="9483334" cy="55470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ko-KR" altLang="en-US" dirty="0" err="1"/>
              <a:t>양영디지털고등학교</a:t>
            </a:r>
            <a:r>
              <a:rPr lang="ko-KR" altLang="en-US" dirty="0"/>
              <a:t> </a:t>
            </a:r>
            <a:r>
              <a:rPr lang="en-US" altLang="ko-KR" dirty="0"/>
              <a:t>S/W</a:t>
            </a:r>
            <a:r>
              <a:rPr lang="ko-KR" altLang="en-US" dirty="0"/>
              <a:t>개발 과에서 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en-US" altLang="ko-KR" dirty="0"/>
              <a:t>JSP </a:t>
            </a:r>
            <a:r>
              <a:rPr lang="ko-KR" altLang="en-US" dirty="0"/>
              <a:t>과정을 수료한 뒤</a:t>
            </a:r>
            <a:endParaRPr lang="en-US" altLang="ko-KR" dirty="0"/>
          </a:p>
          <a:p>
            <a:r>
              <a:rPr lang="ko-KR" altLang="en-US" dirty="0"/>
              <a:t>방학 중에 한 학기를 마무리하는 프로젝트를 진행하게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어떻게 하면 많은 사람들이 유용하게 사용할 수 있을 만 한 것을 만들 수 있을까 생각하던 도중 번뜩 떠오른 것이 하나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사람들이 영화의 정보를 더 쉽게 찾아볼 수 있는 사이트가 있으면 좋지 않을까</a:t>
            </a:r>
            <a:r>
              <a:rPr lang="en-US" altLang="ko-KR" dirty="0"/>
              <a:t>? </a:t>
            </a:r>
            <a:r>
              <a:rPr lang="ko-KR" altLang="en-US" dirty="0"/>
              <a:t>라는 생각 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마침 </a:t>
            </a:r>
            <a:r>
              <a:rPr lang="en-US" altLang="ko-KR" dirty="0"/>
              <a:t>1</a:t>
            </a:r>
            <a:r>
              <a:rPr lang="ko-KR" altLang="en-US" dirty="0"/>
              <a:t>학기 말에 배운 </a:t>
            </a:r>
            <a:r>
              <a:rPr lang="en-US" altLang="ko-KR" dirty="0" err="1"/>
              <a:t>Jsoup</a:t>
            </a:r>
            <a:r>
              <a:rPr lang="ko-KR" altLang="en-US" dirty="0"/>
              <a:t>을 이용한 파싱</a:t>
            </a:r>
            <a:r>
              <a:rPr lang="en-US" altLang="ko-KR" dirty="0"/>
              <a:t>, </a:t>
            </a:r>
            <a:r>
              <a:rPr lang="ko-KR" altLang="en-US" dirty="0" err="1"/>
              <a:t>크롤링을</a:t>
            </a:r>
            <a:r>
              <a:rPr lang="ko-KR" altLang="en-US" dirty="0"/>
              <a:t> 응용해 볼 수 있는 기회이기도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그렇게 이번 프로젝트가 시작되었다</a:t>
            </a:r>
            <a:r>
              <a:rPr lang="en-US" altLang="ko-KR" dirty="0"/>
              <a:t>.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14469933" y="2627251"/>
            <a:ext cx="7741233" cy="8461499"/>
            <a:chOff x="230586" y="0"/>
            <a:chExt cx="7741231" cy="8461497"/>
          </a:xfrm>
        </p:grpSpPr>
        <p:sp>
          <p:nvSpPr>
            <p:cNvPr id="119" name="Shape 119"/>
            <p:cNvSpPr/>
            <p:nvPr/>
          </p:nvSpPr>
          <p:spPr>
            <a:xfrm>
              <a:off x="2928920" y="3055133"/>
              <a:ext cx="2355581" cy="2355581"/>
            </a:xfrm>
            <a:prstGeom prst="ellipse">
              <a:avLst/>
            </a:prstGeom>
            <a:solidFill>
              <a:srgbClr val="E1E0DE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378093" y="3504305"/>
              <a:ext cx="1457236" cy="1457237"/>
            </a:xfrm>
            <a:prstGeom prst="ellipse">
              <a:avLst/>
            </a:prstGeom>
            <a:solidFill>
              <a:srgbClr val="F6F5F3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19782067">
              <a:off x="1783635" y="1516485"/>
              <a:ext cx="1738272" cy="402743"/>
            </a:xfrm>
            <a:prstGeom prst="rect">
              <a:avLst/>
            </a:prstGeom>
            <a:solidFill>
              <a:srgbClr val="E1E0DE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5400000">
              <a:off x="6129895" y="4031551"/>
              <a:ext cx="1738273" cy="402743"/>
            </a:xfrm>
            <a:prstGeom prst="rect">
              <a:avLst/>
            </a:prstGeom>
            <a:solidFill>
              <a:srgbClr val="E1E0DE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1818516">
              <a:off x="4708222" y="1526640"/>
              <a:ext cx="1738273" cy="402743"/>
            </a:xfrm>
            <a:prstGeom prst="rect">
              <a:avLst/>
            </a:prstGeom>
            <a:solidFill>
              <a:srgbClr val="E1E0DE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5400000">
              <a:off x="341650" y="4011242"/>
              <a:ext cx="1738273" cy="402743"/>
            </a:xfrm>
            <a:prstGeom prst="rect">
              <a:avLst/>
            </a:prstGeom>
            <a:solidFill>
              <a:srgbClr val="E1E0DE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1763156">
              <a:off x="1793789" y="6539792"/>
              <a:ext cx="1738273" cy="402742"/>
            </a:xfrm>
            <a:prstGeom prst="rect">
              <a:avLst/>
            </a:prstGeom>
            <a:solidFill>
              <a:srgbClr val="E1E0DE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19784903">
              <a:off x="4677757" y="6539792"/>
              <a:ext cx="1738273" cy="402742"/>
            </a:xfrm>
            <a:prstGeom prst="rect">
              <a:avLst/>
            </a:prstGeom>
            <a:solidFill>
              <a:srgbClr val="E1E0DE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16347" y="0"/>
              <a:ext cx="1790019" cy="3232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2" h="21547" extrusionOk="0">
                  <a:moveTo>
                    <a:pt x="7584" y="11690"/>
                  </a:moveTo>
                  <a:cubicBezTo>
                    <a:pt x="2307" y="11061"/>
                    <a:pt x="-1019" y="7904"/>
                    <a:pt x="282" y="4748"/>
                  </a:cubicBezTo>
                  <a:cubicBezTo>
                    <a:pt x="1554" y="1664"/>
                    <a:pt x="5736" y="-53"/>
                    <a:pt x="10075" y="1"/>
                  </a:cubicBezTo>
                  <a:cubicBezTo>
                    <a:pt x="14427" y="55"/>
                    <a:pt x="18498" y="1884"/>
                    <a:pt x="19543" y="5008"/>
                  </a:cubicBezTo>
                  <a:cubicBezTo>
                    <a:pt x="20581" y="8109"/>
                    <a:pt x="17216" y="11106"/>
                    <a:pt x="12070" y="11677"/>
                  </a:cubicBezTo>
                  <a:lnTo>
                    <a:pt x="12070" y="18351"/>
                  </a:lnTo>
                  <a:lnTo>
                    <a:pt x="14307" y="18351"/>
                  </a:lnTo>
                  <a:lnTo>
                    <a:pt x="9960" y="21547"/>
                  </a:lnTo>
                  <a:lnTo>
                    <a:pt x="5409" y="18343"/>
                  </a:lnTo>
                  <a:lnTo>
                    <a:pt x="7656" y="18343"/>
                  </a:lnTo>
                  <a:lnTo>
                    <a:pt x="7584" y="11690"/>
                  </a:ln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556857" y="332411"/>
              <a:ext cx="1108998" cy="1108999"/>
            </a:xfrm>
            <a:prstGeom prst="ellipse">
              <a:avLst/>
            </a:prstGeom>
            <a:solidFill>
              <a:srgbClr val="F6F5F3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3580298">
              <a:off x="5460561" y="1320126"/>
              <a:ext cx="1790018" cy="3232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2" h="21547" extrusionOk="0">
                  <a:moveTo>
                    <a:pt x="7584" y="11690"/>
                  </a:moveTo>
                  <a:cubicBezTo>
                    <a:pt x="2307" y="11061"/>
                    <a:pt x="-1019" y="7904"/>
                    <a:pt x="282" y="4748"/>
                  </a:cubicBezTo>
                  <a:cubicBezTo>
                    <a:pt x="1554" y="1664"/>
                    <a:pt x="5736" y="-53"/>
                    <a:pt x="10075" y="1"/>
                  </a:cubicBezTo>
                  <a:cubicBezTo>
                    <a:pt x="14427" y="55"/>
                    <a:pt x="18498" y="1884"/>
                    <a:pt x="19543" y="5008"/>
                  </a:cubicBezTo>
                  <a:cubicBezTo>
                    <a:pt x="20581" y="8109"/>
                    <a:pt x="17216" y="11106"/>
                    <a:pt x="12070" y="11677"/>
                  </a:cubicBezTo>
                  <a:lnTo>
                    <a:pt x="12070" y="18351"/>
                  </a:lnTo>
                  <a:lnTo>
                    <a:pt x="14307" y="18351"/>
                  </a:lnTo>
                  <a:lnTo>
                    <a:pt x="9960" y="21547"/>
                  </a:lnTo>
                  <a:lnTo>
                    <a:pt x="5409" y="18343"/>
                  </a:lnTo>
                  <a:lnTo>
                    <a:pt x="7656" y="18343"/>
                  </a:lnTo>
                  <a:lnTo>
                    <a:pt x="7584" y="11690"/>
                  </a:lnTo>
                  <a:close/>
                </a:path>
              </a:pathLst>
            </a:custGeom>
            <a:solidFill>
              <a:srgbClr val="C1C0BE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3580298">
              <a:off x="6430595" y="2013592"/>
              <a:ext cx="1108998" cy="1108999"/>
            </a:xfrm>
            <a:prstGeom prst="ellipse">
              <a:avLst/>
            </a:prstGeom>
            <a:solidFill>
              <a:srgbClr val="F6F5F3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18031663">
              <a:off x="951824" y="1288934"/>
              <a:ext cx="1790018" cy="3232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2" h="21547" extrusionOk="0">
                  <a:moveTo>
                    <a:pt x="7584" y="11690"/>
                  </a:moveTo>
                  <a:cubicBezTo>
                    <a:pt x="2307" y="11061"/>
                    <a:pt x="-1019" y="7904"/>
                    <a:pt x="282" y="4748"/>
                  </a:cubicBezTo>
                  <a:cubicBezTo>
                    <a:pt x="1554" y="1664"/>
                    <a:pt x="5736" y="-53"/>
                    <a:pt x="10075" y="1"/>
                  </a:cubicBezTo>
                  <a:cubicBezTo>
                    <a:pt x="14427" y="55"/>
                    <a:pt x="18498" y="1884"/>
                    <a:pt x="19543" y="5008"/>
                  </a:cubicBezTo>
                  <a:cubicBezTo>
                    <a:pt x="20581" y="8109"/>
                    <a:pt x="17216" y="11106"/>
                    <a:pt x="12070" y="11677"/>
                  </a:cubicBezTo>
                  <a:lnTo>
                    <a:pt x="12070" y="18351"/>
                  </a:lnTo>
                  <a:lnTo>
                    <a:pt x="14307" y="18351"/>
                  </a:lnTo>
                  <a:lnTo>
                    <a:pt x="9960" y="21547"/>
                  </a:lnTo>
                  <a:lnTo>
                    <a:pt x="5409" y="18343"/>
                  </a:lnTo>
                  <a:lnTo>
                    <a:pt x="7656" y="18343"/>
                  </a:lnTo>
                  <a:lnTo>
                    <a:pt x="7584" y="11690"/>
                  </a:lnTo>
                  <a:close/>
                </a:path>
              </a:pathLst>
            </a:custGeom>
            <a:solidFill>
              <a:srgbClr val="3A3B3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18031663">
              <a:off x="664095" y="1980212"/>
              <a:ext cx="1108999" cy="1108998"/>
            </a:xfrm>
            <a:prstGeom prst="ellipse">
              <a:avLst/>
            </a:prstGeom>
            <a:solidFill>
              <a:srgbClr val="F6F5F3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14421152">
              <a:off x="961978" y="3919031"/>
              <a:ext cx="1790019" cy="3232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2" h="21547" extrusionOk="0">
                  <a:moveTo>
                    <a:pt x="7584" y="11690"/>
                  </a:moveTo>
                  <a:cubicBezTo>
                    <a:pt x="2307" y="11061"/>
                    <a:pt x="-1019" y="7904"/>
                    <a:pt x="282" y="4748"/>
                  </a:cubicBezTo>
                  <a:cubicBezTo>
                    <a:pt x="1554" y="1664"/>
                    <a:pt x="5736" y="-53"/>
                    <a:pt x="10075" y="1"/>
                  </a:cubicBezTo>
                  <a:cubicBezTo>
                    <a:pt x="14427" y="55"/>
                    <a:pt x="18498" y="1884"/>
                    <a:pt x="19543" y="5008"/>
                  </a:cubicBezTo>
                  <a:cubicBezTo>
                    <a:pt x="20581" y="8109"/>
                    <a:pt x="17216" y="11106"/>
                    <a:pt x="12070" y="11677"/>
                  </a:cubicBezTo>
                  <a:lnTo>
                    <a:pt x="12070" y="18351"/>
                  </a:lnTo>
                  <a:lnTo>
                    <a:pt x="14307" y="18351"/>
                  </a:lnTo>
                  <a:lnTo>
                    <a:pt x="9960" y="21547"/>
                  </a:lnTo>
                  <a:lnTo>
                    <a:pt x="5409" y="18343"/>
                  </a:lnTo>
                  <a:lnTo>
                    <a:pt x="7656" y="18343"/>
                  </a:lnTo>
                  <a:lnTo>
                    <a:pt x="7584" y="11690"/>
                  </a:lnTo>
                  <a:close/>
                </a:path>
              </a:pathLst>
            </a:custGeom>
            <a:solidFill>
              <a:srgbClr val="C1C0BE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14421152">
              <a:off x="668633" y="5341554"/>
              <a:ext cx="1108998" cy="1108999"/>
            </a:xfrm>
            <a:prstGeom prst="ellipse">
              <a:avLst/>
            </a:prstGeom>
            <a:solidFill>
              <a:srgbClr val="F6F5F3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rot="7205225">
              <a:off x="5450406" y="3919759"/>
              <a:ext cx="1790019" cy="3232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2" h="21547" extrusionOk="0">
                  <a:moveTo>
                    <a:pt x="7584" y="11690"/>
                  </a:moveTo>
                  <a:cubicBezTo>
                    <a:pt x="2307" y="11061"/>
                    <a:pt x="-1019" y="7904"/>
                    <a:pt x="282" y="4748"/>
                  </a:cubicBezTo>
                  <a:cubicBezTo>
                    <a:pt x="1554" y="1664"/>
                    <a:pt x="5736" y="-53"/>
                    <a:pt x="10075" y="1"/>
                  </a:cubicBezTo>
                  <a:cubicBezTo>
                    <a:pt x="14427" y="55"/>
                    <a:pt x="18498" y="1884"/>
                    <a:pt x="19543" y="5008"/>
                  </a:cubicBezTo>
                  <a:cubicBezTo>
                    <a:pt x="20581" y="8109"/>
                    <a:pt x="17216" y="11106"/>
                    <a:pt x="12070" y="11677"/>
                  </a:cubicBezTo>
                  <a:lnTo>
                    <a:pt x="12070" y="18351"/>
                  </a:lnTo>
                  <a:lnTo>
                    <a:pt x="14307" y="18351"/>
                  </a:lnTo>
                  <a:lnTo>
                    <a:pt x="9960" y="21547"/>
                  </a:lnTo>
                  <a:lnTo>
                    <a:pt x="5409" y="18343"/>
                  </a:lnTo>
                  <a:lnTo>
                    <a:pt x="7656" y="18343"/>
                  </a:lnTo>
                  <a:lnTo>
                    <a:pt x="7584" y="11690"/>
                  </a:lnTo>
                  <a:close/>
                </a:path>
              </a:pathLst>
            </a:custGeom>
            <a:solidFill>
              <a:srgbClr val="C7A57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7205225">
              <a:off x="6421986" y="5347134"/>
              <a:ext cx="1108998" cy="1108999"/>
            </a:xfrm>
            <a:prstGeom prst="ellipse">
              <a:avLst/>
            </a:prstGeom>
            <a:solidFill>
              <a:srgbClr val="F6F5F3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10800000">
              <a:off x="3211703" y="5229002"/>
              <a:ext cx="1790018" cy="3232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2" h="21547" extrusionOk="0">
                  <a:moveTo>
                    <a:pt x="7584" y="11690"/>
                  </a:moveTo>
                  <a:cubicBezTo>
                    <a:pt x="2307" y="11061"/>
                    <a:pt x="-1019" y="7904"/>
                    <a:pt x="282" y="4748"/>
                  </a:cubicBezTo>
                  <a:cubicBezTo>
                    <a:pt x="1554" y="1664"/>
                    <a:pt x="5736" y="-53"/>
                    <a:pt x="10075" y="1"/>
                  </a:cubicBezTo>
                  <a:cubicBezTo>
                    <a:pt x="14427" y="55"/>
                    <a:pt x="18498" y="1884"/>
                    <a:pt x="19543" y="5008"/>
                  </a:cubicBezTo>
                  <a:cubicBezTo>
                    <a:pt x="20581" y="8109"/>
                    <a:pt x="17216" y="11106"/>
                    <a:pt x="12070" y="11677"/>
                  </a:cubicBezTo>
                  <a:lnTo>
                    <a:pt x="12070" y="18351"/>
                  </a:lnTo>
                  <a:lnTo>
                    <a:pt x="14307" y="18351"/>
                  </a:lnTo>
                  <a:lnTo>
                    <a:pt x="9960" y="21547"/>
                  </a:lnTo>
                  <a:lnTo>
                    <a:pt x="5409" y="18343"/>
                  </a:lnTo>
                  <a:lnTo>
                    <a:pt x="7656" y="18343"/>
                  </a:lnTo>
                  <a:lnTo>
                    <a:pt x="7584" y="11690"/>
                  </a:lnTo>
                  <a:close/>
                </a:path>
              </a:pathLst>
            </a:custGeom>
            <a:solidFill>
              <a:srgbClr val="3A3B3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10800000">
              <a:off x="3552212" y="7020087"/>
              <a:ext cx="1108998" cy="1108999"/>
            </a:xfrm>
            <a:prstGeom prst="ellipse">
              <a:avLst/>
            </a:prstGeom>
            <a:solidFill>
              <a:srgbClr val="F6F5F3"/>
            </a:solidFill>
            <a:ln w="3175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811313" y="709939"/>
              <a:ext cx="616195" cy="3539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1800" cap="all" spc="360">
                  <a:solidFill>
                    <a:srgbClr val="3A3B39"/>
                  </a:solidFill>
                  <a:latin typeface="+mj-lt"/>
                  <a:ea typeface="+mj-ea"/>
                  <a:cs typeface="+mj-cs"/>
                  <a:sym typeface="Avenir Heavy"/>
                </a:defRPr>
              </a:lvl1pPr>
            </a:lstStyle>
            <a:p>
              <a:r>
                <a:rPr lang="en-US" dirty="0"/>
                <a:t>CGV</a:t>
              </a: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723084" y="2357739"/>
              <a:ext cx="1030410" cy="3539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1800" cap="all" spc="360">
                  <a:solidFill>
                    <a:srgbClr val="3A3B39"/>
                  </a:solidFill>
                  <a:latin typeface="+mj-lt"/>
                  <a:ea typeface="+mj-ea"/>
                  <a:cs typeface="+mj-cs"/>
                  <a:sym typeface="Avenir Heavy"/>
                </a:defRPr>
              </a:lvl1pPr>
            </a:lstStyle>
            <a:p>
              <a:r>
                <a:rPr lang="en-US" dirty="0"/>
                <a:t>CINE21</a:t>
              </a: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19733" y="2244640"/>
              <a:ext cx="958596" cy="6309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1800" cap="all" spc="360">
                  <a:solidFill>
                    <a:srgbClr val="3A3B39"/>
                  </a:solidFill>
                  <a:latin typeface="+mj-lt"/>
                  <a:ea typeface="+mj-ea"/>
                  <a:cs typeface="+mj-cs"/>
                  <a:sym typeface="Avenir Heavy"/>
                </a:defRPr>
              </a:lvl1pPr>
            </a:lstStyle>
            <a:p>
              <a:r>
                <a:rPr lang="en-US" dirty="0" err="1"/>
                <a:t>Naver</a:t>
              </a:r>
              <a:endParaRPr lang="en-US" dirty="0"/>
            </a:p>
            <a:p>
              <a:r>
                <a:rPr lang="en-US" dirty="0"/>
                <a:t>Movie</a:t>
              </a: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6519734" y="5590264"/>
              <a:ext cx="958597" cy="6309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1800" cap="all" spc="360">
                  <a:solidFill>
                    <a:srgbClr val="3A3B39"/>
                  </a:solidFill>
                  <a:latin typeface="+mj-lt"/>
                  <a:ea typeface="+mj-ea"/>
                  <a:cs typeface="+mj-cs"/>
                  <a:sym typeface="Avenir Heavy"/>
                </a:defRPr>
              </a:lvl1pPr>
            </a:lstStyle>
            <a:p>
              <a:r>
                <a:rPr lang="en-US" dirty="0" err="1"/>
                <a:t>Daum</a:t>
              </a:r>
              <a:endParaRPr lang="en-US" dirty="0"/>
            </a:p>
            <a:p>
              <a:r>
                <a:rPr lang="en-US" dirty="0"/>
                <a:t>Movie</a:t>
              </a: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770284" y="5724662"/>
              <a:ext cx="905697" cy="3539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1800" cap="all" spc="360">
                  <a:solidFill>
                    <a:srgbClr val="3A3B39"/>
                  </a:solidFill>
                  <a:latin typeface="+mj-lt"/>
                  <a:ea typeface="+mj-ea"/>
                  <a:cs typeface="+mj-cs"/>
                  <a:sym typeface="Avenir Heavy"/>
                </a:defRPr>
              </a:lvl1pPr>
            </a:lstStyle>
            <a:p>
              <a:r>
                <a:rPr lang="en-US" dirty="0" err="1"/>
                <a:t>Jsoup</a:t>
              </a: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862609" y="7414664"/>
              <a:ext cx="513603" cy="3539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>
                <a:defRPr sz="1800" cap="all" spc="360">
                  <a:solidFill>
                    <a:srgbClr val="3A3B39"/>
                  </a:solidFill>
                  <a:latin typeface="+mj-lt"/>
                  <a:ea typeface="+mj-ea"/>
                  <a:cs typeface="+mj-cs"/>
                  <a:sym typeface="Avenir Heavy"/>
                </a:defRPr>
              </a:lvl1pPr>
            </a:lstStyle>
            <a:p>
              <a:r>
                <a:rPr lang="en-US" dirty="0" err="1"/>
                <a:t>jsp</a:t>
              </a:r>
              <a:endParaRPr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C4DCE04-C22F-41D0-B12C-B9F00A592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115" y="6301591"/>
            <a:ext cx="1430048" cy="14300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>
            <a:extLst>
              <a:ext uri="{FF2B5EF4-FFF2-40B4-BE49-F238E27FC236}">
                <a16:creationId xmlns:a16="http://schemas.microsoft.com/office/drawing/2014/main" id="{91C00391-C3E2-4A46-89E2-C10C68A9FA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12215" r="29477" b="12215"/>
          <a:stretch/>
        </p:blipFill>
        <p:spPr>
          <a:xfrm>
            <a:off x="14042571" y="-17463"/>
            <a:ext cx="5910943" cy="13733463"/>
          </a:xfrm>
          <a:solidFill>
            <a:schemeClr val="bg2"/>
          </a:solidFill>
        </p:spPr>
      </p:pic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357467" y="2198225"/>
            <a:ext cx="7589003" cy="3329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dirty="0">
                <a:solidFill>
                  <a:srgbClr val="F6F5F3"/>
                </a:solidFill>
              </a:rPr>
              <a:t>During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dirty="0">
                <a:solidFill>
                  <a:srgbClr val="C7A57F"/>
                </a:solidFill>
              </a:rPr>
              <a:t>de</a:t>
            </a:r>
            <a:r>
              <a:rPr lang="en-US" dirty="0">
                <a:solidFill>
                  <a:srgbClr val="C7A57F"/>
                </a:solidFill>
              </a:rPr>
              <a:t>velopment</a:t>
            </a:r>
            <a:endParaRPr dirty="0">
              <a:solidFill>
                <a:srgbClr val="C7A57F"/>
              </a:solidFill>
            </a:endParaRPr>
          </a:p>
        </p:txBody>
      </p:sp>
      <p:grpSp>
        <p:nvGrpSpPr>
          <p:cNvPr id="165" name="Group 165"/>
          <p:cNvGrpSpPr/>
          <p:nvPr/>
        </p:nvGrpSpPr>
        <p:grpSpPr>
          <a:xfrm>
            <a:off x="3929960" y="6319159"/>
            <a:ext cx="9030887" cy="1671988"/>
            <a:chOff x="0" y="0"/>
            <a:chExt cx="9030885" cy="1671987"/>
          </a:xfrm>
        </p:grpSpPr>
        <p:sp>
          <p:nvSpPr>
            <p:cNvPr id="163" name="Shape 163"/>
            <p:cNvSpPr/>
            <p:nvPr/>
          </p:nvSpPr>
          <p:spPr>
            <a:xfrm>
              <a:off x="795692" y="0"/>
              <a:ext cx="8235194" cy="16719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>
                <a:defRPr>
                  <a:solidFill>
                    <a:srgbClr val="F6F5F3"/>
                  </a:solidFill>
                </a:defRPr>
              </a:lvl1pPr>
            </a:lstStyle>
            <a:p>
              <a:r>
                <a:rPr lang="ko-KR" altLang="en-US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이번 프로젝트에서는 </a:t>
              </a:r>
              <a:r>
                <a:rPr lang="ko-KR" altLang="en-US" dirty="0" err="1">
                  <a:latin typeface="HY중고딕" panose="02030600000101010101" pitchFamily="18" charset="-127"/>
                  <a:ea typeface="HY중고딕" panose="02030600000101010101" pitchFamily="18" charset="-127"/>
                </a:rPr>
                <a:t>객체지향적인</a:t>
              </a:r>
              <a:r>
                <a:rPr lang="ko-KR" altLang="en-US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흐름으로 코딩하기 위해서 많이 노력했다</a:t>
              </a:r>
              <a:r>
                <a:rPr lang="en-US" altLang="ko-KR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. </a:t>
              </a:r>
              <a:r>
                <a:rPr lang="ko-KR" altLang="en-US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코드 하나 하나에 과연 이게 좋은 코드일지 생각하면서 코딩하였다</a:t>
              </a:r>
              <a:r>
                <a:rPr lang="en-US" altLang="ko-KR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. </a:t>
              </a:r>
              <a:r>
                <a:rPr lang="ko-KR" altLang="en-US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하지만 결국 마감시간에 </a:t>
              </a:r>
              <a:r>
                <a:rPr lang="ko-KR" altLang="en-US" dirty="0" err="1">
                  <a:latin typeface="HY중고딕" panose="02030600000101010101" pitchFamily="18" charset="-127"/>
                  <a:ea typeface="HY중고딕" panose="02030600000101010101" pitchFamily="18" charset="-127"/>
                </a:rPr>
                <a:t>쫒기면서</a:t>
              </a:r>
              <a:r>
                <a:rPr lang="ko-KR" altLang="en-US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dirty="0" err="1">
                  <a:latin typeface="HY중고딕" panose="02030600000101010101" pitchFamily="18" charset="-127"/>
                  <a:ea typeface="HY중고딕" panose="02030600000101010101" pitchFamily="18" charset="-127"/>
                </a:rPr>
                <a:t>InfoCrawler</a:t>
              </a:r>
              <a:r>
                <a:rPr lang="ko-KR" altLang="en-US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는 소스가 더러워졌다</a:t>
              </a:r>
              <a:r>
                <a:rPr lang="en-US" altLang="ko-KR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.</a:t>
              </a:r>
              <a:endParaRPr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38119"/>
              <a:ext cx="425865" cy="42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7" y="17256"/>
                  </a:moveTo>
                  <a:cubicBezTo>
                    <a:pt x="5350" y="17256"/>
                    <a:pt x="4304" y="18271"/>
                    <a:pt x="4304" y="19529"/>
                  </a:cubicBezTo>
                  <a:cubicBezTo>
                    <a:pt x="4304" y="20747"/>
                    <a:pt x="5470" y="21600"/>
                    <a:pt x="6597" y="21600"/>
                  </a:cubicBezTo>
                  <a:cubicBezTo>
                    <a:pt x="7723" y="21600"/>
                    <a:pt x="8648" y="20747"/>
                    <a:pt x="8648" y="19529"/>
                  </a:cubicBezTo>
                  <a:cubicBezTo>
                    <a:pt x="8648" y="18271"/>
                    <a:pt x="7602" y="17256"/>
                    <a:pt x="6597" y="17256"/>
                  </a:cubicBezTo>
                  <a:close/>
                  <a:moveTo>
                    <a:pt x="0" y="0"/>
                  </a:moveTo>
                  <a:lnTo>
                    <a:pt x="0" y="2071"/>
                  </a:lnTo>
                  <a:lnTo>
                    <a:pt x="2253" y="2071"/>
                  </a:lnTo>
                  <a:lnTo>
                    <a:pt x="6154" y="10394"/>
                  </a:lnTo>
                  <a:lnTo>
                    <a:pt x="4545" y="13074"/>
                  </a:lnTo>
                  <a:cubicBezTo>
                    <a:pt x="4545" y="13277"/>
                    <a:pt x="4304" y="13723"/>
                    <a:pt x="4304" y="14129"/>
                  </a:cubicBezTo>
                  <a:cubicBezTo>
                    <a:pt x="4304" y="15388"/>
                    <a:pt x="5350" y="16200"/>
                    <a:pt x="6597" y="16200"/>
                  </a:cubicBezTo>
                  <a:lnTo>
                    <a:pt x="19347" y="16200"/>
                  </a:lnTo>
                  <a:lnTo>
                    <a:pt x="19347" y="14129"/>
                  </a:lnTo>
                  <a:lnTo>
                    <a:pt x="6999" y="14129"/>
                  </a:lnTo>
                  <a:cubicBezTo>
                    <a:pt x="6798" y="14129"/>
                    <a:pt x="6798" y="13926"/>
                    <a:pt x="6798" y="13926"/>
                  </a:cubicBezTo>
                  <a:lnTo>
                    <a:pt x="6798" y="13723"/>
                  </a:lnTo>
                  <a:lnTo>
                    <a:pt x="7602" y="11856"/>
                  </a:lnTo>
                  <a:lnTo>
                    <a:pt x="15647" y="11856"/>
                  </a:lnTo>
                  <a:cubicBezTo>
                    <a:pt x="16451" y="11856"/>
                    <a:pt x="17055" y="11409"/>
                    <a:pt x="17497" y="10800"/>
                  </a:cubicBezTo>
                  <a:lnTo>
                    <a:pt x="21399" y="3735"/>
                  </a:lnTo>
                  <a:cubicBezTo>
                    <a:pt x="21600" y="3532"/>
                    <a:pt x="21600" y="3532"/>
                    <a:pt x="21600" y="3329"/>
                  </a:cubicBezTo>
                  <a:cubicBezTo>
                    <a:pt x="21600" y="2517"/>
                    <a:pt x="21198" y="2071"/>
                    <a:pt x="20554" y="2071"/>
                  </a:cubicBezTo>
                  <a:lnTo>
                    <a:pt x="4545" y="2071"/>
                  </a:lnTo>
                  <a:lnTo>
                    <a:pt x="3701" y="0"/>
                  </a:lnTo>
                  <a:lnTo>
                    <a:pt x="0" y="0"/>
                  </a:lnTo>
                  <a:close/>
                  <a:moveTo>
                    <a:pt x="17256" y="17256"/>
                  </a:moveTo>
                  <a:cubicBezTo>
                    <a:pt x="16049" y="17256"/>
                    <a:pt x="15003" y="18271"/>
                    <a:pt x="15003" y="19529"/>
                  </a:cubicBezTo>
                  <a:cubicBezTo>
                    <a:pt x="15003" y="20747"/>
                    <a:pt x="16049" y="21600"/>
                    <a:pt x="17256" y="21600"/>
                  </a:cubicBezTo>
                  <a:cubicBezTo>
                    <a:pt x="18503" y="21600"/>
                    <a:pt x="19347" y="20747"/>
                    <a:pt x="19347" y="19529"/>
                  </a:cubicBezTo>
                  <a:cubicBezTo>
                    <a:pt x="19347" y="18271"/>
                    <a:pt x="18503" y="17256"/>
                    <a:pt x="17256" y="17256"/>
                  </a:cubicBezTo>
                  <a:close/>
                </a:path>
              </a:pathLst>
            </a:custGeom>
            <a:solidFill>
              <a:srgbClr val="C7A57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C7A57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/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3952692" y="8269616"/>
            <a:ext cx="9590780" cy="1453561"/>
            <a:chOff x="0" y="0"/>
            <a:chExt cx="9008155" cy="1453559"/>
          </a:xfrm>
        </p:grpSpPr>
        <p:sp>
          <p:nvSpPr>
            <p:cNvPr id="166" name="Shape 166"/>
            <p:cNvSpPr/>
            <p:nvPr/>
          </p:nvSpPr>
          <p:spPr>
            <a:xfrm>
              <a:off x="0" y="53816"/>
              <a:ext cx="380402" cy="38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50" y="7110"/>
                  </a:moveTo>
                  <a:lnTo>
                    <a:pt x="9630" y="7110"/>
                  </a:lnTo>
                  <a:lnTo>
                    <a:pt x="9630" y="9630"/>
                  </a:lnTo>
                  <a:lnTo>
                    <a:pt x="12150" y="9630"/>
                  </a:lnTo>
                  <a:lnTo>
                    <a:pt x="12150" y="7110"/>
                  </a:lnTo>
                  <a:close/>
                  <a:moveTo>
                    <a:pt x="17010" y="7110"/>
                  </a:moveTo>
                  <a:lnTo>
                    <a:pt x="14445" y="7110"/>
                  </a:lnTo>
                  <a:lnTo>
                    <a:pt x="14445" y="9630"/>
                  </a:lnTo>
                  <a:lnTo>
                    <a:pt x="17010" y="9630"/>
                  </a:lnTo>
                  <a:lnTo>
                    <a:pt x="17010" y="7110"/>
                  </a:lnTo>
                  <a:close/>
                  <a:moveTo>
                    <a:pt x="20430" y="14940"/>
                  </a:moveTo>
                  <a:cubicBezTo>
                    <a:pt x="19080" y="14940"/>
                    <a:pt x="17685" y="14715"/>
                    <a:pt x="16065" y="14265"/>
                  </a:cubicBezTo>
                  <a:cubicBezTo>
                    <a:pt x="15840" y="13995"/>
                    <a:pt x="15390" y="14265"/>
                    <a:pt x="14940" y="14490"/>
                  </a:cubicBezTo>
                  <a:lnTo>
                    <a:pt x="12375" y="17235"/>
                  </a:lnTo>
                  <a:cubicBezTo>
                    <a:pt x="8955" y="15390"/>
                    <a:pt x="6210" y="12645"/>
                    <a:pt x="4365" y="9180"/>
                  </a:cubicBezTo>
                  <a:lnTo>
                    <a:pt x="7110" y="6660"/>
                  </a:lnTo>
                  <a:cubicBezTo>
                    <a:pt x="7335" y="6210"/>
                    <a:pt x="7560" y="5715"/>
                    <a:pt x="7335" y="5265"/>
                  </a:cubicBezTo>
                  <a:cubicBezTo>
                    <a:pt x="6885" y="4140"/>
                    <a:pt x="6660" y="2520"/>
                    <a:pt x="6660" y="1125"/>
                  </a:cubicBezTo>
                  <a:cubicBezTo>
                    <a:pt x="6660" y="450"/>
                    <a:pt x="6210" y="0"/>
                    <a:pt x="5490" y="0"/>
                  </a:cubicBezTo>
                  <a:lnTo>
                    <a:pt x="1350" y="0"/>
                  </a:lnTo>
                  <a:cubicBezTo>
                    <a:pt x="450" y="0"/>
                    <a:pt x="0" y="450"/>
                    <a:pt x="0" y="1125"/>
                  </a:cubicBezTo>
                  <a:cubicBezTo>
                    <a:pt x="0" y="12420"/>
                    <a:pt x="9180" y="21600"/>
                    <a:pt x="20430" y="21600"/>
                  </a:cubicBezTo>
                  <a:cubicBezTo>
                    <a:pt x="21150" y="21600"/>
                    <a:pt x="21600" y="21150"/>
                    <a:pt x="21600" y="20475"/>
                  </a:cubicBezTo>
                  <a:lnTo>
                    <a:pt x="21600" y="16065"/>
                  </a:lnTo>
                  <a:cubicBezTo>
                    <a:pt x="21600" y="15390"/>
                    <a:pt x="21150" y="14940"/>
                    <a:pt x="20430" y="14940"/>
                  </a:cubicBezTo>
                  <a:close/>
                  <a:moveTo>
                    <a:pt x="19305" y="7110"/>
                  </a:moveTo>
                  <a:lnTo>
                    <a:pt x="19305" y="9630"/>
                  </a:lnTo>
                  <a:lnTo>
                    <a:pt x="21600" y="9630"/>
                  </a:lnTo>
                  <a:lnTo>
                    <a:pt x="21600" y="7110"/>
                  </a:lnTo>
                  <a:lnTo>
                    <a:pt x="19305" y="7110"/>
                  </a:lnTo>
                  <a:close/>
                </a:path>
              </a:pathLst>
            </a:custGeom>
            <a:solidFill>
              <a:srgbClr val="C7A57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772960" y="0"/>
              <a:ext cx="8235195" cy="14535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lnSpcReduction="10000"/>
            </a:bodyPr>
            <a:lstStyle>
              <a:lvl1pPr>
                <a:defRPr>
                  <a:solidFill>
                    <a:srgbClr val="C1C0BE"/>
                  </a:solidFill>
                </a:defRPr>
              </a:lvl1pPr>
            </a:lstStyle>
            <a:p>
              <a:r>
                <a:rPr 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Crawler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여러 웹 페이지에서 정보들을 수집</a:t>
              </a:r>
              <a:endParaRPr lang="en-US" altLang="ko-KR" dirty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en-US" altLang="ko-KR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DAO, VO, Service : Crawler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에서 수집한 정보를 </a:t>
              </a:r>
              <a:r>
                <a:rPr lang="en-US" altLang="ko-KR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에 저장 </a:t>
              </a:r>
              <a:endParaRPr lang="en-US" altLang="ko-KR" dirty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Daemon : 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하루에 한번씩 정보를 갱신하는 </a:t>
              </a:r>
              <a:endParaRPr lang="en-US" altLang="ko-KR" dirty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en-US" altLang="ko-KR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		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로직과 </a:t>
              </a:r>
              <a:r>
                <a:rPr lang="en-US" altLang="ko-KR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Looping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담당</a:t>
              </a:r>
              <a:endParaRPr dirty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3923754" y="10050466"/>
            <a:ext cx="9037093" cy="1574346"/>
            <a:chOff x="0" y="0"/>
            <a:chExt cx="9037092" cy="1574345"/>
          </a:xfrm>
        </p:grpSpPr>
        <p:sp>
          <p:nvSpPr>
            <p:cNvPr id="169" name="Shape 169"/>
            <p:cNvSpPr/>
            <p:nvPr/>
          </p:nvSpPr>
          <p:spPr>
            <a:xfrm>
              <a:off x="0" y="76388"/>
              <a:ext cx="438278" cy="35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1" y="0"/>
                  </a:moveTo>
                  <a:lnTo>
                    <a:pt x="2070" y="0"/>
                  </a:lnTo>
                  <a:cubicBezTo>
                    <a:pt x="820" y="0"/>
                    <a:pt x="0" y="1259"/>
                    <a:pt x="0" y="2809"/>
                  </a:cubicBezTo>
                  <a:lnTo>
                    <a:pt x="0" y="18791"/>
                  </a:lnTo>
                  <a:cubicBezTo>
                    <a:pt x="0" y="20292"/>
                    <a:pt x="820" y="21600"/>
                    <a:pt x="2070" y="21600"/>
                  </a:cubicBezTo>
                  <a:lnTo>
                    <a:pt x="19491" y="21600"/>
                  </a:lnTo>
                  <a:cubicBezTo>
                    <a:pt x="20741" y="21600"/>
                    <a:pt x="21600" y="20292"/>
                    <a:pt x="21600" y="18791"/>
                  </a:cubicBezTo>
                  <a:lnTo>
                    <a:pt x="21600" y="2809"/>
                  </a:lnTo>
                  <a:cubicBezTo>
                    <a:pt x="21600" y="1259"/>
                    <a:pt x="20741" y="0"/>
                    <a:pt x="19491" y="0"/>
                  </a:cubicBezTo>
                  <a:close/>
                  <a:moveTo>
                    <a:pt x="14101" y="18791"/>
                  </a:moveTo>
                  <a:lnTo>
                    <a:pt x="2070" y="18791"/>
                  </a:lnTo>
                  <a:lnTo>
                    <a:pt x="2070" y="13609"/>
                  </a:lnTo>
                  <a:lnTo>
                    <a:pt x="14101" y="13609"/>
                  </a:lnTo>
                  <a:lnTo>
                    <a:pt x="14101" y="18791"/>
                  </a:lnTo>
                  <a:close/>
                  <a:moveTo>
                    <a:pt x="14101" y="12059"/>
                  </a:moveTo>
                  <a:lnTo>
                    <a:pt x="2070" y="12059"/>
                  </a:lnTo>
                  <a:lnTo>
                    <a:pt x="2070" y="6683"/>
                  </a:lnTo>
                  <a:lnTo>
                    <a:pt x="14101" y="6683"/>
                  </a:lnTo>
                  <a:lnTo>
                    <a:pt x="14101" y="12059"/>
                  </a:lnTo>
                  <a:close/>
                  <a:moveTo>
                    <a:pt x="19491" y="18791"/>
                  </a:moveTo>
                  <a:lnTo>
                    <a:pt x="15155" y="18791"/>
                  </a:lnTo>
                  <a:lnTo>
                    <a:pt x="15155" y="6683"/>
                  </a:lnTo>
                  <a:lnTo>
                    <a:pt x="19491" y="6683"/>
                  </a:lnTo>
                  <a:lnTo>
                    <a:pt x="19491" y="18791"/>
                  </a:lnTo>
                  <a:close/>
                </a:path>
              </a:pathLst>
            </a:custGeom>
            <a:solidFill>
              <a:srgbClr val="C7A57F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801898" y="0"/>
              <a:ext cx="8235195" cy="15743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>
                <a:defRPr>
                  <a:solidFill>
                    <a:srgbClr val="C1C0BE"/>
                  </a:solidFill>
                </a:defRPr>
              </a:lvl1pPr>
            </a:lstStyle>
            <a:p>
              <a:r>
                <a:rPr lang="en-US" dirty="0" err="1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Index.jsp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dirty="0" err="1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오늘자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영화의 순위를 보여줌</a:t>
              </a:r>
              <a:endParaRPr lang="en-US" altLang="ko-KR" dirty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en-US" dirty="0" err="1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Movie.jsp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dirty="0">
                  <a:solidFill>
                    <a:srgbClr val="FFFFFF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영화의 여러가지 정보들을 보여줌</a:t>
              </a:r>
              <a:endParaRPr dirty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57A18E1-2D45-4D03-A655-AE2F0604D1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/>
          <a:stretch/>
        </p:blipFill>
        <p:spPr>
          <a:xfrm>
            <a:off x="18557143" y="1837643"/>
            <a:ext cx="9801533" cy="1187835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DE4768BE-30C3-4A35-A404-DF60BF9BC9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r="15254" b="12514"/>
          <a:stretch/>
        </p:blipFill>
        <p:spPr>
          <a:xfrm>
            <a:off x="11288486" y="374424"/>
            <a:ext cx="13095514" cy="12557805"/>
          </a:xfrm>
          <a:solidFill>
            <a:schemeClr val="bg2"/>
          </a:solidFill>
        </p:spPr>
      </p:pic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150" name="Shape 150"/>
          <p:cNvSpPr/>
          <p:nvPr/>
        </p:nvSpPr>
        <p:spPr>
          <a:xfrm>
            <a:off x="3018800" y="2198225"/>
            <a:ext cx="7589003" cy="3329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dirty="0"/>
              <a:t>Show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dirty="0">
                <a:solidFill>
                  <a:srgbClr val="C7A57F"/>
                </a:solidFill>
              </a:rPr>
              <a:t>Movie Info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291" y="6022006"/>
            <a:ext cx="8235195" cy="61556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ko-KR" altLang="en-US" dirty="0"/>
              <a:t>랭킹화면에서 영화를 선택해서 들어오면</a:t>
            </a:r>
            <a:endParaRPr lang="en-US" altLang="ko-KR" dirty="0"/>
          </a:p>
          <a:p>
            <a:r>
              <a:rPr lang="ko-KR" altLang="en-US" dirty="0"/>
              <a:t>상세정보 화면에서 여러가지 정보들을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영어 제목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관람가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누적 관객</a:t>
            </a:r>
            <a:r>
              <a:rPr lang="en-US" altLang="ko-KR" dirty="0"/>
              <a:t>, </a:t>
            </a:r>
            <a:r>
              <a:rPr lang="ko-KR" altLang="en-US" dirty="0"/>
              <a:t>개봉일</a:t>
            </a:r>
            <a:r>
              <a:rPr lang="en-US" altLang="ko-KR" dirty="0"/>
              <a:t>, 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/>
              <a:t>감독</a:t>
            </a:r>
            <a:r>
              <a:rPr lang="en-US" altLang="ko-KR" dirty="0"/>
              <a:t>, </a:t>
            </a:r>
            <a:r>
              <a:rPr lang="ko-KR" altLang="en-US" dirty="0"/>
              <a:t>출연진</a:t>
            </a:r>
            <a:r>
              <a:rPr lang="en-US" altLang="ko-KR" dirty="0"/>
              <a:t> </a:t>
            </a:r>
            <a:r>
              <a:rPr lang="ko-KR" altLang="en-US" dirty="0"/>
              <a:t>등의 정보를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원래는 네이버에서 예고편도 받아오고 싶었으나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네이버에서 마음대로 가져가지 못하게 </a:t>
            </a:r>
            <a:r>
              <a:rPr lang="en-US" altLang="ko-KR" dirty="0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KEY</a:t>
            </a:r>
            <a:r>
              <a:rPr lang="ko-KR" altLang="en-US" dirty="0"/>
              <a:t>값에 난수를 넣어서 호출할 때마다 바꿔버리는 바람에</a:t>
            </a:r>
            <a:endParaRPr lang="en-US" altLang="ko-KR" dirty="0"/>
          </a:p>
          <a:p>
            <a:r>
              <a:rPr lang="ko-KR" altLang="en-US" dirty="0"/>
              <a:t>동영상은 추가하지 못했다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대부분의 영화 사이트 들에서 동영상만큼은 쉽게 가져가지 못하도록 막아 놓았다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374318" y="2198225"/>
            <a:ext cx="7589002" cy="3329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dirty="0"/>
              <a:t>Self -</a:t>
            </a:r>
          </a:p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dirty="0">
                <a:solidFill>
                  <a:srgbClr val="C7A57F"/>
                </a:solidFill>
              </a:rPr>
              <a:t>Evaluation</a:t>
            </a:r>
            <a:endParaRPr dirty="0">
              <a:solidFill>
                <a:srgbClr val="C7A57F"/>
              </a:solidFill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3401354" y="6022006"/>
            <a:ext cx="7997198" cy="59862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ko-KR" altLang="en-US" dirty="0"/>
              <a:t>이번 프로젝트는 나름 심혈을 기울여 만든 </a:t>
            </a:r>
            <a:r>
              <a:rPr lang="ko-KR" altLang="en-US" dirty="0" err="1"/>
              <a:t>작품이였는데</a:t>
            </a:r>
            <a:endParaRPr lang="en-US" altLang="ko-KR" dirty="0"/>
          </a:p>
          <a:p>
            <a:r>
              <a:rPr lang="ko-KR" altLang="en-US" dirty="0"/>
              <a:t>생각보다 여러가지 변수들이 많이 일어나서 결과물이 약간 아쉽게 느껴진다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1</a:t>
            </a:r>
            <a:r>
              <a:rPr lang="ko-KR" altLang="en-US" dirty="0" err="1"/>
              <a:t>학년때</a:t>
            </a:r>
            <a:r>
              <a:rPr lang="ko-KR" altLang="en-US" dirty="0"/>
              <a:t> 배웠던 </a:t>
            </a:r>
            <a:r>
              <a:rPr lang="en-US" altLang="ko-KR" dirty="0"/>
              <a:t>Java</a:t>
            </a:r>
            <a:r>
              <a:rPr lang="ko-KR" altLang="en-US" dirty="0"/>
              <a:t>와 웹이 이렇게 연결되어 사용된다는 개념을 잘 익힐 수 있었던 프로젝트 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이번엔 </a:t>
            </a:r>
            <a:r>
              <a:rPr lang="en-US" altLang="ko-KR" dirty="0"/>
              <a:t>Java </a:t>
            </a:r>
            <a:r>
              <a:rPr lang="ko-KR" altLang="en-US" dirty="0"/>
              <a:t>기술 위주로 프로젝트가 진행되었는데 다음에는 </a:t>
            </a:r>
            <a:r>
              <a:rPr lang="en-US" altLang="ko-KR" dirty="0"/>
              <a:t>JSP</a:t>
            </a:r>
            <a:r>
              <a:rPr lang="ko-KR" altLang="en-US" dirty="0"/>
              <a:t>의 더 고급의 기술도 사용해 보고싶다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디자인은 정말 어렵다</a:t>
            </a:r>
            <a:r>
              <a:rPr lang="en-US" altLang="ko-KR" dirty="0"/>
              <a:t>.</a:t>
            </a:r>
            <a:endParaRPr dirty="0"/>
          </a:p>
        </p:txBody>
      </p:sp>
      <p:grpSp>
        <p:nvGrpSpPr>
          <p:cNvPr id="336" name="Group 336"/>
          <p:cNvGrpSpPr/>
          <p:nvPr/>
        </p:nvGrpSpPr>
        <p:grpSpPr>
          <a:xfrm>
            <a:off x="12713904" y="2580268"/>
            <a:ext cx="3030445" cy="8971340"/>
            <a:chOff x="0" y="0"/>
            <a:chExt cx="3030443" cy="8971338"/>
          </a:xfrm>
        </p:grpSpPr>
        <p:sp>
          <p:nvSpPr>
            <p:cNvPr id="331" name="Shape 331"/>
            <p:cNvSpPr/>
            <p:nvPr/>
          </p:nvSpPr>
          <p:spPr>
            <a:xfrm>
              <a:off x="0" y="5940895"/>
              <a:ext cx="3030443" cy="3030443"/>
            </a:xfrm>
            <a:prstGeom prst="ellipse">
              <a:avLst/>
            </a:prstGeom>
            <a:solidFill>
              <a:srgbClr val="E0E0DD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880220" y="0"/>
              <a:ext cx="1270001" cy="6614895"/>
            </a:xfrm>
            <a:prstGeom prst="roundRect">
              <a:avLst>
                <a:gd name="adj" fmla="val 5795"/>
              </a:avLst>
            </a:prstGeom>
            <a:solidFill>
              <a:srgbClr val="E0E0DD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58184" y="6399080"/>
              <a:ext cx="2114073" cy="2114073"/>
            </a:xfrm>
            <a:prstGeom prst="ellipse">
              <a:avLst/>
            </a:prstGeom>
            <a:solidFill>
              <a:srgbClr val="C7A57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295587" y="755599"/>
              <a:ext cx="439267" cy="5753935"/>
            </a:xfrm>
            <a:prstGeom prst="roundRect">
              <a:avLst>
                <a:gd name="adj" fmla="val 16754"/>
              </a:avLst>
            </a:prstGeom>
            <a:solidFill>
              <a:srgbClr val="C7A57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16603" y="7005203"/>
              <a:ext cx="2848036" cy="12896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7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lang="en-US" altLang="ko-KR" dirty="0"/>
                <a:t>90</a:t>
              </a:r>
              <a:r>
                <a:rPr dirty="0"/>
                <a:t>%</a:t>
              </a:r>
            </a:p>
          </p:txBody>
        </p:sp>
      </p:grpSp>
      <p:grpSp>
        <p:nvGrpSpPr>
          <p:cNvPr id="342" name="Group 342"/>
          <p:cNvGrpSpPr/>
          <p:nvPr/>
        </p:nvGrpSpPr>
        <p:grpSpPr>
          <a:xfrm>
            <a:off x="16179479" y="2580268"/>
            <a:ext cx="3030444" cy="8971340"/>
            <a:chOff x="0" y="0"/>
            <a:chExt cx="3030443" cy="8971338"/>
          </a:xfrm>
        </p:grpSpPr>
        <p:sp>
          <p:nvSpPr>
            <p:cNvPr id="337" name="Shape 337"/>
            <p:cNvSpPr/>
            <p:nvPr/>
          </p:nvSpPr>
          <p:spPr>
            <a:xfrm>
              <a:off x="0" y="5940895"/>
              <a:ext cx="3030443" cy="3030443"/>
            </a:xfrm>
            <a:prstGeom prst="ellipse">
              <a:avLst/>
            </a:prstGeom>
            <a:solidFill>
              <a:srgbClr val="E0E0DD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80220" y="0"/>
              <a:ext cx="1270001" cy="6614895"/>
            </a:xfrm>
            <a:prstGeom prst="roundRect">
              <a:avLst>
                <a:gd name="adj" fmla="val 5795"/>
              </a:avLst>
            </a:prstGeom>
            <a:solidFill>
              <a:srgbClr val="E0E0DD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58184" y="6399080"/>
              <a:ext cx="2114073" cy="2114073"/>
            </a:xfrm>
            <a:prstGeom prst="ellipse">
              <a:avLst/>
            </a:prstGeom>
            <a:solidFill>
              <a:srgbClr val="C7A57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295587" y="3278664"/>
              <a:ext cx="439267" cy="3230870"/>
            </a:xfrm>
            <a:prstGeom prst="roundRect">
              <a:avLst>
                <a:gd name="adj" fmla="val 16754"/>
              </a:avLst>
            </a:prstGeom>
            <a:solidFill>
              <a:srgbClr val="C7A57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16603" y="7005203"/>
              <a:ext cx="2848036" cy="12896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7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lang="en-US" altLang="ko-KR" dirty="0"/>
                <a:t>50</a:t>
              </a:r>
              <a:r>
                <a:rPr dirty="0"/>
                <a:t>%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19645052" y="2580268"/>
            <a:ext cx="3030444" cy="8971340"/>
            <a:chOff x="0" y="0"/>
            <a:chExt cx="3030443" cy="8971338"/>
          </a:xfrm>
        </p:grpSpPr>
        <p:sp>
          <p:nvSpPr>
            <p:cNvPr id="343" name="Shape 343"/>
            <p:cNvSpPr/>
            <p:nvPr/>
          </p:nvSpPr>
          <p:spPr>
            <a:xfrm>
              <a:off x="0" y="5940895"/>
              <a:ext cx="3030443" cy="3030443"/>
            </a:xfrm>
            <a:prstGeom prst="ellipse">
              <a:avLst/>
            </a:prstGeom>
            <a:solidFill>
              <a:srgbClr val="E0E0DD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880220" y="0"/>
              <a:ext cx="1270001" cy="6614895"/>
            </a:xfrm>
            <a:prstGeom prst="roundRect">
              <a:avLst>
                <a:gd name="adj" fmla="val 5795"/>
              </a:avLst>
            </a:prstGeom>
            <a:solidFill>
              <a:srgbClr val="E0E0DD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458184" y="6399080"/>
              <a:ext cx="2114073" cy="2114073"/>
            </a:xfrm>
            <a:prstGeom prst="ellipse">
              <a:avLst/>
            </a:prstGeom>
            <a:solidFill>
              <a:srgbClr val="C7A57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295587" y="5505949"/>
              <a:ext cx="439267" cy="1003585"/>
            </a:xfrm>
            <a:prstGeom prst="roundRect">
              <a:avLst>
                <a:gd name="adj" fmla="val 16754"/>
              </a:avLst>
            </a:prstGeom>
            <a:solidFill>
              <a:srgbClr val="C7A57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16603" y="7005203"/>
              <a:ext cx="2848036" cy="128962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ctr">
                <a:defRPr sz="4700">
                  <a:solidFill>
                    <a:srgbClr val="F6F5F3"/>
                  </a:solidFill>
                  <a:latin typeface="Bebas"/>
                  <a:ea typeface="Bebas"/>
                  <a:cs typeface="Bebas"/>
                  <a:sym typeface="Bebas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dirty="0"/>
                <a:t>%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9762E3-B5C0-4934-B452-2BE755536997}"/>
              </a:ext>
            </a:extLst>
          </p:cNvPr>
          <p:cNvSpPr txBox="1"/>
          <p:nvPr/>
        </p:nvSpPr>
        <p:spPr>
          <a:xfrm>
            <a:off x="13516255" y="1430820"/>
            <a:ext cx="1476542" cy="8463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rgbClr val="717175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    Java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rgbClr val="717175"/>
                </a:solidFill>
                <a:effectLst/>
                <a:uFillTx/>
                <a:latin typeface="Avenir Book"/>
                <a:ea typeface="Avenir Book"/>
                <a:cs typeface="Avenir Book"/>
                <a:sym typeface="Avenir Book"/>
              </a:rPr>
              <a:t>객체지향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4E9E1-1665-47B2-AC49-945A3DBF8644}"/>
              </a:ext>
            </a:extLst>
          </p:cNvPr>
          <p:cNvSpPr txBox="1"/>
          <p:nvPr/>
        </p:nvSpPr>
        <p:spPr>
          <a:xfrm>
            <a:off x="17406199" y="1623180"/>
            <a:ext cx="1524000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JSP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ACDCD-F126-44A2-B21D-0BFB56823C4A}"/>
              </a:ext>
            </a:extLst>
          </p:cNvPr>
          <p:cNvSpPr txBox="1"/>
          <p:nvPr/>
        </p:nvSpPr>
        <p:spPr>
          <a:xfrm>
            <a:off x="20692533" y="1683657"/>
            <a:ext cx="1102740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디자인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rgbClr val="717175"/>
              </a:solidFill>
              <a:effectLst/>
              <a:uFillTx/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717175"/>
      </a:dk1>
      <a:lt1>
        <a:srgbClr val="756B0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717175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Heavy"/>
        <a:ea typeface="Avenir Heavy"/>
        <a:cs typeface="Avenir Heavy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500" b="0" i="0" u="none" strike="noStrike" cap="none" spc="0" normalizeH="0" baseline="0">
            <a:ln>
              <a:noFill/>
            </a:ln>
            <a:solidFill>
              <a:srgbClr val="717175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320</Words>
  <Application>Microsoft Office PowerPoint</Application>
  <PresentationFormat>사용자 지정</PresentationFormat>
  <Paragraphs>65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Avenir Book</vt:lpstr>
      <vt:lpstr>Avenir Heavy</vt:lpstr>
      <vt:lpstr>Bebas</vt:lpstr>
      <vt:lpstr>Helvetica Light</vt:lpstr>
      <vt:lpstr>Helvetica Neue</vt:lpstr>
      <vt:lpstr>HY중고딕</vt:lpstr>
      <vt:lpstr>Montserrat-SemiBold</vt:lpstr>
      <vt:lpstr>Roboto Regular</vt:lpstr>
      <vt:lpstr>Calibri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HyeongJin Park</dc:creator>
  <cp:lastModifiedBy>HyeongJin Park</cp:lastModifiedBy>
  <cp:revision>21</cp:revision>
  <dcterms:modified xsi:type="dcterms:W3CDTF">2017-08-20T14:39:52Z</dcterms:modified>
</cp:coreProperties>
</file>