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65"/>
  </p:notesMasterIdLst>
  <p:sldIdLst>
    <p:sldId id="256" r:id="rId3"/>
    <p:sldId id="291" r:id="rId4"/>
    <p:sldId id="301" r:id="rId5"/>
    <p:sldId id="303" r:id="rId6"/>
    <p:sldId id="295" r:id="rId7"/>
    <p:sldId id="306" r:id="rId8"/>
    <p:sldId id="292" r:id="rId9"/>
    <p:sldId id="294" r:id="rId10"/>
    <p:sldId id="293" r:id="rId11"/>
    <p:sldId id="304" r:id="rId12"/>
    <p:sldId id="296" r:id="rId13"/>
    <p:sldId id="297" r:id="rId14"/>
    <p:sldId id="299" r:id="rId15"/>
    <p:sldId id="300" r:id="rId16"/>
    <p:sldId id="307" r:id="rId17"/>
    <p:sldId id="315" r:id="rId18"/>
    <p:sldId id="316" r:id="rId19"/>
    <p:sldId id="311" r:id="rId20"/>
    <p:sldId id="258" r:id="rId21"/>
    <p:sldId id="312" r:id="rId22"/>
    <p:sldId id="313" r:id="rId23"/>
    <p:sldId id="317" r:id="rId24"/>
    <p:sldId id="319" r:id="rId25"/>
    <p:sldId id="318" r:id="rId26"/>
    <p:sldId id="320" r:id="rId27"/>
    <p:sldId id="321" r:id="rId28"/>
    <p:sldId id="322" r:id="rId29"/>
    <p:sldId id="310" r:id="rId30"/>
    <p:sldId id="257" r:id="rId31"/>
    <p:sldId id="309" r:id="rId32"/>
    <p:sldId id="259" r:id="rId33"/>
    <p:sldId id="260" r:id="rId34"/>
    <p:sldId id="261" r:id="rId35"/>
    <p:sldId id="262" r:id="rId36"/>
    <p:sldId id="263" r:id="rId37"/>
    <p:sldId id="264" r:id="rId38"/>
    <p:sldId id="305" r:id="rId39"/>
    <p:sldId id="265" r:id="rId40"/>
    <p:sldId id="266" r:id="rId41"/>
    <p:sldId id="267" r:id="rId42"/>
    <p:sldId id="268" r:id="rId43"/>
    <p:sldId id="298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5A1"/>
    <a:srgbClr val="00CDCD"/>
    <a:srgbClr val="595959"/>
    <a:srgbClr val="7030A0"/>
    <a:srgbClr val="9EAEF7"/>
    <a:srgbClr val="59A7FF"/>
    <a:srgbClr val="00D4F0"/>
    <a:srgbClr val="0C79F3"/>
    <a:srgbClr val="195489"/>
    <a:srgbClr val="071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0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316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0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14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7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6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:a16="http://schemas.microsoft.com/office/drawing/2014/main" xmlns="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:a16="http://schemas.microsoft.com/office/drawing/2014/main" xmlns="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:a16="http://schemas.microsoft.com/office/drawing/2014/main" xmlns="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:a16="http://schemas.microsoft.com/office/drawing/2014/main" xmlns="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:a16="http://schemas.microsoft.com/office/drawing/2014/main" xmlns="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:a16="http://schemas.microsoft.com/office/drawing/2014/main" xmlns="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xmlns="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xmlns="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xmlns="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:a16="http://schemas.microsoft.com/office/drawing/2014/main" xmlns="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:a16="http://schemas.microsoft.com/office/drawing/2014/main" xmlns="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:a16="http://schemas.microsoft.com/office/drawing/2014/main" xmlns="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:a16="http://schemas.microsoft.com/office/drawing/2014/main" xmlns="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499" y="39510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</a:t>
            </a:r>
            <a:r>
              <a:rPr lang="es-CO" dirty="0" smtClean="0">
                <a:solidFill>
                  <a:schemeClr val="dk1"/>
                </a:solidFill>
              </a:rPr>
              <a:t>gas natural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908689" y="3114212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2908689" y="1787437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4849398" y="1787437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4794314" y="3114212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9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tienen menos suscriptores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787265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5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Suscriptores por estrato*</a:t>
            </a:r>
            <a:endParaRPr lang="es-CO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26948" y="1500375"/>
            <a:ext cx="3452302" cy="1275955"/>
            <a:chOff x="707309" y="1467694"/>
            <a:chExt cx="3368237" cy="1275955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07309" y="1741868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numero cae drásticamente después de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curtosis y sesgamiento de los estratos 4,5 y 6 aumenta considerablemente en comparación con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779306" y="1467694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26948" y="3054602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cantidad de suscriptores del estrato 6 es casi nula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distribución se concentra primordialmente alrededor de cero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" y="962671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/>
              <a:t>Los estratos mas altos tienen menos suscriptores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845739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" y="983215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consumo es acorde con los suscriptores</a:t>
            </a:r>
            <a:endParaRPr lang="es-CO" sz="2000" dirty="0"/>
          </a:p>
        </p:txBody>
      </p: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total por estrato*</a:t>
            </a:r>
            <a:endParaRPr lang="es-CO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-8878" y="494853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962400"/>
            <a:ext cx="5197954" cy="4109656"/>
          </a:xfrm>
          <a:prstGeom prst="rect">
            <a:avLst/>
          </a:prstGeom>
        </p:spPr>
      </p:pic>
      <p:grpSp>
        <p:nvGrpSpPr>
          <p:cNvPr id="15" name="Google Shape;661;p29"/>
          <p:cNvGrpSpPr/>
          <p:nvPr/>
        </p:nvGrpSpPr>
        <p:grpSpPr>
          <a:xfrm>
            <a:off x="172625" y="222851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192946" y="336141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72625" y="162918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192946" y="277861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0285" y="572017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192946" y="390943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192946" y="446004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22096" y="445370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71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22096" y="390216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22096" y="335063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22096" y="278096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492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697145" y="221130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798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70963" y="163687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513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65886" y="114514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45326" y="115144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Consumido (miles de M3)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6773" y="92567"/>
            <a:ext cx="915077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valor del total de consumo sigue la línea de suscriptores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6590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grpSp>
        <p:nvGrpSpPr>
          <p:cNvPr id="15" name="Google Shape;661;p29"/>
          <p:cNvGrpSpPr/>
          <p:nvPr/>
        </p:nvGrpSpPr>
        <p:grpSpPr>
          <a:xfrm>
            <a:off x="199109" y="229299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219430" y="342589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99109" y="169366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219430" y="284309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1600" y="642514"/>
            <a:ext cx="363007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219430" y="397391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219430" y="452452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48580" y="451818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135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48580" y="396664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151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48580" y="341511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347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48580" y="284544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934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723629" y="227578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1714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97447" y="170135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1100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92370" y="120962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71810" y="121592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Valor consumido (millones de $)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99673" y="778108"/>
            <a:ext cx="3212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9" y="1055107"/>
            <a:ext cx="5160854" cy="4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53" name="Google Shape;148;p17"/>
          <p:cNvGrpSpPr/>
          <p:nvPr/>
        </p:nvGrpSpPr>
        <p:grpSpPr>
          <a:xfrm>
            <a:off x="2752902" y="2897465"/>
            <a:ext cx="1772700" cy="1017183"/>
            <a:chOff x="710275" y="1563888"/>
            <a:chExt cx="1772700" cy="1017183"/>
          </a:xfrm>
        </p:grpSpPr>
        <p:sp>
          <p:nvSpPr>
            <p:cNvPr id="54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5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5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152;p17">
            <a:extLst>
              <a:ext uri="{FF2B5EF4-FFF2-40B4-BE49-F238E27FC236}">
                <a16:creationId xmlns:a16="http://schemas.microsoft.com/office/drawing/2014/main" xmlns="" id="{90E1DAB5-880D-1658-391F-4AC9FC397752}"/>
              </a:ext>
            </a:extLst>
          </p:cNvPr>
          <p:cNvGrpSpPr/>
          <p:nvPr/>
        </p:nvGrpSpPr>
        <p:grpSpPr>
          <a:xfrm>
            <a:off x="2752902" y="1570690"/>
            <a:ext cx="1827784" cy="967362"/>
            <a:chOff x="710275" y="2929813"/>
            <a:chExt cx="1827784" cy="967362"/>
          </a:xfrm>
        </p:grpSpPr>
        <p:sp>
          <p:nvSpPr>
            <p:cNvPr id="58" name="Google Shape;153;p17">
              <a:extLst>
                <a:ext uri="{FF2B5EF4-FFF2-40B4-BE49-F238E27FC236}">
                  <a16:creationId xmlns:a16="http://schemas.microsoft.com/office/drawing/2014/main" xmlns="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59" name="Google Shape;154;p17">
              <a:extLst>
                <a:ext uri="{FF2B5EF4-FFF2-40B4-BE49-F238E27FC236}">
                  <a16:creationId xmlns:a16="http://schemas.microsoft.com/office/drawing/2014/main" xmlns="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60" name="Google Shape;155;p17">
              <a:extLst>
                <a:ext uri="{FF2B5EF4-FFF2-40B4-BE49-F238E27FC236}">
                  <a16:creationId xmlns:a16="http://schemas.microsoft.com/office/drawing/2014/main" xmlns="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52;p17">
            <a:extLst>
              <a:ext uri="{FF2B5EF4-FFF2-40B4-BE49-F238E27FC236}">
                <a16:creationId xmlns:a16="http://schemas.microsoft.com/office/drawing/2014/main" xmlns="" id="{50CA73C6-8127-631A-5DE1-178807BC1403}"/>
              </a:ext>
            </a:extLst>
          </p:cNvPr>
          <p:cNvGrpSpPr/>
          <p:nvPr/>
        </p:nvGrpSpPr>
        <p:grpSpPr>
          <a:xfrm>
            <a:off x="4693611" y="1570690"/>
            <a:ext cx="1772700" cy="967362"/>
            <a:chOff x="710275" y="2929813"/>
            <a:chExt cx="1772700" cy="967362"/>
          </a:xfrm>
        </p:grpSpPr>
        <p:sp>
          <p:nvSpPr>
            <p:cNvPr id="62" name="Google Shape;153;p17">
              <a:extLst>
                <a:ext uri="{FF2B5EF4-FFF2-40B4-BE49-F238E27FC236}">
                  <a16:creationId xmlns:a16="http://schemas.microsoft.com/office/drawing/2014/main" xmlns="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63" name="Google Shape;154;p17">
              <a:extLst>
                <a:ext uri="{FF2B5EF4-FFF2-40B4-BE49-F238E27FC236}">
                  <a16:creationId xmlns:a16="http://schemas.microsoft.com/office/drawing/2014/main" xmlns="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4" name="Google Shape;155;p17">
              <a:extLst>
                <a:ext uri="{FF2B5EF4-FFF2-40B4-BE49-F238E27FC236}">
                  <a16:creationId xmlns:a16="http://schemas.microsoft.com/office/drawing/2014/main" xmlns="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52;p17">
            <a:extLst>
              <a:ext uri="{FF2B5EF4-FFF2-40B4-BE49-F238E27FC236}">
                <a16:creationId xmlns:a16="http://schemas.microsoft.com/office/drawing/2014/main" xmlns="" id="{B9FA2FA3-47B8-DEB9-AD21-744244FEC557}"/>
              </a:ext>
            </a:extLst>
          </p:cNvPr>
          <p:cNvGrpSpPr/>
          <p:nvPr/>
        </p:nvGrpSpPr>
        <p:grpSpPr>
          <a:xfrm>
            <a:off x="4638527" y="2897465"/>
            <a:ext cx="2213374" cy="967362"/>
            <a:chOff x="710275" y="2929813"/>
            <a:chExt cx="2213374" cy="967362"/>
          </a:xfrm>
        </p:grpSpPr>
        <p:sp>
          <p:nvSpPr>
            <p:cNvPr id="66" name="Google Shape;153;p17">
              <a:extLst>
                <a:ext uri="{FF2B5EF4-FFF2-40B4-BE49-F238E27FC236}">
                  <a16:creationId xmlns:a16="http://schemas.microsoft.com/office/drawing/2014/main" xmlns="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67" name="Google Shape;154;p17">
              <a:extLst>
                <a:ext uri="{FF2B5EF4-FFF2-40B4-BE49-F238E27FC236}">
                  <a16:creationId xmlns:a16="http://schemas.microsoft.com/office/drawing/2014/main" xmlns="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68" name="Google Shape;155;p17">
              <a:extLst>
                <a:ext uri="{FF2B5EF4-FFF2-40B4-BE49-F238E27FC236}">
                  <a16:creationId xmlns:a16="http://schemas.microsoft.com/office/drawing/2014/main" xmlns="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76750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3662</Words>
  <Application>Microsoft Office PowerPoint</Application>
  <PresentationFormat>Presentación en pantalla (16:9)</PresentationFormat>
  <Paragraphs>892</Paragraphs>
  <Slides>62</Slides>
  <Notes>61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62</vt:i4>
      </vt:variant>
    </vt:vector>
  </HeadingPairs>
  <TitlesOfParts>
    <vt:vector size="73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El reporte para gas natural</vt:lpstr>
      <vt:lpstr>Los estratos mas altos tienen menos suscriptores</vt:lpstr>
      <vt:lpstr>Los estratos mas altos tienen menos suscriptores</vt:lpstr>
      <vt:lpstr>El comportamiento del consumo es acorde con los suscriptores</vt:lpstr>
      <vt:lpstr>El comportamiento del valor del total de consumo sigue la línea de suscriptores</vt:lpstr>
      <vt:lpstr>Como se comporta la tendencia entre 2021 y 2022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256</cp:revision>
  <dcterms:modified xsi:type="dcterms:W3CDTF">2023-07-31T17:45:13Z</dcterms:modified>
</cp:coreProperties>
</file>