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1"/>
  </p:notesMasterIdLst>
  <p:sldIdLst>
    <p:sldId id="256" r:id="rId3"/>
    <p:sldId id="291" r:id="rId4"/>
    <p:sldId id="301" r:id="rId5"/>
    <p:sldId id="303" r:id="rId6"/>
    <p:sldId id="295" r:id="rId7"/>
    <p:sldId id="306" r:id="rId8"/>
    <p:sldId id="292" r:id="rId9"/>
    <p:sldId id="294" r:id="rId10"/>
    <p:sldId id="293" r:id="rId11"/>
    <p:sldId id="304" r:id="rId12"/>
    <p:sldId id="296" r:id="rId13"/>
    <p:sldId id="297" r:id="rId14"/>
    <p:sldId id="299" r:id="rId15"/>
    <p:sldId id="300" r:id="rId16"/>
    <p:sldId id="307" r:id="rId17"/>
    <p:sldId id="315" r:id="rId18"/>
    <p:sldId id="316" r:id="rId19"/>
    <p:sldId id="311" r:id="rId20"/>
    <p:sldId id="258" r:id="rId21"/>
    <p:sldId id="312" r:id="rId22"/>
    <p:sldId id="313" r:id="rId23"/>
    <p:sldId id="317" r:id="rId24"/>
    <p:sldId id="324" r:id="rId25"/>
    <p:sldId id="319" r:id="rId26"/>
    <p:sldId id="318" r:id="rId27"/>
    <p:sldId id="320" r:id="rId28"/>
    <p:sldId id="321" r:id="rId29"/>
    <p:sldId id="322" r:id="rId30"/>
    <p:sldId id="325" r:id="rId31"/>
    <p:sldId id="326" r:id="rId32"/>
    <p:sldId id="327" r:id="rId33"/>
    <p:sldId id="328" r:id="rId34"/>
    <p:sldId id="329" r:id="rId35"/>
    <p:sldId id="310" r:id="rId36"/>
    <p:sldId id="257" r:id="rId37"/>
    <p:sldId id="309" r:id="rId38"/>
    <p:sldId id="259" r:id="rId39"/>
    <p:sldId id="260" r:id="rId40"/>
    <p:sldId id="261" r:id="rId41"/>
    <p:sldId id="262" r:id="rId42"/>
    <p:sldId id="263" r:id="rId43"/>
    <p:sldId id="264" r:id="rId44"/>
    <p:sldId id="305" r:id="rId45"/>
    <p:sldId id="265" r:id="rId46"/>
    <p:sldId id="266" r:id="rId47"/>
    <p:sldId id="267" r:id="rId48"/>
    <p:sldId id="268" r:id="rId49"/>
    <p:sldId id="298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4F0"/>
    <a:srgbClr val="9EAEF7"/>
    <a:srgbClr val="595959"/>
    <a:srgbClr val="1E35A1"/>
    <a:srgbClr val="00CDCD"/>
    <a:srgbClr val="7030A0"/>
    <a:srgbClr val="59A7FF"/>
    <a:srgbClr val="0C79F3"/>
    <a:srgbClr val="195489"/>
    <a:srgbClr val="071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C375-CF74-97E2-EA62-39C28275C7FE}" v="347" dt="2023-07-25T15:26:44.386"/>
    <p1510:client id="{53626A31-ADB6-92F4-603D-C0BD50D59B3D}" v="262" dt="2023-07-25T16:11:49.976"/>
    <p1510:client id="{8C33DDBC-A96B-8E05-2B82-60D85C6A6F4B}" v="11" dt="2023-07-25T16:15:42.027"/>
    <p1510:client id="{B51B6E37-E33F-1417-C69E-D27413E87E9B}" v="48" dt="2023-07-25T15:30:0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644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Jose Taborda Nuñez" userId="48845958-7cdd-4263-9df3-b5c9aa594e34" providerId="ADAL" clId="{465D4205-ACFF-4C3C-9C71-A1F139A9F50A}"/>
    <pc:docChg chg="modSld">
      <pc:chgData name="Juan Jose Taborda Nuñez" userId="48845958-7cdd-4263-9df3-b5c9aa594e34" providerId="ADAL" clId="{465D4205-ACFF-4C3C-9C71-A1F139A9F50A}" dt="2023-07-26T00:15:21.232" v="10" actId="20577"/>
      <pc:docMkLst>
        <pc:docMk/>
      </pc:docMkLst>
      <pc:sldChg chg="modSp mod">
        <pc:chgData name="Juan Jose Taborda Nuñez" userId="48845958-7cdd-4263-9df3-b5c9aa594e34" providerId="ADAL" clId="{465D4205-ACFF-4C3C-9C71-A1F139A9F50A}" dt="2023-07-26T00:15:21.232" v="10" actId="20577"/>
        <pc:sldMkLst>
          <pc:docMk/>
          <pc:sldMk cId="3134817001" sldId="292"/>
        </pc:sldMkLst>
        <pc:spChg chg="mod">
          <ac:chgData name="Juan Jose Taborda Nuñez" userId="48845958-7cdd-4263-9df3-b5c9aa594e34" providerId="ADAL" clId="{465D4205-ACFF-4C3C-9C71-A1F139A9F50A}" dt="2023-07-26T00:15:21.232" v="10" actId="20577"/>
          <ac:spMkLst>
            <pc:docMk/>
            <pc:sldMk cId="3134817001" sldId="292"/>
            <ac:spMk id="19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8C33DDBC-A96B-8E05-2B82-60D85C6A6F4B}"/>
    <pc:docChg chg="modSld">
      <pc:chgData name="Juan Jose Taborda Nuñez" userId="S::jtabordaj@uninorte.edu.co::48845958-7cdd-4263-9df3-b5c9aa594e34" providerId="AD" clId="Web-{8C33DDBC-A96B-8E05-2B82-60D85C6A6F4B}" dt="2023-07-25T16:15:42.027" v="9"/>
      <pc:docMkLst>
        <pc:docMk/>
      </pc:docMkLst>
      <pc:sldChg chg="addSp delSp modSp">
        <pc:chgData name="Juan Jose Taborda Nuñez" userId="S::jtabordaj@uninorte.edu.co::48845958-7cdd-4263-9df3-b5c9aa594e34" providerId="AD" clId="Web-{8C33DDBC-A96B-8E05-2B82-60D85C6A6F4B}" dt="2023-07-25T16:15:42.027" v="9"/>
        <pc:sldMkLst>
          <pc:docMk/>
          <pc:sldMk cId="3134817001" sldId="292"/>
        </pc:sldMkLst>
        <pc:picChg chg="add del mod">
          <ac:chgData name="Juan Jose Taborda Nuñez" userId="S::jtabordaj@uninorte.edu.co::48845958-7cdd-4263-9df3-b5c9aa594e34" providerId="AD" clId="Web-{8C33DDBC-A96B-8E05-2B82-60D85C6A6F4B}" dt="2023-07-25T16:15:42.027" v="9"/>
          <ac:picMkLst>
            <pc:docMk/>
            <pc:sldMk cId="3134817001" sldId="292"/>
            <ac:picMk id="2" creationId="{7663DA25-5AB9-EAB4-708B-265BAAD08327}"/>
          </ac:picMkLst>
        </pc:picChg>
        <pc:picChg chg="del">
          <ac:chgData name="Juan Jose Taborda Nuñez" userId="S::jtabordaj@uninorte.edu.co::48845958-7cdd-4263-9df3-b5c9aa594e34" providerId="AD" clId="Web-{8C33DDBC-A96B-8E05-2B82-60D85C6A6F4B}" dt="2023-07-25T16:14:00.024" v="0"/>
          <ac:picMkLst>
            <pc:docMk/>
            <pc:sldMk cId="3134817001" sldId="292"/>
            <ac:picMk id="3" creationId="{3C96F595-757A-0D61-5F32-C06CAFCD7D7B}"/>
          </ac:picMkLst>
        </pc:picChg>
      </pc:sldChg>
    </pc:docChg>
  </pc:docChgLst>
  <pc:docChgLst>
    <pc:chgData name="Juan Jose Taborda Nuñez" userId="S::jtabordaj@uninorte.edu.co::48845958-7cdd-4263-9df3-b5c9aa594e34" providerId="AD" clId="Web-{D683464D-2214-9FAC-8552-5B03A4A1BD0F}"/>
    <pc:docChg chg="modSld">
      <pc:chgData name="Juan Jose Taborda Nuñez" userId="S::jtabordaj@uninorte.edu.co::48845958-7cdd-4263-9df3-b5c9aa594e34" providerId="AD" clId="Web-{D683464D-2214-9FAC-8552-5B03A4A1BD0F}" dt="2023-07-24T18:43:33.263" v="5" actId="20577"/>
      <pc:docMkLst>
        <pc:docMk/>
      </pc:docMkLst>
      <pc:sldChg chg="modSp">
        <pc:chgData name="Juan Jose Taborda Nuñez" userId="S::jtabordaj@uninorte.edu.co::48845958-7cdd-4263-9df3-b5c9aa594e34" providerId="AD" clId="Web-{D683464D-2214-9FAC-8552-5B03A4A1BD0F}" dt="2023-07-24T18:43:33.263" v="5" actId="20577"/>
        <pc:sldMkLst>
          <pc:docMk/>
          <pc:sldMk cId="0" sldId="256"/>
        </pc:sldMkLst>
        <pc:spChg chg="mod">
          <ac:chgData name="Juan Jose Taborda Nuñez" userId="S::jtabordaj@uninorte.edu.co::48845958-7cdd-4263-9df3-b5c9aa594e34" providerId="AD" clId="Web-{D683464D-2214-9FAC-8552-5B03A4A1BD0F}" dt="2023-07-24T18:43:27.810" v="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D683464D-2214-9FAC-8552-5B03A4A1BD0F}" dt="2023-07-24T18:43:33.263" v="5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Juan Jose Taborda Nuñez" userId="S::jtabordaj@uninorte.edu.co::48845958-7cdd-4263-9df3-b5c9aa594e34" providerId="AD" clId="Web-{53626A31-ADB6-92F4-603D-C0BD50D59B3D}"/>
    <pc:docChg chg="addSld modSld sldOrd">
      <pc:chgData name="Juan Jose Taborda Nuñez" userId="S::jtabordaj@uninorte.edu.co::48845958-7cdd-4263-9df3-b5c9aa594e34" providerId="AD" clId="Web-{53626A31-ADB6-92F4-603D-C0BD50D59B3D}" dt="2023-07-25T16:11:49.976" v="248" actId="1076"/>
      <pc:docMkLst>
        <pc:docMk/>
      </pc:docMkLst>
      <pc:sldChg chg="modSp">
        <pc:chgData name="Juan Jose Taborda Nuñez" userId="S::jtabordaj@uninorte.edu.co::48845958-7cdd-4263-9df3-b5c9aa594e34" providerId="AD" clId="Web-{53626A31-ADB6-92F4-603D-C0BD50D59B3D}" dt="2023-07-25T16:00:45.827" v="241" actId="1076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53626A31-ADB6-92F4-603D-C0BD50D59B3D}" dt="2023-07-25T16:00:31.311" v="239" actId="14100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4:19.174" v="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5:02.066" v="70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6:00:33.936" v="240" actId="14100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25.109" v="20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8:35.824" v="157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35.702" v="202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9:18.795" v="199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32:53.155" v="1" actId="20577"/>
          <ac:spMkLst>
            <pc:docMk/>
            <pc:sldMk cId="2587935894" sldId="291"/>
            <ac:spMk id="150" creationId="{00000000-0000-0000-0000-000000000000}"/>
          </ac:spMkLst>
        </pc:spChg>
        <pc:grpChg chg="mod">
          <ac:chgData name="Juan Jose Taborda Nuñez" userId="S::jtabordaj@uninorte.edu.co::48845958-7cdd-4263-9df3-b5c9aa594e34" providerId="AD" clId="Web-{53626A31-ADB6-92F4-603D-C0BD50D59B3D}" dt="2023-07-25T16:00:28.029" v="238" actId="1076"/>
          <ac:grpSpMkLst>
            <pc:docMk/>
            <pc:sldMk cId="2587935894" sldId="291"/>
            <ac:grpSpMk id="2" creationId="{5F4827C2-4521-0798-10A4-96B53C91178A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2.687" v="207" actId="1076"/>
          <ac:grpSpMkLst>
            <pc:docMk/>
            <pc:sldMk cId="2587935894" sldId="291"/>
            <ac:grpSpMk id="6" creationId="{90E1DAB5-880D-1658-391F-4AC9FC397752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6:00:45.827" v="241" actId="1076"/>
          <ac:grpSpMkLst>
            <pc:docMk/>
            <pc:sldMk cId="2587935894" sldId="291"/>
            <ac:grpSpMk id="10" creationId="{F8090B30-7F75-1BAA-819A-4656B86CE920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40:02.843" v="210" actId="1076"/>
          <ac:grpSpMkLst>
            <pc:docMk/>
            <pc:sldMk cId="2587935894" sldId="291"/>
            <ac:grpSpMk id="14" creationId="{50CA73C6-8127-631A-5DE1-178807BC1403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2.546" v="204" actId="1076"/>
          <ac:grpSpMkLst>
            <pc:docMk/>
            <pc:sldMk cId="2587935894" sldId="291"/>
            <ac:grpSpMk id="18" creationId="{C55952EB-D20B-AE67-2D38-CC809375CEDC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58.296" v="209" actId="1076"/>
          <ac:grpSpMkLst>
            <pc:docMk/>
            <pc:sldMk cId="2587935894" sldId="291"/>
            <ac:grpSpMk id="22" creationId="{B9FA2FA3-47B8-DEB9-AD21-744244FEC557}"/>
          </ac:grpSpMkLst>
        </pc:grpChg>
        <pc:grpChg chg="mod">
          <ac:chgData name="Juan Jose Taborda Nuñez" userId="S::jtabordaj@uninorte.edu.co::48845958-7cdd-4263-9df3-b5c9aa594e34" providerId="AD" clId="Web-{53626A31-ADB6-92F4-603D-C0BD50D59B3D}" dt="2023-07-25T15:39:40.092" v="203" actId="1076"/>
          <ac:grpSpMkLst>
            <pc:docMk/>
            <pc:sldMk cId="2587935894" sldId="291"/>
            <ac:grpSpMk id="148" creationId="{00000000-0000-0000-0000-000000000000}"/>
          </ac:grpSpMkLst>
        </pc:grpChg>
      </pc:sldChg>
      <pc:sldChg chg="addSp delSp modSp add ord replId">
        <pc:chgData name="Juan Jose Taborda Nuñez" userId="S::jtabordaj@uninorte.edu.co::48845958-7cdd-4263-9df3-b5c9aa594e34" providerId="AD" clId="Web-{53626A31-ADB6-92F4-603D-C0BD50D59B3D}" dt="2023-07-25T16:11:49.976" v="248" actId="1076"/>
        <pc:sldMkLst>
          <pc:docMk/>
          <pc:sldMk cId="3134817001" sldId="292"/>
        </pc:sldMkLst>
        <pc:spChg chg="mod">
          <ac:chgData name="Juan Jose Taborda Nuñez" userId="S::jtabordaj@uninorte.edu.co::48845958-7cdd-4263-9df3-b5c9aa594e34" providerId="AD" clId="Web-{53626A31-ADB6-92F4-603D-C0BD50D59B3D}" dt="2023-07-25T15:59:34.887" v="230" actId="1076"/>
          <ac:spMkLst>
            <pc:docMk/>
            <pc:sldMk cId="3134817001" sldId="292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43.907" v="219" actId="20577"/>
          <ac:spMkLst>
            <pc:docMk/>
            <pc:sldMk cId="3134817001" sldId="292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53626A31-ADB6-92F4-603D-C0BD50D59B3D}" dt="2023-07-25T15:40:39.766" v="218" actId="20577"/>
          <ac:spMkLst>
            <pc:docMk/>
            <pc:sldMk cId="3134817001" sldId="292"/>
            <ac:spMk id="154" creationId="{00000000-0000-0000-0000-000000000000}"/>
          </ac:spMkLst>
        </pc:spChg>
        <pc:grpChg chg="del">
          <ac:chgData name="Juan Jose Taborda Nuñez" userId="S::jtabordaj@uninorte.edu.co::48845958-7cdd-4263-9df3-b5c9aa594e34" providerId="AD" clId="Web-{53626A31-ADB6-92F4-603D-C0BD50D59B3D}" dt="2023-07-25T15:59:16.995" v="220"/>
          <ac:grpSpMkLst>
            <pc:docMk/>
            <pc:sldMk cId="3134817001" sldId="292"/>
            <ac:grpSpMk id="12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683" v="226"/>
          <ac:grpSpMkLst>
            <pc:docMk/>
            <pc:sldMk cId="3134817001" sldId="292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20.121" v="225"/>
          <ac:grpSpMkLst>
            <pc:docMk/>
            <pc:sldMk cId="3134817001" sldId="292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4"/>
          <ac:grpSpMkLst>
            <pc:docMk/>
            <pc:sldMk cId="3134817001" sldId="292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3"/>
          <ac:grpSpMkLst>
            <pc:docMk/>
            <pc:sldMk cId="3134817001" sldId="292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53626A31-ADB6-92F4-603D-C0BD50D59B3D}" dt="2023-07-25T15:59:19.246" v="222"/>
          <ac:grpSpMkLst>
            <pc:docMk/>
            <pc:sldMk cId="3134817001" sldId="292"/>
            <ac:grpSpMk id="172" creationId="{00000000-0000-0000-0000-000000000000}"/>
          </ac:grpSpMkLst>
        </pc:grpChg>
        <pc:picChg chg="add del mod">
          <ac:chgData name="Juan Jose Taborda Nuñez" userId="S::jtabordaj@uninorte.edu.co::48845958-7cdd-4263-9df3-b5c9aa594e34" providerId="AD" clId="Web-{53626A31-ADB6-92F4-603D-C0BD50D59B3D}" dt="2023-07-25T16:02:47.238" v="242"/>
          <ac:picMkLst>
            <pc:docMk/>
            <pc:sldMk cId="3134817001" sldId="292"/>
            <ac:picMk id="2" creationId="{BE6AA5E3-9C74-B479-8C92-79FF9D3C4811}"/>
          </ac:picMkLst>
        </pc:picChg>
        <pc:picChg chg="add mod">
          <ac:chgData name="Juan Jose Taborda Nuñez" userId="S::jtabordaj@uninorte.edu.co::48845958-7cdd-4263-9df3-b5c9aa594e34" providerId="AD" clId="Web-{53626A31-ADB6-92F4-603D-C0BD50D59B3D}" dt="2023-07-25T16:11:49.976" v="248" actId="1076"/>
          <ac:picMkLst>
            <pc:docMk/>
            <pc:sldMk cId="3134817001" sldId="292"/>
            <ac:picMk id="3" creationId="{3C96F595-757A-0D61-5F32-C06CAFCD7D7B}"/>
          </ac:picMkLst>
        </pc:picChg>
        <pc:cxnChg chg="del">
          <ac:chgData name="Juan Jose Taborda Nuñez" userId="S::jtabordaj@uninorte.edu.co::48845958-7cdd-4263-9df3-b5c9aa594e34" providerId="AD" clId="Web-{53626A31-ADB6-92F4-603D-C0BD50D59B3D}" dt="2023-07-25T15:59:19.246" v="221"/>
          <ac:cxnSpMkLst>
            <pc:docMk/>
            <pc:sldMk cId="3134817001" sldId="292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41BBC375-CF74-97E2-EA62-39C28275C7FE}"/>
    <pc:docChg chg="addSld modSld sldOrd">
      <pc:chgData name="Juan Jose Taborda Nuñez" userId="S::jtabordaj@uninorte.edu.co::48845958-7cdd-4263-9df3-b5c9aa594e34" providerId="AD" clId="Web-{41BBC375-CF74-97E2-EA62-39C28275C7FE}" dt="2023-07-25T15:26:44.011" v="307" actId="20577"/>
      <pc:docMkLst>
        <pc:docMk/>
      </pc:docMkLst>
      <pc:sldChg chg="addSp delSp">
        <pc:chgData name="Juan Jose Taborda Nuñez" userId="S::jtabordaj@uninorte.edu.co::48845958-7cdd-4263-9df3-b5c9aa594e34" providerId="AD" clId="Web-{41BBC375-CF74-97E2-EA62-39C28275C7FE}" dt="2023-07-25T15:08:26.685" v="13"/>
        <pc:sldMkLst>
          <pc:docMk/>
          <pc:sldMk cId="0" sldId="258"/>
        </pc:sldMkLst>
        <pc:grpChg chg="add del">
          <ac:chgData name="Juan Jose Taborda Nuñez" userId="S::jtabordaj@uninorte.edu.co::48845958-7cdd-4263-9df3-b5c9aa594e34" providerId="AD" clId="Web-{41BBC375-CF74-97E2-EA62-39C28275C7FE}" dt="2023-07-25T15:08:26.685" v="7"/>
          <ac:grpSpMkLst>
            <pc:docMk/>
            <pc:sldMk cId="0" sldId="258"/>
            <ac:grpSpMk id="12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8"/>
          <ac:grpSpMkLst>
            <pc:docMk/>
            <pc:sldMk cId="0" sldId="258"/>
            <ac:grpSpMk id="156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9"/>
          <ac:grpSpMkLst>
            <pc:docMk/>
            <pc:sldMk cId="0" sldId="258"/>
            <ac:grpSpMk id="160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0"/>
          <ac:grpSpMkLst>
            <pc:docMk/>
            <pc:sldMk cId="0" sldId="258"/>
            <ac:grpSpMk id="164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1"/>
          <ac:grpSpMkLst>
            <pc:docMk/>
            <pc:sldMk cId="0" sldId="258"/>
            <ac:grpSpMk id="168" creationId="{00000000-0000-0000-0000-000000000000}"/>
          </ac:grpSpMkLst>
        </pc:grpChg>
        <pc:grpChg chg="add del">
          <ac:chgData name="Juan Jose Taborda Nuñez" userId="S::jtabordaj@uninorte.edu.co::48845958-7cdd-4263-9df3-b5c9aa594e34" providerId="AD" clId="Web-{41BBC375-CF74-97E2-EA62-39C28275C7FE}" dt="2023-07-25T15:08:26.685" v="12"/>
          <ac:grpSpMkLst>
            <pc:docMk/>
            <pc:sldMk cId="0" sldId="258"/>
            <ac:grpSpMk id="172" creationId="{00000000-0000-0000-0000-000000000000}"/>
          </ac:grpSpMkLst>
        </pc:grpChg>
        <pc:cxnChg chg="add del">
          <ac:chgData name="Juan Jose Taborda Nuñez" userId="S::jtabordaj@uninorte.edu.co::48845958-7cdd-4263-9df3-b5c9aa594e34" providerId="AD" clId="Web-{41BBC375-CF74-97E2-EA62-39C28275C7FE}" dt="2023-07-25T15:08:26.685" v="13"/>
          <ac:cxnSpMkLst>
            <pc:docMk/>
            <pc:sldMk cId="0" sldId="258"/>
            <ac:cxnSpMk id="176" creationId="{00000000-0000-0000-0000-000000000000}"/>
          </ac:cxnSpMkLst>
        </pc:cxnChg>
      </pc:sldChg>
      <pc:sldChg chg="add ord replId">
        <pc:chgData name="Juan Jose Taborda Nuñez" userId="S::jtabordaj@uninorte.edu.co::48845958-7cdd-4263-9df3-b5c9aa594e34" providerId="AD" clId="Web-{41BBC375-CF74-97E2-EA62-39C28275C7FE}" dt="2023-07-25T15:08:33.436" v="15"/>
        <pc:sldMkLst>
          <pc:docMk/>
          <pc:sldMk cId="2084398525" sldId="290"/>
        </pc:sldMkLst>
      </pc:sldChg>
      <pc:sldChg chg="addSp delSp modSp add ord replId">
        <pc:chgData name="Juan Jose Taborda Nuñez" userId="S::jtabordaj@uninorte.edu.co::48845958-7cdd-4263-9df3-b5c9aa594e34" providerId="AD" clId="Web-{41BBC375-CF74-97E2-EA62-39C28275C7FE}" dt="2023-07-25T15:26:44.011" v="307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41BBC375-CF74-97E2-EA62-39C28275C7FE}" dt="2023-07-25T15:17:17.988" v="133" actId="20577"/>
          <ac:spMkLst>
            <pc:docMk/>
            <pc:sldMk cId="2587935894" sldId="291"/>
            <ac:spMk id="3" creationId="{B194BCE5-FA40-E80E-0A85-B0E3F57FC4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44.011" v="307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9:10.727" v="172" actId="20577"/>
          <ac:spMkLst>
            <pc:docMk/>
            <pc:sldMk cId="2587935894" sldId="291"/>
            <ac:spMk id="7" creationId="{1E047EE3-AEE0-3752-3275-E2866717991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30.631" v="227" actId="20577"/>
          <ac:spMkLst>
            <pc:docMk/>
            <pc:sldMk cId="2587935894" sldId="291"/>
            <ac:spMk id="8" creationId="{861C8365-00F1-B4A3-7296-EC543F47347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7:35.754" v="137" actId="20577"/>
          <ac:spMkLst>
            <pc:docMk/>
            <pc:sldMk cId="2587935894" sldId="291"/>
            <ac:spMk id="11" creationId="{2E04A859-EC0D-BB1A-C27C-24758812F0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6:31.026" v="292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04.015" v="184" actId="20577"/>
          <ac:spMkLst>
            <pc:docMk/>
            <pc:sldMk cId="2587935894" sldId="291"/>
            <ac:spMk id="15" creationId="{9AE40225-78CF-4853-26FA-48B64DB5572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9.255" v="226" actId="20577"/>
          <ac:spMkLst>
            <pc:docMk/>
            <pc:sldMk cId="2587935894" sldId="291"/>
            <ac:spMk id="16" creationId="{66131D92-BAC0-560D-B99A-479E6E7D3AAF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8:44.320" v="169" actId="20577"/>
          <ac:spMkLst>
            <pc:docMk/>
            <pc:sldMk cId="2587935894" sldId="291"/>
            <ac:spMk id="19" creationId="{6798F18E-99CC-08C1-7DFF-B7EFF67AF39D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6.005" v="224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2:24.563" v="191" actId="20577"/>
          <ac:spMkLst>
            <pc:docMk/>
            <pc:sldMk cId="2587935894" sldId="291"/>
            <ac:spMk id="23" creationId="{7EEC9AB4-C7F2-ACDB-5FFC-0D689A6E9CE1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27.849" v="225" actId="20577"/>
          <ac:spMkLst>
            <pc:docMk/>
            <pc:sldMk cId="2587935894" sldId="291"/>
            <ac:spMk id="24" creationId="{ABA5D234-5438-8C10-5AAE-B7A471778F36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4:21.981" v="82" actId="20577"/>
          <ac:spMkLst>
            <pc:docMk/>
            <pc:sldMk cId="2587935894" sldId="291"/>
            <ac:spMk id="147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16:00.141" v="104" actId="20577"/>
          <ac:spMkLst>
            <pc:docMk/>
            <pc:sldMk cId="2587935894" sldId="291"/>
            <ac:spMk id="149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4:54.585" v="242" actId="20577"/>
          <ac:spMkLst>
            <pc:docMk/>
            <pc:sldMk cId="2587935894" sldId="291"/>
            <ac:spMk id="150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37.003" v="198" actId="20577"/>
          <ac:spMkLst>
            <pc:docMk/>
            <pc:sldMk cId="2587935894" sldId="291"/>
            <ac:spMk id="153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47.082" v="207" actId="20577"/>
          <ac:spMkLst>
            <pc:docMk/>
            <pc:sldMk cId="2587935894" sldId="291"/>
            <ac:spMk id="154" creationId="{00000000-0000-0000-0000-000000000000}"/>
          </ac:spMkLst>
        </pc:spChg>
        <pc:spChg chg="mod">
          <ac:chgData name="Juan Jose Taborda Nuñez" userId="S::jtabordaj@uninorte.edu.co::48845958-7cdd-4263-9df3-b5c9aa594e34" providerId="AD" clId="Web-{41BBC375-CF74-97E2-EA62-39C28275C7FE}" dt="2023-07-25T15:23:20.815" v="196"/>
          <ac:spMkLst>
            <pc:docMk/>
            <pc:sldMk cId="2587935894" sldId="291"/>
            <ac:spMk id="155" creationId="{00000000-0000-0000-0000-000000000000}"/>
          </ac:spMkLst>
        </pc:spChg>
        <pc:grpChg chg="add mod">
          <ac:chgData name="Juan Jose Taborda Nuñez" userId="S::jtabordaj@uninorte.edu.co::48845958-7cdd-4263-9df3-b5c9aa594e34" providerId="AD" clId="Web-{41BBC375-CF74-97E2-EA62-39C28275C7FE}" dt="2023-07-25T15:17:53.005" v="139" actId="1076"/>
          <ac:grpSpMkLst>
            <pc:docMk/>
            <pc:sldMk cId="2587935894" sldId="291"/>
            <ac:grpSpMk id="2" creationId="{5F4827C2-4521-0798-10A4-96B53C91178A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58" v="193" actId="1076"/>
          <ac:grpSpMkLst>
            <pc:docMk/>
            <pc:sldMk cId="2587935894" sldId="291"/>
            <ac:grpSpMk id="6" creationId="{90E1DAB5-880D-1658-391F-4AC9FC397752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7:59.896" v="140" actId="1076"/>
          <ac:grpSpMkLst>
            <pc:docMk/>
            <pc:sldMk cId="2587935894" sldId="291"/>
            <ac:grpSpMk id="10" creationId="{F8090B30-7F75-1BAA-819A-4656B86CE920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174" v="194" actId="1076"/>
          <ac:grpSpMkLst>
            <pc:docMk/>
            <pc:sldMk cId="2587935894" sldId="291"/>
            <ac:grpSpMk id="14" creationId="{50CA73C6-8127-631A-5DE1-178807BC1403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18:01.818" v="141" actId="1076"/>
          <ac:grpSpMkLst>
            <pc:docMk/>
            <pc:sldMk cId="2587935894" sldId="291"/>
            <ac:grpSpMk id="18" creationId="{C55952EB-D20B-AE67-2D38-CC809375CEDC}"/>
          </ac:grpSpMkLst>
        </pc:grpChg>
        <pc:grpChg chg="add mod">
          <ac:chgData name="Juan Jose Taborda Nuñez" userId="S::jtabordaj@uninorte.edu.co::48845958-7cdd-4263-9df3-b5c9aa594e34" providerId="AD" clId="Web-{41BBC375-CF74-97E2-EA62-39C28275C7FE}" dt="2023-07-25T15:22:59.205" v="195" actId="1076"/>
          <ac:grpSpMkLst>
            <pc:docMk/>
            <pc:sldMk cId="2587935894" sldId="291"/>
            <ac:grpSpMk id="22" creationId="{B9FA2FA3-47B8-DEB9-AD21-744244FEC557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7.108" v="41"/>
          <ac:grpSpMkLst>
            <pc:docMk/>
            <pc:sldMk cId="2587935894" sldId="291"/>
            <ac:grpSpMk id="126" creationId="{00000000-0000-0000-0000-000000000000}"/>
          </ac:grpSpMkLst>
        </pc:grpChg>
        <pc:grpChg chg="mod">
          <ac:chgData name="Juan Jose Taborda Nuñez" userId="S::jtabordaj@uninorte.edu.co::48845958-7cdd-4263-9df3-b5c9aa594e34" providerId="AD" clId="Web-{41BBC375-CF74-97E2-EA62-39C28275C7FE}" dt="2023-07-25T15:13:33.276" v="58" actId="1076"/>
          <ac:grpSpMkLst>
            <pc:docMk/>
            <pc:sldMk cId="2587935894" sldId="291"/>
            <ac:grpSpMk id="148" creationId="{00000000-0000-0000-0000-000000000000}"/>
          </ac:grpSpMkLst>
        </pc:grpChg>
        <pc:grpChg chg="del mod">
          <ac:chgData name="Juan Jose Taborda Nuñez" userId="S::jtabordaj@uninorte.edu.co::48845958-7cdd-4263-9df3-b5c9aa594e34" providerId="AD" clId="Web-{41BBC375-CF74-97E2-EA62-39C28275C7FE}" dt="2023-07-25T15:23:52.988" v="208"/>
          <ac:grpSpMkLst>
            <pc:docMk/>
            <pc:sldMk cId="2587935894" sldId="291"/>
            <ac:grpSpMk id="152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40"/>
          <ac:grpSpMkLst>
            <pc:docMk/>
            <pc:sldMk cId="2587935894" sldId="291"/>
            <ac:grpSpMk id="156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9"/>
          <ac:grpSpMkLst>
            <pc:docMk/>
            <pc:sldMk cId="2587935894" sldId="291"/>
            <ac:grpSpMk id="160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702" v="38"/>
          <ac:grpSpMkLst>
            <pc:docMk/>
            <pc:sldMk cId="2587935894" sldId="291"/>
            <ac:grpSpMk id="164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7"/>
          <ac:grpSpMkLst>
            <pc:docMk/>
            <pc:sldMk cId="2587935894" sldId="291"/>
            <ac:grpSpMk id="168" creationId="{00000000-0000-0000-0000-000000000000}"/>
          </ac:grpSpMkLst>
        </pc:grpChg>
        <pc:grpChg chg="del">
          <ac:chgData name="Juan Jose Taborda Nuñez" userId="S::jtabordaj@uninorte.edu.co::48845958-7cdd-4263-9df3-b5c9aa594e34" providerId="AD" clId="Web-{41BBC375-CF74-97E2-EA62-39C28275C7FE}" dt="2023-07-25T15:08:53.686" v="36"/>
          <ac:grpSpMkLst>
            <pc:docMk/>
            <pc:sldMk cId="2587935894" sldId="291"/>
            <ac:grpSpMk id="172" creationId="{00000000-0000-0000-0000-000000000000}"/>
          </ac:grpSpMkLst>
        </pc:grpChg>
        <pc:cxnChg chg="del">
          <ac:chgData name="Juan Jose Taborda Nuñez" userId="S::jtabordaj@uninorte.edu.co::48845958-7cdd-4263-9df3-b5c9aa594e34" providerId="AD" clId="Web-{41BBC375-CF74-97E2-EA62-39C28275C7FE}" dt="2023-07-25T15:08:53.686" v="35"/>
          <ac:cxnSpMkLst>
            <pc:docMk/>
            <pc:sldMk cId="2587935894" sldId="291"/>
            <ac:cxnSpMk id="176" creationId="{00000000-0000-0000-0000-000000000000}"/>
          </ac:cxnSpMkLst>
        </pc:cxnChg>
      </pc:sldChg>
    </pc:docChg>
  </pc:docChgLst>
  <pc:docChgLst>
    <pc:chgData name="Juan Jose Taborda Nuñez" userId="S::jtabordaj@uninorte.edu.co::48845958-7cdd-4263-9df3-b5c9aa594e34" providerId="AD" clId="Web-{B51B6E37-E33F-1417-C69E-D27413E87E9B}"/>
    <pc:docChg chg="modSld">
      <pc:chgData name="Juan Jose Taborda Nuñez" userId="S::jtabordaj@uninorte.edu.co::48845958-7cdd-4263-9df3-b5c9aa594e34" providerId="AD" clId="Web-{B51B6E37-E33F-1417-C69E-D27413E87E9B}" dt="2023-07-25T15:30:05.531" v="45" actId="20577"/>
      <pc:docMkLst>
        <pc:docMk/>
      </pc:docMkLst>
      <pc:sldChg chg="modSp">
        <pc:chgData name="Juan Jose Taborda Nuñez" userId="S::jtabordaj@uninorte.edu.co::48845958-7cdd-4263-9df3-b5c9aa594e34" providerId="AD" clId="Web-{B51B6E37-E33F-1417-C69E-D27413E87E9B}" dt="2023-07-25T15:30:05.531" v="45" actId="20577"/>
        <pc:sldMkLst>
          <pc:docMk/>
          <pc:sldMk cId="2587935894" sldId="291"/>
        </pc:sldMkLst>
        <pc:spChg chg="mod">
          <ac:chgData name="Juan Jose Taborda Nuñez" userId="S::jtabordaj@uninorte.edu.co::48845958-7cdd-4263-9df3-b5c9aa594e34" providerId="AD" clId="Web-{B51B6E37-E33F-1417-C69E-D27413E87E9B}" dt="2023-07-25T15:29:58.765" v="43" actId="20577"/>
          <ac:spMkLst>
            <pc:docMk/>
            <pc:sldMk cId="2587935894" sldId="291"/>
            <ac:spMk id="4" creationId="{45C46D60-9D5A-9B4E-2A25-96C657352A99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7:23.679" v="0" actId="20577"/>
          <ac:spMkLst>
            <pc:docMk/>
            <pc:sldMk cId="2587935894" sldId="291"/>
            <ac:spMk id="12" creationId="{B3A62BDE-C5DC-7CA0-054F-C8CE8A25ED6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29:52.124" v="33" actId="20577"/>
          <ac:spMkLst>
            <pc:docMk/>
            <pc:sldMk cId="2587935894" sldId="291"/>
            <ac:spMk id="20" creationId="{848D1656-A02B-48FC-1599-B6E658D2A9BB}"/>
          </ac:spMkLst>
        </pc:spChg>
        <pc:spChg chg="mod">
          <ac:chgData name="Juan Jose Taborda Nuñez" userId="S::jtabordaj@uninorte.edu.co::48845958-7cdd-4263-9df3-b5c9aa594e34" providerId="AD" clId="Web-{B51B6E37-E33F-1417-C69E-D27413E87E9B}" dt="2023-07-25T15:30:05.531" v="45" actId="20577"/>
          <ac:spMkLst>
            <pc:docMk/>
            <pc:sldMk cId="2587935894" sldId="291"/>
            <ac:spMk id="1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3789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6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2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9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0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3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84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295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64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32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58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1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764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761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04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357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316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100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14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75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36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5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540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24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8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617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045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619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54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3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073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60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2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9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1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775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468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71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408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2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228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291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87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75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09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53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2477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648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7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43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4615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261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357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37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159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88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8126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8817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497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264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525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582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27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09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27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title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Mayor consumo de estratos altos, mayor su factura promedio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72" y="939669"/>
            <a:ext cx="5317068" cy="4203831"/>
          </a:xfrm>
          <a:prstGeom prst="rect">
            <a:avLst/>
          </a:prstGeom>
        </p:spPr>
      </p:pic>
      <p:grpSp>
        <p:nvGrpSpPr>
          <p:cNvPr id="54" name="Google Shape;148;p17"/>
          <p:cNvGrpSpPr/>
          <p:nvPr/>
        </p:nvGrpSpPr>
        <p:grpSpPr>
          <a:xfrm>
            <a:off x="161293" y="1506450"/>
            <a:ext cx="3276462" cy="1179761"/>
            <a:chOff x="696661" y="1563888"/>
            <a:chExt cx="3558293" cy="1179761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 promedio muestra una tendencia ascendente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10026"/>
            <a:chOff x="712293" y="2929813"/>
            <a:chExt cx="3341974" cy="121002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 dispersión del precio de la factura va en dirección opuesta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pagan 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7607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30770" y="320675"/>
            <a:ext cx="8276051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Una factura promedio en la mitad de la distribución de estrato 6 equivale a:</a:t>
            </a:r>
            <a:endParaRPr dirty="0"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548139" y="2088599"/>
            <a:ext cx="1451507" cy="2261350"/>
            <a:chOff x="1677686" y="1726763"/>
            <a:chExt cx="1719826" cy="2687240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7745442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77686" y="3415415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3.6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95012" y="3932802"/>
              <a:ext cx="1702500" cy="481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1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141587" y="2088600"/>
            <a:ext cx="1463930" cy="2275738"/>
            <a:chOff x="3940466" y="1726763"/>
            <a:chExt cx="1712824" cy="2704336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74894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50790" y="3416468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466" y="394989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2</a:t>
              </a: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3769746" y="2088599"/>
            <a:ext cx="1558465" cy="2280947"/>
            <a:chOff x="6274205" y="1726763"/>
            <a:chExt cx="1767918" cy="263515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57563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74205" y="3374503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2.5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339623" y="388071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3</a:t>
              </a: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5434776" y="2095853"/>
            <a:ext cx="1497885" cy="2273693"/>
            <a:chOff x="6287116" y="1726763"/>
            <a:chExt cx="1702709" cy="2618556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383122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116" y="3363029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864119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4</a:t>
              </a:r>
            </a:p>
          </p:txBody>
        </p:sp>
      </p:grpSp>
      <p:grpSp>
        <p:nvGrpSpPr>
          <p:cNvPr id="66" name="Google Shape;511;p25"/>
          <p:cNvGrpSpPr/>
          <p:nvPr/>
        </p:nvGrpSpPr>
        <p:grpSpPr>
          <a:xfrm>
            <a:off x="7216362" y="2107462"/>
            <a:ext cx="1497701" cy="2272632"/>
            <a:chOff x="6287115" y="1726763"/>
            <a:chExt cx="1702500" cy="2617335"/>
          </a:xfrm>
        </p:grpSpPr>
        <p:grpSp>
          <p:nvGrpSpPr>
            <p:cNvPr id="67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71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6338426"/>
                  <a:gd name="adj2" fmla="val 16198046"/>
                  <a:gd name="adj3" fmla="val 16139"/>
                </a:avLst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515;p25"/>
            <p:cNvSpPr txBox="1"/>
            <p:nvPr/>
          </p:nvSpPr>
          <p:spPr>
            <a:xfrm>
              <a:off x="6287115" y="3372711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1.8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" name="Google Shape;516;p25"/>
            <p:cNvSpPr txBox="1"/>
            <p:nvPr/>
          </p:nvSpPr>
          <p:spPr>
            <a:xfrm>
              <a:off x="6287115" y="3862898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Facturas Estrato 5</a:t>
              </a:r>
            </a:p>
          </p:txBody>
        </p:sp>
      </p:grpSp>
      <p:grpSp>
        <p:nvGrpSpPr>
          <p:cNvPr id="76" name="Google Shape;1472;p18"/>
          <p:cNvGrpSpPr/>
          <p:nvPr/>
        </p:nvGrpSpPr>
        <p:grpSpPr>
          <a:xfrm>
            <a:off x="995799" y="2401447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7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1472;p18"/>
          <p:cNvGrpSpPr/>
          <p:nvPr/>
        </p:nvGrpSpPr>
        <p:grpSpPr>
          <a:xfrm>
            <a:off x="989506" y="2746492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472;p18"/>
          <p:cNvGrpSpPr/>
          <p:nvPr/>
        </p:nvGrpSpPr>
        <p:grpSpPr>
          <a:xfrm>
            <a:off x="1322931" y="240391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472;p18"/>
          <p:cNvGrpSpPr/>
          <p:nvPr/>
        </p:nvGrpSpPr>
        <p:grpSpPr>
          <a:xfrm>
            <a:off x="1322931" y="2744061"/>
            <a:ext cx="183150" cy="240192"/>
            <a:chOff x="1665107" y="4045305"/>
            <a:chExt cx="279319" cy="367296"/>
          </a:xfrm>
          <a:solidFill>
            <a:schemeClr val="accent6">
              <a:lumMod val="50000"/>
              <a:lumOff val="50000"/>
            </a:schemeClr>
          </a:solidFill>
        </p:grpSpPr>
        <p:sp>
          <p:nvSpPr>
            <p:cNvPr id="8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1437166" y="2759687"/>
            <a:ext cx="68915" cy="220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0" name="Google Shape;1472;p18"/>
          <p:cNvGrpSpPr/>
          <p:nvPr/>
        </p:nvGrpSpPr>
        <p:grpSpPr>
          <a:xfrm>
            <a:off x="2786389" y="2439204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1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472;p18"/>
          <p:cNvGrpSpPr/>
          <p:nvPr/>
        </p:nvGrpSpPr>
        <p:grpSpPr>
          <a:xfrm>
            <a:off x="2613401" y="2744061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4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1472;p18"/>
          <p:cNvGrpSpPr/>
          <p:nvPr/>
        </p:nvGrpSpPr>
        <p:grpSpPr>
          <a:xfrm>
            <a:off x="2932947" y="2758707"/>
            <a:ext cx="183150" cy="240192"/>
            <a:chOff x="1665107" y="4045305"/>
            <a:chExt cx="279319" cy="367296"/>
          </a:xfrm>
          <a:solidFill>
            <a:srgbClr val="0C79F3"/>
          </a:solidFill>
        </p:grpSpPr>
        <p:sp>
          <p:nvSpPr>
            <p:cNvPr id="97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472;p18"/>
          <p:cNvGrpSpPr/>
          <p:nvPr/>
        </p:nvGrpSpPr>
        <p:grpSpPr>
          <a:xfrm>
            <a:off x="4599872" y="2763579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0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472;p18"/>
          <p:cNvGrpSpPr/>
          <p:nvPr/>
        </p:nvGrpSpPr>
        <p:grpSpPr>
          <a:xfrm>
            <a:off x="4488909" y="245385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0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Rectángulo 110"/>
          <p:cNvSpPr/>
          <p:nvPr/>
        </p:nvSpPr>
        <p:spPr>
          <a:xfrm>
            <a:off x="4590922" y="2439204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12" name="Google Shape;1472;p18"/>
          <p:cNvGrpSpPr/>
          <p:nvPr/>
        </p:nvGrpSpPr>
        <p:grpSpPr>
          <a:xfrm>
            <a:off x="5949931" y="2453850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3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472;p18"/>
          <p:cNvGrpSpPr/>
          <p:nvPr/>
        </p:nvGrpSpPr>
        <p:grpSpPr>
          <a:xfrm>
            <a:off x="6302107" y="2801428"/>
            <a:ext cx="183150" cy="240192"/>
            <a:chOff x="1665107" y="4045305"/>
            <a:chExt cx="279319" cy="367296"/>
          </a:xfrm>
          <a:solidFill>
            <a:srgbClr val="59A7FF"/>
          </a:solidFill>
        </p:grpSpPr>
        <p:sp>
          <p:nvSpPr>
            <p:cNvPr id="116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472;p18"/>
          <p:cNvGrpSpPr/>
          <p:nvPr/>
        </p:nvGrpSpPr>
        <p:grpSpPr>
          <a:xfrm>
            <a:off x="7680481" y="2468496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1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grpSp>
        <p:nvGrpSpPr>
          <p:cNvPr id="124" name="Google Shape;1472;p18"/>
          <p:cNvGrpSpPr/>
          <p:nvPr/>
        </p:nvGrpSpPr>
        <p:grpSpPr>
          <a:xfrm>
            <a:off x="8069948" y="2808885"/>
            <a:ext cx="183150" cy="240192"/>
            <a:chOff x="1665107" y="4045305"/>
            <a:chExt cx="279319" cy="367296"/>
          </a:xfrm>
          <a:solidFill>
            <a:srgbClr val="7030A0"/>
          </a:solidFill>
        </p:grpSpPr>
        <p:sp>
          <p:nvSpPr>
            <p:cNvPr id="125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  <p:sp>
          <p:nvSpPr>
            <p:cNvPr id="126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030A0"/>
                </a:solidFill>
              </a:endParaRPr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8195538" y="2808489"/>
            <a:ext cx="81137" cy="25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28" name="Google Shape;1472;p18"/>
          <p:cNvGrpSpPr/>
          <p:nvPr/>
        </p:nvGrpSpPr>
        <p:grpSpPr>
          <a:xfrm>
            <a:off x="4313494" y="2765360"/>
            <a:ext cx="183150" cy="240192"/>
            <a:chOff x="1665107" y="4045305"/>
            <a:chExt cx="279319" cy="367296"/>
          </a:xfrm>
          <a:solidFill>
            <a:srgbClr val="00D4F0"/>
          </a:solidFill>
        </p:grpSpPr>
        <p:sp>
          <p:nvSpPr>
            <p:cNvPr id="129" name="Google Shape;1473;p18"/>
            <p:cNvSpPr/>
            <p:nvPr/>
          </p:nvSpPr>
          <p:spPr>
            <a:xfrm>
              <a:off x="1708258" y="4045305"/>
              <a:ext cx="236168" cy="322504"/>
            </a:xfrm>
            <a:custGeom>
              <a:avLst/>
              <a:gdLst/>
              <a:ahLst/>
              <a:cxnLst/>
              <a:rect l="l" t="t" r="r" b="b"/>
              <a:pathLst>
                <a:path w="6907" h="9432" extrusionOk="0">
                  <a:moveTo>
                    <a:pt x="310" y="1"/>
                  </a:moveTo>
                  <a:cubicBezTo>
                    <a:pt x="143" y="1"/>
                    <a:pt x="1" y="144"/>
                    <a:pt x="24" y="334"/>
                  </a:cubicBezTo>
                  <a:lnTo>
                    <a:pt x="24" y="691"/>
                  </a:lnTo>
                  <a:lnTo>
                    <a:pt x="5978" y="691"/>
                  </a:lnTo>
                  <a:cubicBezTo>
                    <a:pt x="5990" y="690"/>
                    <a:pt x="6002" y="689"/>
                    <a:pt x="6014" y="689"/>
                  </a:cubicBezTo>
                  <a:cubicBezTo>
                    <a:pt x="6165" y="689"/>
                    <a:pt x="6288" y="824"/>
                    <a:pt x="6288" y="1001"/>
                  </a:cubicBezTo>
                  <a:lnTo>
                    <a:pt x="6288" y="9431"/>
                  </a:lnTo>
                  <a:lnTo>
                    <a:pt x="6597" y="9431"/>
                  </a:lnTo>
                  <a:cubicBezTo>
                    <a:pt x="6764" y="9431"/>
                    <a:pt x="6907" y="9288"/>
                    <a:pt x="6907" y="9122"/>
                  </a:cubicBezTo>
                  <a:lnTo>
                    <a:pt x="6907" y="334"/>
                  </a:lnTo>
                  <a:cubicBezTo>
                    <a:pt x="6907" y="144"/>
                    <a:pt x="6764" y="1"/>
                    <a:pt x="6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18"/>
            <p:cNvSpPr/>
            <p:nvPr/>
          </p:nvSpPr>
          <p:spPr>
            <a:xfrm>
              <a:off x="1665107" y="4090097"/>
              <a:ext cx="236988" cy="322504"/>
            </a:xfrm>
            <a:custGeom>
              <a:avLst/>
              <a:gdLst/>
              <a:ahLst/>
              <a:cxnLst/>
              <a:rect l="l" t="t" r="r" b="b"/>
              <a:pathLst>
                <a:path w="6931" h="9432" extrusionOk="0">
                  <a:moveTo>
                    <a:pt x="2834" y="1668"/>
                  </a:moveTo>
                  <a:cubicBezTo>
                    <a:pt x="2953" y="1668"/>
                    <a:pt x="3072" y="1739"/>
                    <a:pt x="3120" y="1858"/>
                  </a:cubicBezTo>
                  <a:cubicBezTo>
                    <a:pt x="3215" y="2072"/>
                    <a:pt x="3049" y="2311"/>
                    <a:pt x="2811" y="2311"/>
                  </a:cubicBezTo>
                  <a:lnTo>
                    <a:pt x="1548" y="2311"/>
                  </a:lnTo>
                  <a:cubicBezTo>
                    <a:pt x="1429" y="2287"/>
                    <a:pt x="1334" y="2239"/>
                    <a:pt x="1286" y="2120"/>
                  </a:cubicBezTo>
                  <a:cubicBezTo>
                    <a:pt x="1191" y="1906"/>
                    <a:pt x="1334" y="1668"/>
                    <a:pt x="1572" y="1668"/>
                  </a:cubicBezTo>
                  <a:close/>
                  <a:moveTo>
                    <a:pt x="1577" y="3972"/>
                  </a:moveTo>
                  <a:cubicBezTo>
                    <a:pt x="1622" y="3972"/>
                    <a:pt x="1669" y="3981"/>
                    <a:pt x="1715" y="4001"/>
                  </a:cubicBezTo>
                  <a:cubicBezTo>
                    <a:pt x="1810" y="4049"/>
                    <a:pt x="1882" y="4168"/>
                    <a:pt x="1882" y="4287"/>
                  </a:cubicBezTo>
                  <a:lnTo>
                    <a:pt x="1882" y="5359"/>
                  </a:lnTo>
                  <a:cubicBezTo>
                    <a:pt x="1882" y="5454"/>
                    <a:pt x="1810" y="5573"/>
                    <a:pt x="1715" y="5621"/>
                  </a:cubicBezTo>
                  <a:cubicBezTo>
                    <a:pt x="1673" y="5640"/>
                    <a:pt x="1629" y="5648"/>
                    <a:pt x="1587" y="5648"/>
                  </a:cubicBezTo>
                  <a:cubicBezTo>
                    <a:pt x="1416" y="5648"/>
                    <a:pt x="1263" y="5507"/>
                    <a:pt x="1263" y="5335"/>
                  </a:cubicBezTo>
                  <a:lnTo>
                    <a:pt x="1263" y="4287"/>
                  </a:lnTo>
                  <a:cubicBezTo>
                    <a:pt x="1263" y="4100"/>
                    <a:pt x="1410" y="3972"/>
                    <a:pt x="1577" y="3972"/>
                  </a:cubicBezTo>
                  <a:close/>
                  <a:moveTo>
                    <a:pt x="2818" y="3331"/>
                  </a:moveTo>
                  <a:cubicBezTo>
                    <a:pt x="2990" y="3331"/>
                    <a:pt x="3144" y="3477"/>
                    <a:pt x="3144" y="3668"/>
                  </a:cubicBezTo>
                  <a:lnTo>
                    <a:pt x="3144" y="5359"/>
                  </a:lnTo>
                  <a:cubicBezTo>
                    <a:pt x="3144" y="5454"/>
                    <a:pt x="3072" y="5573"/>
                    <a:pt x="2977" y="5621"/>
                  </a:cubicBezTo>
                  <a:cubicBezTo>
                    <a:pt x="2935" y="5640"/>
                    <a:pt x="2891" y="5648"/>
                    <a:pt x="2847" y="5648"/>
                  </a:cubicBezTo>
                  <a:cubicBezTo>
                    <a:pt x="2670" y="5648"/>
                    <a:pt x="2506" y="5507"/>
                    <a:pt x="2525" y="5335"/>
                  </a:cubicBezTo>
                  <a:lnTo>
                    <a:pt x="2525" y="3644"/>
                  </a:lnTo>
                  <a:cubicBezTo>
                    <a:pt x="2525" y="3525"/>
                    <a:pt x="2596" y="3406"/>
                    <a:pt x="2691" y="3358"/>
                  </a:cubicBezTo>
                  <a:cubicBezTo>
                    <a:pt x="2733" y="3340"/>
                    <a:pt x="2776" y="3331"/>
                    <a:pt x="2818" y="3331"/>
                  </a:cubicBezTo>
                  <a:close/>
                  <a:moveTo>
                    <a:pt x="4097" y="2712"/>
                  </a:moveTo>
                  <a:cubicBezTo>
                    <a:pt x="4137" y="2712"/>
                    <a:pt x="4178" y="2720"/>
                    <a:pt x="4216" y="2739"/>
                  </a:cubicBezTo>
                  <a:cubicBezTo>
                    <a:pt x="4335" y="2787"/>
                    <a:pt x="4406" y="2906"/>
                    <a:pt x="4406" y="3025"/>
                  </a:cubicBezTo>
                  <a:lnTo>
                    <a:pt x="4406" y="5359"/>
                  </a:lnTo>
                  <a:cubicBezTo>
                    <a:pt x="4406" y="5454"/>
                    <a:pt x="4335" y="5573"/>
                    <a:pt x="4216" y="5621"/>
                  </a:cubicBezTo>
                  <a:cubicBezTo>
                    <a:pt x="4173" y="5640"/>
                    <a:pt x="4130" y="5648"/>
                    <a:pt x="4088" y="5648"/>
                  </a:cubicBezTo>
                  <a:cubicBezTo>
                    <a:pt x="3916" y="5648"/>
                    <a:pt x="3763" y="5507"/>
                    <a:pt x="3763" y="5335"/>
                  </a:cubicBezTo>
                  <a:lnTo>
                    <a:pt x="3763" y="3025"/>
                  </a:lnTo>
                  <a:cubicBezTo>
                    <a:pt x="3763" y="2853"/>
                    <a:pt x="3932" y="2712"/>
                    <a:pt x="4097" y="2712"/>
                  </a:cubicBezTo>
                  <a:close/>
                  <a:moveTo>
                    <a:pt x="5319" y="2093"/>
                  </a:moveTo>
                  <a:cubicBezTo>
                    <a:pt x="5490" y="2093"/>
                    <a:pt x="5644" y="2238"/>
                    <a:pt x="5644" y="2430"/>
                  </a:cubicBezTo>
                  <a:lnTo>
                    <a:pt x="5644" y="5335"/>
                  </a:lnTo>
                  <a:cubicBezTo>
                    <a:pt x="5644" y="5519"/>
                    <a:pt x="5502" y="5660"/>
                    <a:pt x="5339" y="5660"/>
                  </a:cubicBezTo>
                  <a:cubicBezTo>
                    <a:pt x="5291" y="5660"/>
                    <a:pt x="5241" y="5648"/>
                    <a:pt x="5192" y="5621"/>
                  </a:cubicBezTo>
                  <a:cubicBezTo>
                    <a:pt x="5073" y="5573"/>
                    <a:pt x="5001" y="5478"/>
                    <a:pt x="5001" y="5359"/>
                  </a:cubicBezTo>
                  <a:lnTo>
                    <a:pt x="5001" y="2406"/>
                  </a:lnTo>
                  <a:cubicBezTo>
                    <a:pt x="5001" y="2287"/>
                    <a:pt x="5073" y="2168"/>
                    <a:pt x="5192" y="2120"/>
                  </a:cubicBezTo>
                  <a:cubicBezTo>
                    <a:pt x="5234" y="2101"/>
                    <a:pt x="5277" y="2093"/>
                    <a:pt x="5319" y="2093"/>
                  </a:cubicBezTo>
                  <a:close/>
                  <a:moveTo>
                    <a:pt x="5335" y="6264"/>
                  </a:moveTo>
                  <a:cubicBezTo>
                    <a:pt x="5454" y="6264"/>
                    <a:pt x="5573" y="6335"/>
                    <a:pt x="5621" y="6454"/>
                  </a:cubicBezTo>
                  <a:cubicBezTo>
                    <a:pt x="5716" y="6669"/>
                    <a:pt x="5573" y="6907"/>
                    <a:pt x="5335" y="6907"/>
                  </a:cubicBezTo>
                  <a:lnTo>
                    <a:pt x="1548" y="6907"/>
                  </a:lnTo>
                  <a:cubicBezTo>
                    <a:pt x="1429" y="6907"/>
                    <a:pt x="1334" y="6835"/>
                    <a:pt x="1286" y="6716"/>
                  </a:cubicBezTo>
                  <a:cubicBezTo>
                    <a:pt x="1191" y="6526"/>
                    <a:pt x="1334" y="6264"/>
                    <a:pt x="1572" y="6264"/>
                  </a:cubicBezTo>
                  <a:close/>
                  <a:moveTo>
                    <a:pt x="3263" y="7526"/>
                  </a:moveTo>
                  <a:cubicBezTo>
                    <a:pt x="3382" y="7526"/>
                    <a:pt x="3477" y="7597"/>
                    <a:pt x="3525" y="7716"/>
                  </a:cubicBezTo>
                  <a:cubicBezTo>
                    <a:pt x="3644" y="7907"/>
                    <a:pt x="3477" y="8145"/>
                    <a:pt x="3263" y="8169"/>
                  </a:cubicBezTo>
                  <a:lnTo>
                    <a:pt x="1572" y="8169"/>
                  </a:lnTo>
                  <a:cubicBezTo>
                    <a:pt x="1453" y="8145"/>
                    <a:pt x="1334" y="8097"/>
                    <a:pt x="1286" y="7978"/>
                  </a:cubicBezTo>
                  <a:cubicBezTo>
                    <a:pt x="1191" y="7764"/>
                    <a:pt x="1334" y="7526"/>
                    <a:pt x="1572" y="7526"/>
                  </a:cubicBezTo>
                  <a:close/>
                  <a:moveTo>
                    <a:pt x="310" y="1"/>
                  </a:moveTo>
                  <a:cubicBezTo>
                    <a:pt x="143" y="1"/>
                    <a:pt x="0" y="120"/>
                    <a:pt x="0" y="286"/>
                  </a:cubicBezTo>
                  <a:lnTo>
                    <a:pt x="0" y="9122"/>
                  </a:lnTo>
                  <a:cubicBezTo>
                    <a:pt x="0" y="9288"/>
                    <a:pt x="143" y="9431"/>
                    <a:pt x="310" y="9431"/>
                  </a:cubicBezTo>
                  <a:lnTo>
                    <a:pt x="6621" y="9431"/>
                  </a:lnTo>
                  <a:cubicBezTo>
                    <a:pt x="6788" y="9431"/>
                    <a:pt x="6930" y="9288"/>
                    <a:pt x="6930" y="9122"/>
                  </a:cubicBezTo>
                  <a:lnTo>
                    <a:pt x="6930" y="310"/>
                  </a:lnTo>
                  <a:cubicBezTo>
                    <a:pt x="6930" y="144"/>
                    <a:pt x="6788" y="1"/>
                    <a:pt x="6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527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5081" y="13333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 todos pagan lo mismo por un kW</a:t>
            </a:r>
            <a:r>
              <a:rPr lang="en-US" dirty="0"/>
              <a:t>/h</a:t>
            </a:r>
            <a:endParaRPr lang="es-CO" dirty="0"/>
          </a:p>
        </p:txBody>
      </p:sp>
      <p:grpSp>
        <p:nvGrpSpPr>
          <p:cNvPr id="22" name="Google Shape;148;p17"/>
          <p:cNvGrpSpPr/>
          <p:nvPr/>
        </p:nvGrpSpPr>
        <p:grpSpPr>
          <a:xfrm>
            <a:off x="5657832" y="1575634"/>
            <a:ext cx="3206977" cy="1111224"/>
            <a:chOff x="707309" y="1563888"/>
            <a:chExt cx="3368237" cy="1111224"/>
          </a:xfrm>
        </p:grpSpPr>
        <p:sp>
          <p:nvSpPr>
            <p:cNvPr id="23" name="Google Shape;149;p17"/>
            <p:cNvSpPr txBox="1"/>
            <p:nvPr/>
          </p:nvSpPr>
          <p:spPr>
            <a:xfrm>
              <a:off x="707309" y="1770466"/>
              <a:ext cx="3146298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bajos pagan más</a:t>
              </a:r>
            </a:p>
          </p:txBody>
        </p:sp>
        <p:sp>
          <p:nvSpPr>
            <p:cNvPr id="24" name="Google Shape;150;p17"/>
            <p:cNvSpPr txBox="1"/>
            <p:nvPr/>
          </p:nvSpPr>
          <p:spPr>
            <a:xfrm>
              <a:off x="707309" y="212671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El promedio del valor del kW/h en estratos 1, 2 y 3 es superior a aquel en estratos 4, 5 y 6</a:t>
              </a:r>
            </a:p>
          </p:txBody>
        </p:sp>
        <p:sp>
          <p:nvSpPr>
            <p:cNvPr id="25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6" name="Google Shape;152;p17"/>
          <p:cNvGrpSpPr/>
          <p:nvPr/>
        </p:nvGrpSpPr>
        <p:grpSpPr>
          <a:xfrm>
            <a:off x="5647694" y="2850642"/>
            <a:ext cx="3217115" cy="1210026"/>
            <a:chOff x="712293" y="2929813"/>
            <a:chExt cx="3281441" cy="1210026"/>
          </a:xfrm>
        </p:grpSpPr>
        <p:sp>
          <p:nvSpPr>
            <p:cNvPr id="27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mas altos tienen tarifas mas uniformes</a:t>
              </a:r>
            </a:p>
          </p:txBody>
        </p:sp>
        <p:sp>
          <p:nvSpPr>
            <p:cNvPr id="28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 distribuciones que hacen contraste con la multimodalidad de estratos 1, 2 y 3</a:t>
              </a:r>
            </a:p>
          </p:txBody>
        </p:sp>
        <p:sp>
          <p:nvSpPr>
            <p:cNvPr id="2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" y="1026994"/>
            <a:ext cx="5189740" cy="4103162"/>
          </a:xfrm>
          <a:prstGeom prst="rect">
            <a:avLst/>
          </a:prstGeom>
        </p:spPr>
      </p:pic>
      <p:sp>
        <p:nvSpPr>
          <p:cNvPr id="41" name="Google Shape;147;p17"/>
          <p:cNvSpPr txBox="1">
            <a:spLocks/>
          </p:cNvSpPr>
          <p:nvPr/>
        </p:nvSpPr>
        <p:spPr>
          <a:xfrm>
            <a:off x="66146" y="580165"/>
            <a:ext cx="518974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Tarifa promedio por estrato*</a:t>
            </a:r>
            <a:endParaRPr lang="es-MX" sz="1200" b="1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</p:spTree>
    <p:extLst>
      <p:ext uri="{BB962C8B-B14F-4D97-AF65-F5344CB8AC3E}">
        <p14:creationId xmlns:p14="http://schemas.microsoft.com/office/powerpoint/2010/main" val="144770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promedio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$ 580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912387"/>
                <a:ext cx="270880" cy="1904834"/>
              </a:xfrm>
              <a:prstGeom prst="roundRect">
                <a:avLst>
                  <a:gd name="adj" fmla="val 4779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$ 612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438099"/>
                <a:ext cx="270889" cy="137924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715244"/>
                <a:ext cx="270890" cy="19588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$ 616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2108423"/>
                <a:ext cx="270910" cy="170908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$ 606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5" y="1199512"/>
              <a:ext cx="307147" cy="2525539"/>
              <a:chOff x="3433300" y="1590200"/>
              <a:chExt cx="270901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59137"/>
                <a:ext cx="270898" cy="115839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$ 599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74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282477" y="393259"/>
            <a:ext cx="857904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Cuanto cuesta un kW/h para la mediana de la distribución en:</a:t>
            </a:r>
            <a:endParaRPr dirty="0"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783719" y="1416092"/>
            <a:ext cx="1028734" cy="3299156"/>
            <a:chOff x="5654636" y="1199512"/>
            <a:chExt cx="1028734" cy="3299156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1" y="1199512"/>
              <a:ext cx="307146" cy="2525539"/>
              <a:chOff x="3433300" y="1590200"/>
              <a:chExt cx="270900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868228"/>
                <a:ext cx="270894" cy="94929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654636" y="4193568"/>
              <a:ext cx="1028734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586145" y="1416092"/>
            <a:ext cx="985855" cy="3197556"/>
            <a:chOff x="3629172" y="1199512"/>
            <a:chExt cx="985855" cy="3197556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3" y="1199512"/>
              <a:ext cx="307147" cy="2525539"/>
              <a:chOff x="3433300" y="1590200"/>
              <a:chExt cx="270900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10" y="1715245"/>
                <a:ext cx="270878" cy="2101976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$ 604</a:t>
              </a:r>
              <a:endParaRPr sz="1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629172" y="4091968"/>
              <a:ext cx="98585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3</a:t>
              </a: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662277" y="1416092"/>
            <a:ext cx="1031165" cy="3299156"/>
            <a:chOff x="4619250" y="1199512"/>
            <a:chExt cx="1031165" cy="3299156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6" y="1199512"/>
              <a:ext cx="307146" cy="2525539"/>
              <a:chOff x="3433300" y="1590200"/>
              <a:chExt cx="270900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545631"/>
                <a:ext cx="270885" cy="127171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$ 594</a:t>
              </a:r>
              <a:endParaRPr sz="1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619250" y="4193568"/>
              <a:ext cx="1031165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352097" y="1416092"/>
            <a:ext cx="942647" cy="3197556"/>
            <a:chOff x="1567234" y="1199512"/>
            <a:chExt cx="942647" cy="3197556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78100"/>
                <a:ext cx="270881" cy="169597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567234" y="4091968"/>
              <a:ext cx="942647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425424" y="1416092"/>
            <a:ext cx="994731" cy="3197556"/>
            <a:chOff x="2554507" y="1199512"/>
            <a:chExt cx="994731" cy="3197556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978100"/>
                <a:ext cx="270907" cy="183940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$ 601</a:t>
              </a:r>
              <a:endParaRPr sz="1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554507" y="4091968"/>
              <a:ext cx="994731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2</a:t>
              </a: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6812453" y="1416092"/>
            <a:ext cx="1121788" cy="3286617"/>
            <a:chOff x="6597316" y="1199512"/>
            <a:chExt cx="1121788" cy="3286617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7" y="1199512"/>
              <a:ext cx="307146" cy="2525539"/>
              <a:chOff x="3433300" y="1590200"/>
              <a:chExt cx="270900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868227"/>
                <a:ext cx="270897" cy="949303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$ 585</a:t>
              </a:r>
              <a:endParaRPr sz="12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597316" y="4181029"/>
              <a:ext cx="1121788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CO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6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65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24" name="Google Shape;148;p17"/>
          <p:cNvGrpSpPr/>
          <p:nvPr/>
        </p:nvGrpSpPr>
        <p:grpSpPr>
          <a:xfrm>
            <a:off x="4745614" y="2803437"/>
            <a:ext cx="1772700" cy="427487"/>
            <a:chOff x="710275" y="1563888"/>
            <a:chExt cx="1772700" cy="427487"/>
          </a:xfrm>
        </p:grpSpPr>
        <p:sp>
          <p:nvSpPr>
            <p:cNvPr id="25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2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506546" y="1527025"/>
            <a:ext cx="2239793" cy="1000243"/>
            <a:chOff x="682732" y="1563888"/>
            <a:chExt cx="2239793" cy="1000243"/>
          </a:xfrm>
        </p:grpSpPr>
        <p:sp>
          <p:nvSpPr>
            <p:cNvPr id="29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0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682732" y="201573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CO" sz="1200" dirty="0" smtClean="0">
                  <a:solidFill>
                    <a:srgbClr val="434343"/>
                  </a:solidFill>
                  <a:ea typeface="Roboto"/>
                </a:rPr>
                <a:t>Cambios en consumo promedio</a:t>
              </a:r>
              <a:endParaRPr lang="es-CO" dirty="0"/>
            </a:p>
          </p:txBody>
        </p:sp>
        <p:sp>
          <p:nvSpPr>
            <p:cNvPr id="31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07866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919280" y="2803437"/>
            <a:ext cx="1827784" cy="967362"/>
            <a:chOff x="710275" y="2929813"/>
            <a:chExt cx="1827784" cy="967362"/>
          </a:xfrm>
        </p:grpSpPr>
        <p:sp>
          <p:nvSpPr>
            <p:cNvPr id="33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34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Sin cambios significativos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5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65228" y="1527025"/>
            <a:ext cx="2170571" cy="1057987"/>
            <a:chOff x="668960" y="1563888"/>
            <a:chExt cx="2170571" cy="1057987"/>
          </a:xfrm>
        </p:grpSpPr>
        <p:sp>
          <p:nvSpPr>
            <p:cNvPr id="37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38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facturación promedio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39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59989" y="2803437"/>
            <a:ext cx="1772700" cy="967362"/>
            <a:chOff x="710275" y="2929813"/>
            <a:chExt cx="1772700" cy="967362"/>
          </a:xfrm>
        </p:grpSpPr>
        <p:sp>
          <p:nvSpPr>
            <p:cNvPr id="41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42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el total consumido 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43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solidFill>
                <a:srgbClr val="1E35A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65226" y="1527025"/>
            <a:ext cx="1772700" cy="967362"/>
            <a:chOff x="710275" y="1563888"/>
            <a:chExt cx="1772700" cy="967362"/>
          </a:xfrm>
        </p:grpSpPr>
        <p:sp>
          <p:nvSpPr>
            <p:cNvPr id="45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rgbClr val="595959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46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Sin cambios de tarifa promedio</a:t>
              </a:r>
              <a:endParaRPr lang="es-ES" dirty="0"/>
            </a:p>
          </p:txBody>
        </p:sp>
        <p:sp>
          <p:nvSpPr>
            <p:cNvPr id="47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631239" y="2803437"/>
            <a:ext cx="2213374" cy="967362"/>
            <a:chOff x="710275" y="2929813"/>
            <a:chExt cx="2213374" cy="967362"/>
          </a:xfrm>
        </p:grpSpPr>
        <p:sp>
          <p:nvSpPr>
            <p:cNvPr id="49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rgbClr val="1E35A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rgbClr val="1E35A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0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51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150;p17">
            <a:extLst>
              <a:ext uri="{FF2B5EF4-FFF2-40B4-BE49-F238E27FC236}">
                <a16:creationId xmlns="" xmlns:a16="http://schemas.microsoft.com/office/drawing/2014/main" id="{45C46D60-9D5A-9B4E-2A25-96C657352A99}"/>
              </a:ext>
            </a:extLst>
          </p:cNvPr>
          <p:cNvSpPr txBox="1"/>
          <p:nvPr/>
        </p:nvSpPr>
        <p:spPr>
          <a:xfrm>
            <a:off x="4745614" y="3230924"/>
            <a:ext cx="193201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1200" dirty="0" smtClean="0">
                <a:solidFill>
                  <a:srgbClr val="434343"/>
                </a:solidFill>
              </a:rPr>
              <a:t>Sin cambios significativos del total facturado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452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se consumió menos energía por estrato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5735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" y="963812"/>
            <a:ext cx="5197707" cy="4109461"/>
          </a:xfrm>
          <a:prstGeom prst="rect">
            <a:avLst/>
          </a:prstGeom>
        </p:spPr>
      </p:pic>
      <p:sp>
        <p:nvSpPr>
          <p:cNvPr id="33" name="Google Shape;667;p29"/>
          <p:cNvSpPr/>
          <p:nvPr/>
        </p:nvSpPr>
        <p:spPr>
          <a:xfrm>
            <a:off x="7055540" y="14933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7071488" y="20969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-17 %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7073035" y="26640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7074007" y="32672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-14 %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7068217" y="38124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-13 %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7070066" y="43331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-20 %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consume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123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1" y="102182"/>
            <a:ext cx="9360747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 smtClean="0"/>
              <a:t>El valor monetario del consumo tuvo ligeras variaciones, excepto en estrato 1</a:t>
            </a:r>
            <a:endParaRPr lang="es-CO" sz="2000"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del 2 al 6 tuvieron pequeñas fluctuaciones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Entre uno y cuatro puntos porcentuales mas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Sin embargo, el estrato 1 fue el que mas vario en su valor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Consumiendo aproximadamente siete puntos porcentuales menos que en 2021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979" y="854361"/>
            <a:ext cx="5391021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0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consumo promedio retrocedió en 2022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838967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91698" y="1110032"/>
            <a:ext cx="3206977" cy="1179761"/>
            <a:chOff x="707309" y="1563888"/>
            <a:chExt cx="3368237" cy="1179761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Casi todos los estratos consumieron menos 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Solo el estrato 6 presentó un ligero aumento en su consumo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81560" y="2385040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5 moderaron su patron de consumo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En contraste con 2021, la distribución de consumo promedio se concentro mucho más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152;p17"/>
          <p:cNvGrpSpPr/>
          <p:nvPr/>
        </p:nvGrpSpPr>
        <p:grpSpPr>
          <a:xfrm>
            <a:off x="5691700" y="3719776"/>
            <a:ext cx="3186232" cy="544079"/>
            <a:chOff x="698324" y="2929813"/>
            <a:chExt cx="3186233" cy="544079"/>
          </a:xfrm>
        </p:grpSpPr>
        <p:sp>
          <p:nvSpPr>
            <p:cNvPr id="32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Las diferencias entre estratos altos y bajos se mantienen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662;p29"/>
          <p:cNvSpPr txBox="1"/>
          <p:nvPr/>
        </p:nvSpPr>
        <p:spPr>
          <a:xfrm>
            <a:off x="5691698" y="4307845"/>
            <a:ext cx="3452302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" y="989882"/>
            <a:ext cx="5202902" cy="41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consumo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68388"/>
            <a:ext cx="462999" cy="760416"/>
            <a:chOff x="4368942" y="3357965"/>
            <a:chExt cx="462999" cy="760416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357965"/>
              <a:ext cx="231500" cy="760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433100"/>
              <a:ext cx="231500" cy="6851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42994"/>
            <a:ext cx="463000" cy="985686"/>
            <a:chOff x="5423604" y="3132571"/>
            <a:chExt cx="463000" cy="985686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132571"/>
              <a:ext cx="231500" cy="985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7668" y="3058635"/>
            <a:ext cx="463000" cy="1269984"/>
            <a:chOff x="6478267" y="2848212"/>
            <a:chExt cx="463000" cy="1269984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848212"/>
              <a:ext cx="231500" cy="12699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7" y="3009027"/>
              <a:ext cx="231500" cy="10986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224998"/>
            <a:ext cx="463000" cy="2103806"/>
            <a:chOff x="7532929" y="2014575"/>
            <a:chExt cx="463000" cy="2103806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014575"/>
              <a:ext cx="231500" cy="2103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522877"/>
            <a:ext cx="463100" cy="2806024"/>
            <a:chOff x="7532925" y="1312454"/>
            <a:chExt cx="463100" cy="280602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1386540"/>
              <a:ext cx="231600" cy="2731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312454"/>
              <a:ext cx="231600" cy="28056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643523"/>
            <a:ext cx="840629" cy="977454"/>
            <a:chOff x="4180126" y="3433100"/>
            <a:chExt cx="840629" cy="977454"/>
          </a:xfrm>
        </p:grpSpPr>
        <p:sp>
          <p:nvSpPr>
            <p:cNvPr id="83" name="Google Shape;157;p17"/>
            <p:cNvSpPr/>
            <p:nvPr/>
          </p:nvSpPr>
          <p:spPr>
            <a:xfrm>
              <a:off x="4368942" y="3433100"/>
              <a:ext cx="231500" cy="6852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494590"/>
              <a:ext cx="231500" cy="6236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245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energía eléctrica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98200" y="3101464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facturado</a:t>
              </a: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48;p17">
            <a:extLst>
              <a:ext uri="{FF2B5EF4-FFF2-40B4-BE49-F238E27FC236}">
                <a16:creationId xmlns="" xmlns:a16="http://schemas.microsoft.com/office/drawing/2014/main" id="{5F4827C2-4521-0798-10A4-96B53C91178A}"/>
              </a:ext>
            </a:extLst>
          </p:cNvPr>
          <p:cNvGrpSpPr/>
          <p:nvPr/>
        </p:nvGrpSpPr>
        <p:grpSpPr>
          <a:xfrm>
            <a:off x="1459132" y="1825052"/>
            <a:ext cx="2239793" cy="967362"/>
            <a:chOff x="682732" y="1563888"/>
            <a:chExt cx="2239793" cy="967362"/>
          </a:xfrm>
        </p:grpSpPr>
        <p:sp>
          <p:nvSpPr>
            <p:cNvPr id="3" name="Google Shape;149;p17">
              <a:extLst>
                <a:ext uri="{FF2B5EF4-FFF2-40B4-BE49-F238E27FC236}">
                  <a16:creationId xmlns="" xmlns:a16="http://schemas.microsoft.com/office/drawing/2014/main" id="{B194BCE5-FA40-E80E-0A85-B0E3F57FC411}"/>
                </a:ext>
              </a:extLst>
            </p:cNvPr>
            <p:cNvSpPr txBox="1"/>
            <p:nvPr/>
          </p:nvSpPr>
          <p:spPr>
            <a:xfrm>
              <a:off x="682732" y="1728875"/>
              <a:ext cx="22397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consumido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4" name="Google Shape;150;p17">
              <a:extLst>
                <a:ext uri="{FF2B5EF4-FFF2-40B4-BE49-F238E27FC236}">
                  <a16:creationId xmlns="" xmlns:a16="http://schemas.microsoft.com/office/drawing/2014/main" id="{45C46D60-9D5A-9B4E-2A25-96C657352A99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ea typeface="Roboto"/>
                </a:rPr>
                <a:t>Por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. </a:t>
              </a:r>
              <a:endParaRPr lang="es-ES" dirty="0"/>
            </a:p>
            <a:p>
              <a:r>
                <a:rPr lang="es-CO" sz="1200" dirty="0">
                  <a:solidFill>
                    <a:srgbClr val="434343"/>
                  </a:solidFill>
                  <a:ea typeface="Roboto"/>
                </a:rPr>
                <a:t>Medido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</a:t>
              </a:r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en</a:t>
              </a:r>
              <a:r>
                <a:rPr lang="en" sz="1200" dirty="0">
                  <a:solidFill>
                    <a:srgbClr val="434343"/>
                  </a:solidFill>
                  <a:ea typeface="Roboto"/>
                </a:rPr>
                <a:t> kW/h</a:t>
              </a:r>
              <a:endParaRPr lang="en" dirty="0"/>
            </a:p>
          </p:txBody>
        </p:sp>
        <p:sp>
          <p:nvSpPr>
            <p:cNvPr id="5" name="Google Shape;151;p17">
              <a:extLst>
                <a:ext uri="{FF2B5EF4-FFF2-40B4-BE49-F238E27FC236}">
                  <a16:creationId xmlns="" xmlns:a16="http://schemas.microsoft.com/office/drawing/2014/main" id="{58E3DB97-030F-9B32-1563-55E9F31B474C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871866" y="3101464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48;p17">
            <a:extLst>
              <a:ext uri="{FF2B5EF4-FFF2-40B4-BE49-F238E27FC236}">
                <a16:creationId xmlns="" xmlns:a16="http://schemas.microsoft.com/office/drawing/2014/main" id="{F8090B30-7F75-1BAA-819A-4656B86CE920}"/>
              </a:ext>
            </a:extLst>
          </p:cNvPr>
          <p:cNvGrpSpPr/>
          <p:nvPr/>
        </p:nvGrpSpPr>
        <p:grpSpPr>
          <a:xfrm>
            <a:off x="3717814" y="1825052"/>
            <a:ext cx="2170571" cy="1057987"/>
            <a:chOff x="668960" y="1563888"/>
            <a:chExt cx="2170571" cy="1057987"/>
          </a:xfrm>
        </p:grpSpPr>
        <p:sp>
          <p:nvSpPr>
            <p:cNvPr id="11" name="Google Shape;149;p17">
              <a:extLst>
                <a:ext uri="{FF2B5EF4-FFF2-40B4-BE49-F238E27FC236}">
                  <a16:creationId xmlns="" xmlns:a16="http://schemas.microsoft.com/office/drawing/2014/main" id="{2E04A859-EC0D-BB1A-C27C-24758812F0BB}"/>
                </a:ext>
              </a:extLst>
            </p:cNvPr>
            <p:cNvSpPr txBox="1"/>
            <p:nvPr/>
          </p:nvSpPr>
          <p:spPr>
            <a:xfrm>
              <a:off x="668960" y="1721989"/>
              <a:ext cx="2170571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Promedio facturado</a:t>
              </a:r>
              <a:endParaRPr lang="es-419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="" xmlns:a16="http://schemas.microsoft.com/office/drawing/2014/main" id="{B3A62BDE-C5DC-7CA0-054F-C8CE8A25ED6B}"/>
                </a:ext>
              </a:extLst>
            </p:cNvPr>
            <p:cNvSpPr txBox="1"/>
            <p:nvPr/>
          </p:nvSpPr>
          <p:spPr>
            <a:xfrm>
              <a:off x="684250" y="2073475"/>
              <a:ext cx="174515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A usuarios. 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miles de pesos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="" xmlns:a16="http://schemas.microsoft.com/office/drawing/2014/main" id="{DB746C67-1D97-2F74-CCCF-96EC55464405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2812575" y="3101464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mW/h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48;p17">
            <a:extLst>
              <a:ext uri="{FF2B5EF4-FFF2-40B4-BE49-F238E27FC236}">
                <a16:creationId xmlns="" xmlns:a16="http://schemas.microsoft.com/office/drawing/2014/main" id="{C55952EB-D20B-AE67-2D38-CC809375CEDC}"/>
              </a:ext>
            </a:extLst>
          </p:cNvPr>
          <p:cNvGrpSpPr/>
          <p:nvPr/>
        </p:nvGrpSpPr>
        <p:grpSpPr>
          <a:xfrm>
            <a:off x="5917812" y="1825052"/>
            <a:ext cx="1772700" cy="967362"/>
            <a:chOff x="710275" y="1563888"/>
            <a:chExt cx="1772700" cy="967362"/>
          </a:xfrm>
        </p:grpSpPr>
        <p:sp>
          <p:nvSpPr>
            <p:cNvPr id="19" name="Google Shape;149;p17">
              <a:extLst>
                <a:ext uri="{FF2B5EF4-FFF2-40B4-BE49-F238E27FC236}">
                  <a16:creationId xmlns="" xmlns:a16="http://schemas.microsoft.com/office/drawing/2014/main" id="{6798F18E-99CC-08C1-7DFF-B7EFF67AF39D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Tarifa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promedio</a:t>
              </a:r>
            </a:p>
          </p:txBody>
        </p:sp>
        <p:sp>
          <p:nvSpPr>
            <p:cNvPr id="20" name="Google Shape;150;p17">
              <a:extLst>
                <a:ext uri="{FF2B5EF4-FFF2-40B4-BE49-F238E27FC236}">
                  <a16:creationId xmlns="" xmlns:a16="http://schemas.microsoft.com/office/drawing/2014/main" id="{848D1656-A02B-48FC-1599-B6E658D2A9BB}"/>
                </a:ext>
              </a:extLst>
            </p:cNvPr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Del kW/h.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 pesos</a:t>
              </a:r>
              <a:endParaRPr lang="es-ES" dirty="0"/>
            </a:p>
          </p:txBody>
        </p:sp>
        <p:sp>
          <p:nvSpPr>
            <p:cNvPr id="21" name="Google Shape;151;p17">
              <a:extLst>
                <a:ext uri="{FF2B5EF4-FFF2-40B4-BE49-F238E27FC236}">
                  <a16:creationId xmlns="" xmlns:a16="http://schemas.microsoft.com/office/drawing/2014/main" id="{E6A8DC35-E2FE-5557-E528-ED6C71F6666B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6583825" y="3101464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kW/h.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87935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 embargo, la factura promedio aumentó</a:t>
            </a:r>
            <a:endParaRPr dirty="0"/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001861"/>
            <a:ext cx="3276463" cy="1147554"/>
            <a:chOff x="696660" y="1563888"/>
            <a:chExt cx="3558294" cy="1147554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6661" y="1815157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ascendente del valor de la factura se mantiene</a:t>
              </a:r>
              <a:endParaRPr lang="es-CO" sz="1600" dirty="0">
                <a:solidFill>
                  <a:srgbClr val="07155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6660" y="2163042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Conforme aumenta el estrato, la factura se hace más costosa.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222015"/>
            <a:ext cx="3276463" cy="1268065"/>
            <a:chOff x="712293" y="2929813"/>
            <a:chExt cx="3341974" cy="1268065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tendencia de dispersión también se mantiene</a:t>
              </a:r>
              <a:endParaRPr lang="es-CO" sz="1600" dirty="0">
                <a:solidFill>
                  <a:srgbClr val="19548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estratos 1, 2 y 3 </a:t>
              </a: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continúan pagando </a:t>
              </a: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facturas mas variadas que los estratos 4, 5 y 6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Factura promedio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167" y="910321"/>
            <a:ext cx="5320242" cy="4206341"/>
          </a:xfrm>
          <a:prstGeom prst="rect">
            <a:avLst/>
          </a:prstGeom>
        </p:spPr>
      </p:pic>
      <p:grpSp>
        <p:nvGrpSpPr>
          <p:cNvPr id="16" name="Google Shape;152;p17"/>
          <p:cNvGrpSpPr/>
          <p:nvPr/>
        </p:nvGrpSpPr>
        <p:grpSpPr>
          <a:xfrm>
            <a:off x="161292" y="3600626"/>
            <a:ext cx="3276463" cy="1268065"/>
            <a:chOff x="712293" y="2929813"/>
            <a:chExt cx="3341974" cy="1268065"/>
          </a:xfrm>
        </p:grpSpPr>
        <p:sp>
          <p:nvSpPr>
            <p:cNvPr id="17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rgbClr val="00CDC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las medidas de tendencia son mayores</a:t>
              </a:r>
              <a:endParaRPr lang="es-CO" sz="1600" dirty="0">
                <a:solidFill>
                  <a:srgbClr val="00CDC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54;p17"/>
            <p:cNvSpPr txBox="1"/>
            <p:nvPr/>
          </p:nvSpPr>
          <p:spPr>
            <a:xfrm>
              <a:off x="712293" y="3649478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media y mediana a lo largo de los estratos es sistemáticamente mayor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9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CD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40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181013" y="1430048"/>
            <a:ext cx="6252712" cy="2631081"/>
            <a:chOff x="3364625" y="1219625"/>
            <a:chExt cx="5069100" cy="2631081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Cambios en la mediana de la distribución de factura promedio entre 2021 y 2022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808458"/>
            <a:ext cx="1772700" cy="416539"/>
            <a:chOff x="710275" y="1574836"/>
            <a:chExt cx="1772700" cy="41653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99994" y="1574836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03896" y="2499056"/>
            <a:ext cx="1772700" cy="427487"/>
            <a:chOff x="735967" y="2929813"/>
            <a:chExt cx="1772700" cy="427487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35967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710737" y="3593494"/>
            <a:ext cx="462999" cy="735155"/>
            <a:chOff x="4368942" y="3383071"/>
            <a:chExt cx="462999" cy="735155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3478842"/>
              <a:ext cx="231500" cy="639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3383071"/>
              <a:ext cx="231500" cy="7351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89202" y="3393439"/>
            <a:ext cx="463000" cy="935085"/>
            <a:chOff x="5423604" y="3183016"/>
            <a:chExt cx="463000" cy="935085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3289270"/>
              <a:ext cx="231500" cy="8288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3183016"/>
              <a:ext cx="231500" cy="9350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63672" y="3216094"/>
            <a:ext cx="463000" cy="1107854"/>
            <a:chOff x="6474267" y="3008006"/>
            <a:chExt cx="463000" cy="1107854"/>
          </a:xfrm>
        </p:grpSpPr>
        <p:sp>
          <p:nvSpPr>
            <p:cNvPr id="165" name="Google Shape;165;p17"/>
            <p:cNvSpPr/>
            <p:nvPr/>
          </p:nvSpPr>
          <p:spPr>
            <a:xfrm>
              <a:off x="6474267" y="3075419"/>
              <a:ext cx="231500" cy="1040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5767" y="3008006"/>
              <a:ext cx="231500" cy="1103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646133" y="2462743"/>
            <a:ext cx="463000" cy="1866060"/>
            <a:chOff x="7532929" y="2252320"/>
            <a:chExt cx="463000" cy="1866060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2453619"/>
              <a:ext cx="231500" cy="16647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2252320"/>
              <a:ext cx="231500" cy="18658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624594" y="1962497"/>
            <a:ext cx="463100" cy="2366404"/>
            <a:chOff x="7532925" y="1752074"/>
            <a:chExt cx="463100" cy="2366404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2014574"/>
              <a:ext cx="231600" cy="21039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752074"/>
              <a:ext cx="231600" cy="2366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6" name="Google Shape;176;p17"/>
          <p:cNvCxnSpPr/>
          <p:nvPr/>
        </p:nvCxnSpPr>
        <p:spPr>
          <a:xfrm flipV="1">
            <a:off x="2181013" y="4323948"/>
            <a:ext cx="6252712" cy="45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56;p17"/>
          <p:cNvGrpSpPr/>
          <p:nvPr/>
        </p:nvGrpSpPr>
        <p:grpSpPr>
          <a:xfrm>
            <a:off x="2512788" y="3714427"/>
            <a:ext cx="840629" cy="906550"/>
            <a:chOff x="4180126" y="3504004"/>
            <a:chExt cx="840629" cy="906550"/>
          </a:xfrm>
        </p:grpSpPr>
        <p:sp>
          <p:nvSpPr>
            <p:cNvPr id="83" name="Google Shape;157;p17"/>
            <p:cNvSpPr/>
            <p:nvPr/>
          </p:nvSpPr>
          <p:spPr>
            <a:xfrm>
              <a:off x="4368703" y="3598708"/>
              <a:ext cx="231500" cy="519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8;p17"/>
            <p:cNvSpPr/>
            <p:nvPr/>
          </p:nvSpPr>
          <p:spPr>
            <a:xfrm>
              <a:off x="4600441" y="3504004"/>
              <a:ext cx="231500" cy="614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9;p17"/>
            <p:cNvSpPr txBox="1"/>
            <p:nvPr/>
          </p:nvSpPr>
          <p:spPr>
            <a:xfrm>
              <a:off x="4180126" y="4199377"/>
              <a:ext cx="840629" cy="21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Estrato 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159;p17"/>
          <p:cNvSpPr txBox="1"/>
          <p:nvPr/>
        </p:nvSpPr>
        <p:spPr>
          <a:xfrm>
            <a:off x="3521921" y="4420592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2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159;p17"/>
          <p:cNvSpPr txBox="1"/>
          <p:nvPr/>
        </p:nvSpPr>
        <p:spPr>
          <a:xfrm>
            <a:off x="4531054" y="442125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3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59;p17"/>
          <p:cNvSpPr txBox="1"/>
          <p:nvPr/>
        </p:nvSpPr>
        <p:spPr>
          <a:xfrm>
            <a:off x="5478852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4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159;p17"/>
          <p:cNvSpPr txBox="1"/>
          <p:nvPr/>
        </p:nvSpPr>
        <p:spPr>
          <a:xfrm>
            <a:off x="6426650" y="4427903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5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159;p17"/>
          <p:cNvSpPr txBox="1"/>
          <p:nvPr/>
        </p:nvSpPr>
        <p:spPr>
          <a:xfrm>
            <a:off x="7435779" y="4421729"/>
            <a:ext cx="840629" cy="21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Estrato 6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146;p17"/>
          <p:cNvSpPr txBox="1"/>
          <p:nvPr/>
        </p:nvSpPr>
        <p:spPr>
          <a:xfrm>
            <a:off x="1623613" y="130103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146;p17"/>
          <p:cNvSpPr txBox="1"/>
          <p:nvPr/>
        </p:nvSpPr>
        <p:spPr>
          <a:xfrm>
            <a:off x="1625462" y="159696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146;p17"/>
          <p:cNvSpPr txBox="1"/>
          <p:nvPr/>
        </p:nvSpPr>
        <p:spPr>
          <a:xfrm>
            <a:off x="1623613" y="1889291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146;p17"/>
          <p:cNvSpPr txBox="1"/>
          <p:nvPr/>
        </p:nvSpPr>
        <p:spPr>
          <a:xfrm>
            <a:off x="1638440" y="217041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146;p17"/>
          <p:cNvSpPr txBox="1"/>
          <p:nvPr/>
        </p:nvSpPr>
        <p:spPr>
          <a:xfrm>
            <a:off x="1632495" y="246274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146;p17"/>
          <p:cNvSpPr txBox="1"/>
          <p:nvPr/>
        </p:nvSpPr>
        <p:spPr>
          <a:xfrm>
            <a:off x="1635632" y="2769725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146;p17"/>
          <p:cNvSpPr txBox="1"/>
          <p:nvPr/>
        </p:nvSpPr>
        <p:spPr>
          <a:xfrm>
            <a:off x="1635632" y="305863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146;p17"/>
          <p:cNvSpPr txBox="1"/>
          <p:nvPr/>
        </p:nvSpPr>
        <p:spPr>
          <a:xfrm>
            <a:off x="1632495" y="3342994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146;p17"/>
          <p:cNvSpPr txBox="1"/>
          <p:nvPr/>
        </p:nvSpPr>
        <p:spPr>
          <a:xfrm>
            <a:off x="1632733" y="3643523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46;p17"/>
          <p:cNvSpPr txBox="1"/>
          <p:nvPr/>
        </p:nvSpPr>
        <p:spPr>
          <a:xfrm>
            <a:off x="1632495" y="3910142"/>
            <a:ext cx="5574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6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26499" y="39510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El </a:t>
            </a:r>
            <a:r>
              <a:rPr lang="es-CO" dirty="0">
                <a:solidFill>
                  <a:schemeClr val="dk1"/>
                </a:solidFill>
              </a:rPr>
              <a:t>reporte para </a:t>
            </a:r>
            <a:r>
              <a:rPr lang="es-CO" dirty="0" smtClean="0">
                <a:solidFill>
                  <a:schemeClr val="dk1"/>
                </a:solidFill>
              </a:rPr>
              <a:t>gas natural</a:t>
            </a:r>
            <a:endParaRPr lang="en" dirty="0" err="1">
              <a:solidFill>
                <a:schemeClr val="dk1"/>
              </a:solidFill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908689" y="3114212"/>
            <a:ext cx="1772700" cy="1017183"/>
            <a:chOff x="710275" y="1563888"/>
            <a:chExt cx="1772700" cy="1017183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A </a:t>
              </a:r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usuarios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. </a:t>
              </a:r>
            </a:p>
            <a:p>
              <a:r>
                <a:rPr lang="es-E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Medido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en </a:t>
              </a:r>
              <a:r>
                <a:rPr lang="es-419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millones 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</a:rPr>
                <a:t>de pesos</a:t>
              </a:r>
              <a:endParaRPr lang="en" dirty="0"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1E3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908689" y="1787437"/>
            <a:ext cx="1827784" cy="967362"/>
            <a:chOff x="710275" y="2929813"/>
            <a:chExt cx="1827784" cy="967362"/>
          </a:xfrm>
        </p:grpSpPr>
        <p:sp>
          <p:nvSpPr>
            <p:cNvPr id="7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8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</a:rPr>
                <a:t>Número de suscriptores por municipio</a:t>
              </a:r>
            </a:p>
          </p:txBody>
        </p:sp>
        <p:sp>
          <p:nvSpPr>
            <p:cNvPr id="9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849398" y="1787437"/>
            <a:ext cx="1772700" cy="967362"/>
            <a:chOff x="710275" y="2929813"/>
            <a:chExt cx="1772700" cy="967362"/>
          </a:xfrm>
        </p:grpSpPr>
        <p:sp>
          <p:nvSpPr>
            <p:cNvPr id="15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Por usuarios. </a:t>
              </a: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 en 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miles de M3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794314" y="3114212"/>
            <a:ext cx="2213374" cy="967362"/>
            <a:chOff x="710275" y="2929813"/>
            <a:chExt cx="2213374" cy="967362"/>
          </a:xfrm>
        </p:grpSpPr>
        <p:sp>
          <p:nvSpPr>
            <p:cNvPr id="23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24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De todos los </a:t>
              </a:r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M3.</a:t>
              </a:r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 </a:t>
              </a:r>
              <a:endParaRPr lang="es-ES" dirty="0">
                <a:ea typeface="Roboto"/>
                <a:sym typeface="Roboto"/>
              </a:endParaRPr>
            </a:p>
            <a:p>
              <a:r>
                <a:rPr lang="es-ES" sz="1200" dirty="0">
                  <a:solidFill>
                    <a:srgbClr val="434343"/>
                  </a:solidFill>
                  <a:ea typeface="Roboto"/>
                  <a:sym typeface="Roboto"/>
                </a:rPr>
                <a:t>Medido en millones de pesos</a:t>
              </a:r>
              <a:endParaRPr lang="es-ES" dirty="0"/>
            </a:p>
          </p:txBody>
        </p:sp>
        <p:sp>
          <p:nvSpPr>
            <p:cNvPr id="25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25018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15750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Los municipios que mas gas facturaron en 2021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1,021,980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3069224"/>
              <a:ext cx="398100" cy="6387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298,679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749080" y="1174029"/>
            <a:ext cx="1326287" cy="3071856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217,315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161947"/>
              <a:ext cx="398100" cy="546177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5261913" y="1151371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48937"/>
              <a:ext cx="398100" cy="558938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217,262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51371"/>
            <a:ext cx="1311675" cy="3094514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190,003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</p:spTree>
    <p:extLst>
      <p:ext uri="{BB962C8B-B14F-4D97-AF65-F5344CB8AC3E}">
        <p14:creationId xmlns:p14="http://schemas.microsoft.com/office/powerpoint/2010/main" val="133194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Los estratos mas altos tienen menos suscriptores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787265" y="4958834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5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CO" sz="1200" b="1" dirty="0" smtClean="0">
                <a:solidFill>
                  <a:schemeClr val="dk1"/>
                </a:solidFill>
              </a:rPr>
              <a:t>Suscriptores por estrato*</a:t>
            </a:r>
            <a:endParaRPr lang="es-CO" sz="1200" b="1" dirty="0"/>
          </a:p>
        </p:txBody>
      </p:sp>
      <p:grpSp>
        <p:nvGrpSpPr>
          <p:cNvPr id="23" name="Google Shape;148;p17"/>
          <p:cNvGrpSpPr/>
          <p:nvPr/>
        </p:nvGrpSpPr>
        <p:grpSpPr>
          <a:xfrm>
            <a:off x="5626948" y="1500375"/>
            <a:ext cx="3452302" cy="1275955"/>
            <a:chOff x="707309" y="1467694"/>
            <a:chExt cx="3368237" cy="1275955"/>
          </a:xfrm>
        </p:grpSpPr>
        <p:sp>
          <p:nvSpPr>
            <p:cNvPr id="24" name="Google Shape;149;p17"/>
            <p:cNvSpPr txBox="1"/>
            <p:nvPr/>
          </p:nvSpPr>
          <p:spPr>
            <a:xfrm>
              <a:off x="707309" y="1741868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numero cae drásticamente después de estrato 3</a:t>
              </a:r>
              <a:endParaRPr lang="es-CO"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</a:rPr>
                <a:t>La curtosis y sesgamiento de los estratos 4,5 y 6 aumenta considerablemente en comparación con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6" name="Google Shape;151;p17"/>
            <p:cNvSpPr/>
            <p:nvPr/>
          </p:nvSpPr>
          <p:spPr>
            <a:xfrm>
              <a:off x="779306" y="1467694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27" name="Google Shape;152;p17"/>
          <p:cNvGrpSpPr/>
          <p:nvPr/>
        </p:nvGrpSpPr>
        <p:grpSpPr>
          <a:xfrm>
            <a:off x="5626948" y="3054602"/>
            <a:ext cx="3217115" cy="1210026"/>
            <a:chOff x="712293" y="2929813"/>
            <a:chExt cx="3281441" cy="1210026"/>
          </a:xfrm>
        </p:grpSpPr>
        <p:sp>
          <p:nvSpPr>
            <p:cNvPr id="28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cantidad de suscriptores del estrato 6 es casi nula</a:t>
              </a:r>
              <a:endParaRPr lang="es-CO"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 smtClean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La distribución se concentra primordialmente alrededor de cero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3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4" y="962671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CO" dirty="0"/>
              <a:t>Los estratos mas altos tienen menos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845739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3" y="983215"/>
            <a:ext cx="5221801" cy="41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101600" y="50107"/>
            <a:ext cx="887984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consumo es acorde con los suscriptores</a:t>
            </a:r>
            <a:endParaRPr lang="es-CO" sz="2000" dirty="0"/>
          </a:p>
        </p:txBody>
      </p:sp>
      <p:sp>
        <p:nvSpPr>
          <p:cNvPr id="66" name="Google Shape;147;p17"/>
          <p:cNvSpPr txBox="1">
            <a:spLocks/>
          </p:cNvSpPr>
          <p:nvPr/>
        </p:nvSpPr>
        <p:spPr>
          <a:xfrm>
            <a:off x="3807167" y="481200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CO" sz="1200" b="1" dirty="0" smtClean="0">
                <a:solidFill>
                  <a:schemeClr val="dk1"/>
                </a:solidFill>
              </a:rPr>
              <a:t>Consumo total por estrato*</a:t>
            </a:r>
            <a:endParaRPr lang="es-CO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-8878" y="494853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93" y="962400"/>
            <a:ext cx="5197954" cy="4109656"/>
          </a:xfrm>
          <a:prstGeom prst="rect">
            <a:avLst/>
          </a:prstGeom>
        </p:spPr>
      </p:pic>
      <p:grpSp>
        <p:nvGrpSpPr>
          <p:cNvPr id="15" name="Google Shape;661;p29"/>
          <p:cNvGrpSpPr/>
          <p:nvPr/>
        </p:nvGrpSpPr>
        <p:grpSpPr>
          <a:xfrm>
            <a:off x="172625" y="222851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192946" y="336141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72625" y="162918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192946" y="277861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0285" y="572017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192946" y="390943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192946" y="446004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22096" y="445370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71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22096" y="390216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22096" y="335063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185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22096" y="278096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492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697145" y="221130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798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70963" y="163687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513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65886" y="114514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45326" y="115144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Total Consumido (miles de M3)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70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-6773" y="92567"/>
            <a:ext cx="9150773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El comportamiento del valor del total de consumo sigue la línea de suscriptores</a:t>
            </a:r>
            <a:endParaRPr lang="es-CO" sz="2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65902"/>
            <a:ext cx="29726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</a:t>
            </a:r>
            <a:r>
              <a:rPr lang="es-CO" sz="600" dirty="0" smtClean="0"/>
              <a:t>)</a:t>
            </a:r>
            <a:endParaRPr lang="es-CO" sz="600" dirty="0"/>
          </a:p>
        </p:txBody>
      </p:sp>
      <p:grpSp>
        <p:nvGrpSpPr>
          <p:cNvPr id="15" name="Google Shape;661;p29"/>
          <p:cNvGrpSpPr/>
          <p:nvPr/>
        </p:nvGrpSpPr>
        <p:grpSpPr>
          <a:xfrm>
            <a:off x="199109" y="2292993"/>
            <a:ext cx="3537191" cy="374100"/>
            <a:chOff x="4915413" y="1795296"/>
            <a:chExt cx="2880620" cy="374100"/>
          </a:xfrm>
        </p:grpSpPr>
        <p:sp>
          <p:nvSpPr>
            <p:cNvPr id="16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17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4895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18" name="Google Shape;665;p29"/>
          <p:cNvGrpSpPr/>
          <p:nvPr/>
        </p:nvGrpSpPr>
        <p:grpSpPr>
          <a:xfrm>
            <a:off x="219430" y="3425895"/>
            <a:ext cx="3512240" cy="374100"/>
            <a:chOff x="5294720" y="2985581"/>
            <a:chExt cx="2860300" cy="374100"/>
          </a:xfrm>
        </p:grpSpPr>
        <p:sp>
          <p:nvSpPr>
            <p:cNvPr id="1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20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1254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1" name="Google Shape;669;p29"/>
          <p:cNvGrpSpPr/>
          <p:nvPr/>
        </p:nvGrpSpPr>
        <p:grpSpPr>
          <a:xfrm>
            <a:off x="199109" y="1693668"/>
            <a:ext cx="3564149" cy="374100"/>
            <a:chOff x="4915413" y="1239414"/>
            <a:chExt cx="2902574" cy="374100"/>
          </a:xfrm>
        </p:grpSpPr>
        <p:sp>
          <p:nvSpPr>
            <p:cNvPr id="22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23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24" name="Google Shape;673;p29"/>
          <p:cNvGrpSpPr/>
          <p:nvPr/>
        </p:nvGrpSpPr>
        <p:grpSpPr>
          <a:xfrm>
            <a:off x="219430" y="2843091"/>
            <a:ext cx="3512240" cy="374100"/>
            <a:chOff x="5247306" y="2397997"/>
            <a:chExt cx="2860300" cy="374100"/>
          </a:xfrm>
        </p:grpSpPr>
        <p:sp>
          <p:nvSpPr>
            <p:cNvPr id="2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2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3453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2;p29"/>
          <p:cNvSpPr txBox="1"/>
          <p:nvPr/>
        </p:nvSpPr>
        <p:spPr>
          <a:xfrm>
            <a:off x="101600" y="642514"/>
            <a:ext cx="363007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estructura: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oogle Shape;665;p29"/>
          <p:cNvGrpSpPr/>
          <p:nvPr/>
        </p:nvGrpSpPr>
        <p:grpSpPr>
          <a:xfrm>
            <a:off x="219430" y="3973911"/>
            <a:ext cx="3512240" cy="374100"/>
            <a:chOff x="5294720" y="2952254"/>
            <a:chExt cx="2860300" cy="374100"/>
          </a:xfrm>
        </p:grpSpPr>
        <p:sp>
          <p:nvSpPr>
            <p:cNvPr id="29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668;p29"/>
            <p:cNvSpPr/>
            <p:nvPr/>
          </p:nvSpPr>
          <p:spPr>
            <a:xfrm>
              <a:off x="5294720" y="2952254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1" name="Google Shape;665;p29"/>
          <p:cNvGrpSpPr/>
          <p:nvPr/>
        </p:nvGrpSpPr>
        <p:grpSpPr>
          <a:xfrm>
            <a:off x="219430" y="4524528"/>
            <a:ext cx="3512240" cy="374100"/>
            <a:chOff x="5294720" y="2985581"/>
            <a:chExt cx="2860300" cy="374100"/>
          </a:xfrm>
        </p:grpSpPr>
        <p:sp>
          <p:nvSpPr>
            <p:cNvPr id="32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33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8;p29"/>
          <p:cNvSpPr/>
          <p:nvPr/>
        </p:nvSpPr>
        <p:spPr>
          <a:xfrm>
            <a:off x="1748580" y="4518185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135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5" name="Google Shape;668;p29"/>
          <p:cNvSpPr/>
          <p:nvPr/>
        </p:nvSpPr>
        <p:spPr>
          <a:xfrm>
            <a:off x="1748580" y="3966648"/>
            <a:ext cx="848832" cy="3741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151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6" name="Google Shape;668;p29"/>
          <p:cNvSpPr/>
          <p:nvPr/>
        </p:nvSpPr>
        <p:spPr>
          <a:xfrm>
            <a:off x="1748580" y="3415111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347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7" name="Google Shape;676;p29"/>
          <p:cNvSpPr/>
          <p:nvPr/>
        </p:nvSpPr>
        <p:spPr>
          <a:xfrm>
            <a:off x="1748580" y="2845446"/>
            <a:ext cx="848832" cy="374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Light"/>
                <a:cs typeface="Fira Sans Extra Condensed Light"/>
                <a:sym typeface="Fira Sans Extra Condensed Medium"/>
              </a:rPr>
              <a:t>934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8" name="Google Shape;664;p29"/>
          <p:cNvSpPr/>
          <p:nvPr/>
        </p:nvSpPr>
        <p:spPr>
          <a:xfrm>
            <a:off x="1723629" y="2275781"/>
            <a:ext cx="873783" cy="37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1714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39" name="Google Shape;672;p29"/>
          <p:cNvSpPr/>
          <p:nvPr/>
        </p:nvSpPr>
        <p:spPr>
          <a:xfrm>
            <a:off x="1697447" y="1701350"/>
            <a:ext cx="900741" cy="37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1100</a:t>
            </a:r>
            <a:endParaRPr lang="es-CO" dirty="0">
              <a:solidFill>
                <a:srgbClr val="FFFFFF"/>
              </a:solidFill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sp>
        <p:nvSpPr>
          <p:cNvPr id="40" name="Google Shape;662;p29"/>
          <p:cNvSpPr txBox="1"/>
          <p:nvPr/>
        </p:nvSpPr>
        <p:spPr>
          <a:xfrm>
            <a:off x="192370" y="1209622"/>
            <a:ext cx="1178633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Suscriptores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662;p29"/>
          <p:cNvSpPr txBox="1"/>
          <p:nvPr/>
        </p:nvSpPr>
        <p:spPr>
          <a:xfrm>
            <a:off x="1571810" y="1215926"/>
            <a:ext cx="1438917" cy="5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Valor consumido (millones de $)</a:t>
            </a:r>
            <a:endParaRPr lang="es-CO"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899673" y="778108"/>
            <a:ext cx="3212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9" y="1055107"/>
            <a:ext cx="5160854" cy="40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537862" y="192300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Como se comporta la tendencia entre 2021 y 2022</a:t>
            </a:r>
            <a:endParaRPr dirty="0"/>
          </a:p>
        </p:txBody>
      </p:sp>
      <p:grpSp>
        <p:nvGrpSpPr>
          <p:cNvPr id="53" name="Google Shape;148;p17"/>
          <p:cNvGrpSpPr/>
          <p:nvPr/>
        </p:nvGrpSpPr>
        <p:grpSpPr>
          <a:xfrm>
            <a:off x="2752902" y="2897465"/>
            <a:ext cx="1772700" cy="1017183"/>
            <a:chOff x="710275" y="1563888"/>
            <a:chExt cx="1772700" cy="1017183"/>
          </a:xfrm>
        </p:grpSpPr>
        <p:sp>
          <p:nvSpPr>
            <p:cNvPr id="54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Total </a:t>
              </a:r>
              <a:r>
                <a:rPr lang="en" sz="1700" dirty="0" smtClean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</a:rPr>
                <a:t>facturado*</a:t>
              </a:r>
              <a:endParaRPr lang="en" sz="1700" dirty="0">
                <a:solidFill>
                  <a:srgbClr val="00D4F0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55" name="Google Shape;150;p17"/>
            <p:cNvSpPr txBox="1"/>
            <p:nvPr/>
          </p:nvSpPr>
          <p:spPr>
            <a:xfrm>
              <a:off x="710275" y="2032671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dirty="0"/>
            </a:p>
          </p:txBody>
        </p:sp>
        <p:sp>
          <p:nvSpPr>
            <p:cNvPr id="56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" name="Google Shape;152;p17">
            <a:extLst>
              <a:ext uri="{FF2B5EF4-FFF2-40B4-BE49-F238E27FC236}">
                <a16:creationId xmlns="" xmlns:a16="http://schemas.microsoft.com/office/drawing/2014/main" id="{90E1DAB5-880D-1658-391F-4AC9FC397752}"/>
              </a:ext>
            </a:extLst>
          </p:cNvPr>
          <p:cNvGrpSpPr/>
          <p:nvPr/>
        </p:nvGrpSpPr>
        <p:grpSpPr>
          <a:xfrm>
            <a:off x="2752902" y="1570690"/>
            <a:ext cx="1827784" cy="967362"/>
            <a:chOff x="710275" y="2929813"/>
            <a:chExt cx="1827784" cy="967362"/>
          </a:xfrm>
        </p:grpSpPr>
        <p:sp>
          <p:nvSpPr>
            <p:cNvPr id="58" name="Google Shape;153;p17">
              <a:extLst>
                <a:ext uri="{FF2B5EF4-FFF2-40B4-BE49-F238E27FC236}">
                  <a16:creationId xmlns="" xmlns:a16="http://schemas.microsoft.com/office/drawing/2014/main" id="{1E047EE3-AEE0-3752-3275-E28667179911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Suscriptores</a:t>
              </a:r>
            </a:p>
          </p:txBody>
        </p:sp>
        <p:sp>
          <p:nvSpPr>
            <p:cNvPr id="59" name="Google Shape;154;p17">
              <a:extLst>
                <a:ext uri="{FF2B5EF4-FFF2-40B4-BE49-F238E27FC236}">
                  <a16:creationId xmlns="" xmlns:a16="http://schemas.microsoft.com/office/drawing/2014/main" id="{861C8365-00F1-B4A3-7296-EC543F473476}"/>
                </a:ext>
              </a:extLst>
            </p:cNvPr>
            <p:cNvSpPr txBox="1"/>
            <p:nvPr/>
          </p:nvSpPr>
          <p:spPr>
            <a:xfrm>
              <a:off x="710275" y="3348775"/>
              <a:ext cx="182778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</a:rPr>
                <a:t>Cambios en el numero de suscriptores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0" name="Google Shape;155;p17">
              <a:extLst>
                <a:ext uri="{FF2B5EF4-FFF2-40B4-BE49-F238E27FC236}">
                  <a16:creationId xmlns="" xmlns:a16="http://schemas.microsoft.com/office/drawing/2014/main" id="{E64FB4AA-5DBD-3936-BBAB-FE255A58FFAE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" name="Google Shape;152;p17">
            <a:extLst>
              <a:ext uri="{FF2B5EF4-FFF2-40B4-BE49-F238E27FC236}">
                <a16:creationId xmlns="" xmlns:a16="http://schemas.microsoft.com/office/drawing/2014/main" id="{50CA73C6-8127-631A-5DE1-178807BC1403}"/>
              </a:ext>
            </a:extLst>
          </p:cNvPr>
          <p:cNvGrpSpPr/>
          <p:nvPr/>
        </p:nvGrpSpPr>
        <p:grpSpPr>
          <a:xfrm>
            <a:off x="4693611" y="1570690"/>
            <a:ext cx="1772700" cy="967362"/>
            <a:chOff x="710275" y="2929813"/>
            <a:chExt cx="1772700" cy="967362"/>
          </a:xfrm>
        </p:grpSpPr>
        <p:sp>
          <p:nvSpPr>
            <p:cNvPr id="62" name="Google Shape;153;p17">
              <a:extLst>
                <a:ext uri="{FF2B5EF4-FFF2-40B4-BE49-F238E27FC236}">
                  <a16:creationId xmlns="" xmlns:a16="http://schemas.microsoft.com/office/drawing/2014/main" id="{9AE40225-78CF-4853-26FA-48B64DB5572D}"/>
                </a:ext>
              </a:extLst>
            </p:cNvPr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Total </a:t>
              </a:r>
              <a:r>
                <a:rPr lang="es-419" sz="1700" dirty="0">
                  <a:solidFill>
                    <a:srgbClr val="00D4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</a:p>
          </p:txBody>
        </p:sp>
        <p:sp>
          <p:nvSpPr>
            <p:cNvPr id="63" name="Google Shape;154;p17">
              <a:extLst>
                <a:ext uri="{FF2B5EF4-FFF2-40B4-BE49-F238E27FC236}">
                  <a16:creationId xmlns="" xmlns:a16="http://schemas.microsoft.com/office/drawing/2014/main" id="{66131D92-BAC0-560D-B99A-479E6E7D3AAF}"/>
                </a:ext>
              </a:extLst>
            </p:cNvPr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M3 consumidos</a:t>
              </a:r>
              <a:endParaRPr lang="es-ES" sz="1200" dirty="0">
                <a:solidFill>
                  <a:srgbClr val="434343"/>
                </a:solidFill>
                <a:ea typeface="Roboto"/>
              </a:endParaRPr>
            </a:p>
          </p:txBody>
        </p:sp>
        <p:sp>
          <p:nvSpPr>
            <p:cNvPr id="64" name="Google Shape;155;p17">
              <a:extLst>
                <a:ext uri="{FF2B5EF4-FFF2-40B4-BE49-F238E27FC236}">
                  <a16:creationId xmlns="" xmlns:a16="http://schemas.microsoft.com/office/drawing/2014/main" id="{51A06980-A158-E1B1-535C-E6B290B190F5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0D4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152;p17">
            <a:extLst>
              <a:ext uri="{FF2B5EF4-FFF2-40B4-BE49-F238E27FC236}">
                <a16:creationId xmlns="" xmlns:a16="http://schemas.microsoft.com/office/drawing/2014/main" id="{B9FA2FA3-47B8-DEB9-AD21-744244FEC557}"/>
              </a:ext>
            </a:extLst>
          </p:cNvPr>
          <p:cNvGrpSpPr/>
          <p:nvPr/>
        </p:nvGrpSpPr>
        <p:grpSpPr>
          <a:xfrm>
            <a:off x="4693611" y="2897465"/>
            <a:ext cx="2213374" cy="967362"/>
            <a:chOff x="710275" y="2929813"/>
            <a:chExt cx="2213374" cy="967362"/>
          </a:xfrm>
        </p:grpSpPr>
        <p:sp>
          <p:nvSpPr>
            <p:cNvPr id="66" name="Google Shape;153;p17">
              <a:extLst>
                <a:ext uri="{FF2B5EF4-FFF2-40B4-BE49-F238E27FC236}">
                  <a16:creationId xmlns="" xmlns:a16="http://schemas.microsoft.com/office/drawing/2014/main" id="{7EEC9AB4-C7F2-ACDB-5FFC-0D689A6E9CE1}"/>
                </a:ext>
              </a:extLst>
            </p:cNvPr>
            <p:cNvSpPr txBox="1"/>
            <p:nvPr/>
          </p:nvSpPr>
          <p:spPr>
            <a:xfrm>
              <a:off x="710275" y="3094800"/>
              <a:ext cx="1906932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Valor </a:t>
              </a:r>
              <a:r>
                <a:rPr lang="es-419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consumido</a:t>
              </a:r>
              <a:endParaRPr lang="es-419"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</a:endParaRPr>
            </a:p>
          </p:txBody>
        </p:sp>
        <p:sp>
          <p:nvSpPr>
            <p:cNvPr id="67" name="Google Shape;154;p17">
              <a:extLst>
                <a:ext uri="{FF2B5EF4-FFF2-40B4-BE49-F238E27FC236}">
                  <a16:creationId xmlns="" xmlns:a16="http://schemas.microsoft.com/office/drawing/2014/main" id="{ABA5D234-5438-8C10-5AAE-B7A471778F36}"/>
                </a:ext>
              </a:extLst>
            </p:cNvPr>
            <p:cNvSpPr txBox="1"/>
            <p:nvPr/>
          </p:nvSpPr>
          <p:spPr>
            <a:xfrm>
              <a:off x="710275" y="3348775"/>
              <a:ext cx="2213374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s-ES" sz="1200" dirty="0" smtClean="0">
                  <a:solidFill>
                    <a:srgbClr val="434343"/>
                  </a:solidFill>
                  <a:ea typeface="Roboto"/>
                  <a:sym typeface="Roboto"/>
                </a:rPr>
                <a:t>Cambios en valor consumido</a:t>
              </a:r>
              <a:endParaRPr lang="es-ES" dirty="0"/>
            </a:p>
          </p:txBody>
        </p:sp>
        <p:sp>
          <p:nvSpPr>
            <p:cNvPr id="68" name="Google Shape;155;p17">
              <a:extLst>
                <a:ext uri="{FF2B5EF4-FFF2-40B4-BE49-F238E27FC236}">
                  <a16:creationId xmlns="" xmlns:a16="http://schemas.microsoft.com/office/drawing/2014/main" id="{8FB31F13-4680-117A-4F10-75A0D295B893}"/>
                </a:ext>
              </a:extLst>
            </p:cNvPr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" name="Google Shape;150;p17"/>
          <p:cNvSpPr txBox="1"/>
          <p:nvPr/>
        </p:nvSpPr>
        <p:spPr>
          <a:xfrm>
            <a:off x="0" y="4662834"/>
            <a:ext cx="2374865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O" sz="600" dirty="0" smtClean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* El total facturado solo esta disponible para el total residencial</a:t>
            </a:r>
            <a:endParaRPr lang="es-CO" sz="600" dirty="0"/>
          </a:p>
        </p:txBody>
      </p:sp>
      <p:sp>
        <p:nvSpPr>
          <p:cNvPr id="20" name="Google Shape;154;p17">
            <a:extLst>
              <a:ext uri="{FF2B5EF4-FFF2-40B4-BE49-F238E27FC236}">
                <a16:creationId xmlns="" xmlns:a16="http://schemas.microsoft.com/office/drawing/2014/main" id="{ABA5D234-5438-8C10-5AAE-B7A471778F36}"/>
              </a:ext>
            </a:extLst>
          </p:cNvPr>
          <p:cNvSpPr txBox="1"/>
          <p:nvPr/>
        </p:nvSpPr>
        <p:spPr>
          <a:xfrm>
            <a:off x="2752902" y="3300952"/>
            <a:ext cx="1772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smtClean="0">
                <a:solidFill>
                  <a:srgbClr val="434343"/>
                </a:solidFill>
                <a:ea typeface="Roboto"/>
                <a:sym typeface="Roboto"/>
              </a:rPr>
              <a:t>Cambios en total facturado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6750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483675" y="1601271"/>
            <a:ext cx="8057498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5330" y="128326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La facturacion de gas aumento 5,5% a nivel nacional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697653" y="1176078"/>
            <a:ext cx="1466102" cy="3069807"/>
            <a:chOff x="1216824" y="1184293"/>
            <a:chExt cx="1466102" cy="3069807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16824" y="3991600"/>
              <a:ext cx="132519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Bogotá D.C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216824" y="1184293"/>
              <a:ext cx="1466102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1,175,657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241326" y="1172373"/>
            <a:ext cx="1335022" cy="3078927"/>
            <a:chOff x="3065318" y="1180588"/>
            <a:chExt cx="1335022" cy="3078927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954344"/>
              <a:ext cx="398100" cy="7535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65318" y="399701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105846" y="1180588"/>
              <a:ext cx="1294494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325,762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5312931" y="1142135"/>
            <a:ext cx="1326287" cy="3102094"/>
            <a:chOff x="4827900" y="1186729"/>
            <a:chExt cx="1326287" cy="3071856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996085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Medell</a:t>
              </a:r>
              <a:r>
                <a:rPr lang="es-MX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ín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898709" y="1186729"/>
              <a:ext cx="1255478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248,040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3200662"/>
              <a:ext cx="398100" cy="50746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3774007" y="1142135"/>
            <a:ext cx="1351044" cy="3085989"/>
            <a:chOff x="6590481" y="1159586"/>
            <a:chExt cx="1351044" cy="3085989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0481" y="3983075"/>
              <a:ext cx="1351044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Barranquilla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165041"/>
              <a:ext cx="398100" cy="542833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622411" y="1159586"/>
              <a:ext cx="1287183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264,542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831180" y="1142135"/>
            <a:ext cx="1311675" cy="3103750"/>
            <a:chOff x="6570261" y="1181174"/>
            <a:chExt cx="1311675" cy="3072926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99160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Cartagena</a:t>
              </a:r>
              <a:endParaRPr sz="1700" dirty="0">
                <a:solidFill>
                  <a:srgbClr val="9EAEF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277759"/>
              <a:ext cx="398100" cy="430115"/>
            </a:xfrm>
            <a:prstGeom prst="can">
              <a:avLst>
                <a:gd name="adj" fmla="val 25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570261" y="1181174"/>
              <a:ext cx="1311675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203,387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0" y="4931996"/>
            <a:ext cx="13548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</a:t>
            </a:r>
            <a:r>
              <a:rPr lang="es-CO" sz="600" dirty="0" smtClean="0"/>
              <a:t>Expresado en millones de pesos</a:t>
            </a:r>
            <a:endParaRPr lang="es-CO" sz="600" dirty="0"/>
          </a:p>
        </p:txBody>
      </p:sp>
      <p:sp>
        <p:nvSpPr>
          <p:cNvPr id="38" name="Google Shape;662;p29"/>
          <p:cNvSpPr txBox="1"/>
          <p:nvPr/>
        </p:nvSpPr>
        <p:spPr>
          <a:xfrm>
            <a:off x="772160" y="444935"/>
            <a:ext cx="6086058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Pero el ranking de los 5 municipios que mas consumen se mantiene casi igual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6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1 y 2 encabezan en numero de suscriptores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5026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4132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2966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cuenta en promedio con esta estructura de suscriptores: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6" y="559927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Suscriptores por estrato*</a:t>
            </a:r>
            <a:endParaRPr lang="es-MX" sz="1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" y="978568"/>
            <a:ext cx="5216606" cy="4124403"/>
          </a:xfrm>
          <a:prstGeom prst="rect">
            <a:avLst/>
          </a:prstGeom>
        </p:spPr>
      </p:pic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229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</a:t>
            </a:r>
            <a:r>
              <a:rPr lang="es-CO" dirty="0" smtClean="0"/>
              <a:t>el numero de suscriptores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6653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1731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2970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4473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793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6576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Suscriptores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-5.1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6.4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5.7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-4.7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4,7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6,0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suscriptores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257"/>
            <a:ext cx="5168053" cy="40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En 2022 </a:t>
            </a:r>
            <a:r>
              <a:rPr lang="es-CO" dirty="0" smtClean="0"/>
              <a:t>el total de consumo también retrocedió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452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 smtClean="0">
                <a:solidFill>
                  <a:schemeClr val="dk1"/>
                </a:solidFill>
              </a:rPr>
              <a:t>Total consumido por </a:t>
            </a:r>
            <a:r>
              <a:rPr lang="es-MX" sz="1200" b="1" dirty="0">
                <a:solidFill>
                  <a:schemeClr val="dk1"/>
                </a:solidFill>
              </a:rPr>
              <a:t>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681" y="4278580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-8.9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-9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.6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2" y="265021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-8.1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-4.8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500434" y="3798688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-3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,8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502283" y="4319380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-4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,2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503073" y="722469"/>
            <a:ext cx="3437654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onsume estos miles de M3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" y="1006279"/>
            <a:ext cx="5174320" cy="40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Pero el valor del consumo aumentó en 2022</a:t>
            </a:r>
            <a:endParaRPr lang="es-CO" dirty="0"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5543717" y="2047045"/>
            <a:ext cx="3315784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1777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5567681" y="3179947"/>
            <a:ext cx="3292394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384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5539783" y="1447720"/>
            <a:ext cx="334105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1146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5567681" y="2597143"/>
            <a:ext cx="3292394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997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35" name="Google Shape;665;p29"/>
          <p:cNvGrpSpPr/>
          <p:nvPr/>
        </p:nvGrpSpPr>
        <p:grpSpPr>
          <a:xfrm>
            <a:off x="5567681" y="3761290"/>
            <a:ext cx="3292394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168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5503073" y="4980940"/>
            <a:ext cx="3576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135593" y="589869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Valor monetario de consumo por </a:t>
            </a:r>
            <a:r>
              <a:rPr lang="es-MX" sz="1200" b="1" dirty="0" smtClean="0">
                <a:solidFill>
                  <a:schemeClr val="dk1"/>
                </a:solidFill>
              </a:rPr>
              <a:t>estrato</a:t>
            </a:r>
            <a:r>
              <a:rPr lang="es-MX" sz="1200" b="1" dirty="0" smtClean="0">
                <a:solidFill>
                  <a:schemeClr val="dk1"/>
                </a:solidFill>
              </a:rPr>
              <a:t>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5567107" y="4275573"/>
            <a:ext cx="3292394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151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393418" y="1488706"/>
            <a:ext cx="61698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" name="Google Shape;667;p29"/>
          <p:cNvSpPr/>
          <p:nvPr/>
        </p:nvSpPr>
        <p:spPr>
          <a:xfrm>
            <a:off x="6393418" y="210576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" name="Google Shape;667;p29"/>
          <p:cNvSpPr/>
          <p:nvPr/>
        </p:nvSpPr>
        <p:spPr>
          <a:xfrm>
            <a:off x="6393418" y="2645213"/>
            <a:ext cx="61698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" name="Google Shape;667;p29"/>
          <p:cNvSpPr/>
          <p:nvPr/>
        </p:nvSpPr>
        <p:spPr>
          <a:xfrm>
            <a:off x="6393416" y="3238711"/>
            <a:ext cx="6169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" name="Google Shape;667;p29"/>
          <p:cNvSpPr/>
          <p:nvPr/>
        </p:nvSpPr>
        <p:spPr>
          <a:xfrm>
            <a:off x="6407488" y="3805321"/>
            <a:ext cx="602913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" name="Google Shape;667;p29"/>
          <p:cNvSpPr/>
          <p:nvPr/>
        </p:nvSpPr>
        <p:spPr>
          <a:xfrm>
            <a:off x="6407489" y="4355073"/>
            <a:ext cx="602912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CO" sz="1100" dirty="0">
              <a:solidFill>
                <a:schemeClr val="tx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667;p29"/>
          <p:cNvSpPr/>
          <p:nvPr/>
        </p:nvSpPr>
        <p:spPr>
          <a:xfrm>
            <a:off x="6487757" y="1479504"/>
            <a:ext cx="691976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8.9 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Google Shape;667;p29"/>
          <p:cNvSpPr/>
          <p:nvPr/>
        </p:nvSpPr>
        <p:spPr>
          <a:xfrm>
            <a:off x="6503705" y="2083174"/>
            <a:ext cx="67602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.6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" name="Google Shape;667;p29"/>
          <p:cNvSpPr/>
          <p:nvPr/>
        </p:nvSpPr>
        <p:spPr>
          <a:xfrm>
            <a:off x="6505251" y="2650216"/>
            <a:ext cx="674481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6.7 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" name="Google Shape;667;p29"/>
          <p:cNvSpPr/>
          <p:nvPr/>
        </p:nvSpPr>
        <p:spPr>
          <a:xfrm>
            <a:off x="6506224" y="3253476"/>
            <a:ext cx="673508" cy="25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+10.6%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" name="Google Shape;667;p29"/>
          <p:cNvSpPr/>
          <p:nvPr/>
        </p:nvSpPr>
        <p:spPr>
          <a:xfrm>
            <a:off x="6487757" y="3801063"/>
            <a:ext cx="72671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+11.2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3" name="Google Shape;667;p29"/>
          <p:cNvSpPr/>
          <p:nvPr/>
        </p:nvSpPr>
        <p:spPr>
          <a:xfrm>
            <a:off x="6464975" y="4332103"/>
            <a:ext cx="77227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 smtClean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+11.85%</a:t>
            </a:r>
            <a:endParaRPr lang="es-CO" sz="1100" dirty="0">
              <a:solidFill>
                <a:srgbClr val="00B05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" name="Google Shape;662;p29"/>
          <p:cNvSpPr txBox="1"/>
          <p:nvPr/>
        </p:nvSpPr>
        <p:spPr>
          <a:xfrm>
            <a:off x="5493174" y="722469"/>
            <a:ext cx="3650826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Relativo a 2021, un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municipio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promedio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tiene estos valores de consumo (en millones de $) </a:t>
            </a:r>
            <a:r>
              <a:rPr lang="es-CO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por </a:t>
            </a: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" y="979122"/>
            <a:ext cx="5181222" cy="40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598202" y="947725"/>
            <a:ext cx="615896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Placeholder </a:t>
            </a:r>
            <a:r>
              <a:rPr lang="en" dirty="0" smtClean="0">
                <a:solidFill>
                  <a:schemeClr val="accent1"/>
                </a:solidFill>
              </a:rPr>
              <a:t>Slide End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8479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700" dirty="0">
                <a:solidFill>
                  <a:schemeClr val="accent1"/>
                </a:solidFill>
              </a:rPr>
              <a:t>Placeholder subtitle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66870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 dirty="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3"/>
            <a:chOff x="5982800" y="1421600"/>
            <a:chExt cx="1627200" cy="3137313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628244"/>
              <a:ext cx="498157" cy="20789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540409" y="301273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Title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4843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4027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 mas suscriptores, se consume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2013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7200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5182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 municipio promedio consume esta cantidad de energía por estrato:</a:t>
            </a:r>
            <a:endParaRPr lang="es-CO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lang="es-CO" dirty="0">
                <a:solidFill>
                  <a:srgbClr val="3C3C3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919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9" name="CuadroTexto 38"/>
          <p:cNvSpPr txBox="1"/>
          <p:nvPr/>
        </p:nvSpPr>
        <p:spPr>
          <a:xfrm>
            <a:off x="6060033" y="4980940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31882" y="560478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total por estrato*</a:t>
            </a:r>
            <a:endParaRPr lang="es-MX" sz="1200" b="1" dirty="0"/>
          </a:p>
        </p:txBody>
      </p:sp>
      <p:grpSp>
        <p:nvGrpSpPr>
          <p:cNvPr id="24" name="Google Shape;665;p29"/>
          <p:cNvGrpSpPr/>
          <p:nvPr/>
        </p:nvGrpSpPr>
        <p:grpSpPr>
          <a:xfrm>
            <a:off x="6080427" y="4278580"/>
            <a:ext cx="2860300" cy="374100"/>
            <a:chOff x="5294720" y="2985581"/>
            <a:chExt cx="2860300" cy="374100"/>
          </a:xfrm>
        </p:grpSpPr>
        <p:sp>
          <p:nvSpPr>
            <p:cNvPr id="25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</a:p>
          </p:txBody>
        </p:sp>
        <p:sp>
          <p:nvSpPr>
            <p:cNvPr id="26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Fira Sans Extra Condensed Medium"/>
                  <a:ea typeface="Fira Sans Extra Condensed Light"/>
                  <a:cs typeface="Fira Sans Extra Condensed Light"/>
                  <a:sym typeface="Fira Sans Extra Condensed Medium"/>
                </a:rPr>
                <a:t>821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27" name="Google Shape;667;p29"/>
          <p:cNvSpPr/>
          <p:nvPr/>
        </p:nvSpPr>
        <p:spPr>
          <a:xfrm>
            <a:off x="6531697" y="1488706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8" name="Google Shape;667;p29"/>
          <p:cNvSpPr/>
          <p:nvPr/>
        </p:nvSpPr>
        <p:spPr>
          <a:xfrm>
            <a:off x="6531698" y="210576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29" name="Google Shape;667;p29"/>
          <p:cNvSpPr/>
          <p:nvPr/>
        </p:nvSpPr>
        <p:spPr>
          <a:xfrm>
            <a:off x="6531698" y="264521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0" name="Google Shape;667;p29"/>
          <p:cNvSpPr/>
          <p:nvPr/>
        </p:nvSpPr>
        <p:spPr>
          <a:xfrm>
            <a:off x="6531696" y="323871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1" name="Google Shape;667;p29"/>
          <p:cNvSpPr/>
          <p:nvPr/>
        </p:nvSpPr>
        <p:spPr>
          <a:xfrm>
            <a:off x="6545768" y="3805321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sp>
        <p:nvSpPr>
          <p:cNvPr id="32" name="Google Shape;667;p29"/>
          <p:cNvSpPr/>
          <p:nvPr/>
        </p:nvSpPr>
        <p:spPr>
          <a:xfrm>
            <a:off x="6545768" y="4355073"/>
            <a:ext cx="771385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chemeClr val="tx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mW/h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" y="928960"/>
            <a:ext cx="5330613" cy="42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4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8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22814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0" y="94254"/>
            <a:ext cx="9144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El valor del consumo sigue un patrón similar a lo anterior</a:t>
            </a:r>
          </a:p>
        </p:txBody>
      </p:sp>
      <p:grpSp>
        <p:nvGrpSpPr>
          <p:cNvPr id="54" name="Google Shape;148;p17"/>
          <p:cNvGrpSpPr/>
          <p:nvPr/>
        </p:nvGrpSpPr>
        <p:grpSpPr>
          <a:xfrm>
            <a:off x="161292" y="1200994"/>
            <a:ext cx="3276462" cy="1238120"/>
            <a:chOff x="693505" y="1437317"/>
            <a:chExt cx="3558293" cy="1238120"/>
          </a:xfrm>
        </p:grpSpPr>
        <p:sp>
          <p:nvSpPr>
            <p:cNvPr id="55" name="Google Shape;149;p17"/>
            <p:cNvSpPr txBox="1"/>
            <p:nvPr/>
          </p:nvSpPr>
          <p:spPr>
            <a:xfrm>
              <a:off x="693505" y="1691561"/>
              <a:ext cx="355829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07155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 estratos 1 y 2 tienen mayor valor de consumo</a:t>
              </a:r>
            </a:p>
          </p:txBody>
        </p:sp>
        <p:sp>
          <p:nvSpPr>
            <p:cNvPr id="56" name="Google Shape;150;p17"/>
            <p:cNvSpPr txBox="1"/>
            <p:nvPr/>
          </p:nvSpPr>
          <p:spPr>
            <a:xfrm>
              <a:off x="693505" y="2127037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Siguiendo una lógica similar al total consumido, un mayor numero de suscriptores aumenta el valor de consumo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7" name="Google Shape;151;p17"/>
            <p:cNvSpPr/>
            <p:nvPr/>
          </p:nvSpPr>
          <p:spPr>
            <a:xfrm>
              <a:off x="806201" y="1437317"/>
              <a:ext cx="607500" cy="92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grpSp>
        <p:nvGrpSpPr>
          <p:cNvPr id="58" name="Google Shape;152;p17"/>
          <p:cNvGrpSpPr/>
          <p:nvPr/>
        </p:nvGrpSpPr>
        <p:grpSpPr>
          <a:xfrm>
            <a:off x="161292" y="2781458"/>
            <a:ext cx="3276463" cy="1283986"/>
            <a:chOff x="712293" y="2929813"/>
            <a:chExt cx="3341974" cy="1283986"/>
          </a:xfrm>
        </p:grpSpPr>
        <p:sp>
          <p:nvSpPr>
            <p:cNvPr id="59" name="Google Shape;153;p17"/>
            <p:cNvSpPr txBox="1"/>
            <p:nvPr/>
          </p:nvSpPr>
          <p:spPr>
            <a:xfrm>
              <a:off x="718220" y="3212406"/>
              <a:ext cx="333604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solidFill>
                    <a:srgbClr val="195489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El valor cae considerablemente después del estrato 3</a:t>
              </a:r>
            </a:p>
          </p:txBody>
        </p:sp>
        <p:sp>
          <p:nvSpPr>
            <p:cNvPr id="60" name="Google Shape;154;p17"/>
            <p:cNvSpPr txBox="1"/>
            <p:nvPr/>
          </p:nvSpPr>
          <p:spPr>
            <a:xfrm>
              <a:off x="712293" y="366539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CO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Los valores promedio de los estratos 4, 5 y 6 se ubican muy por debajo de los valores para los estratos 1, 2 y 3</a:t>
              </a:r>
              <a:endPara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61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O" dirty="0"/>
            </a:p>
          </p:txBody>
        </p:sp>
      </p:grpSp>
      <p:sp>
        <p:nvSpPr>
          <p:cNvPr id="66" name="Google Shape;147;p17"/>
          <p:cNvSpPr txBox="1">
            <a:spLocks/>
          </p:cNvSpPr>
          <p:nvPr/>
        </p:nvSpPr>
        <p:spPr>
          <a:xfrm>
            <a:off x="3865811" y="476469"/>
            <a:ext cx="5174273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Valor monetario de consumo por estrato*</a:t>
            </a:r>
            <a:endParaRPr lang="es-MX" sz="1200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0" y="4931996"/>
            <a:ext cx="31069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 para mejor visibilidad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87" y="858683"/>
            <a:ext cx="5250922" cy="41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name="adj1" fmla="val 16201471"/>
                <a:gd name="adj2" fmla="val 19872"/>
                <a:gd name="adj3" fmla="val 767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name="adj1" fmla="val 776"/>
                <a:gd name="adj2" fmla="val 5437771"/>
                <a:gd name="adj3" fmla="val 125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name="adj1" fmla="val 10699420"/>
                <a:gd name="adj2" fmla="val 16203760"/>
                <a:gd name="adj3" fmla="val 140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name="adj1" fmla="val 5397164"/>
                <a:gd name="adj2" fmla="val 10804491"/>
                <a:gd name="adj3" fmla="val 1782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name="adj" fmla="val 8392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388848" y="1682551"/>
            <a:ext cx="8436805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478214" y="28555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En un municipio promedio, este es el valor del consumo para cada estrato</a:t>
            </a:r>
            <a:endParaRPr dirty="0"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1611" y="1231880"/>
            <a:ext cx="1224344" cy="2875579"/>
            <a:chOff x="1289100" y="438955"/>
            <a:chExt cx="1257600" cy="368389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55388" y="438955"/>
              <a:ext cx="880800" cy="312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4271</a:t>
              </a:r>
              <a:endParaRPr sz="2000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186802"/>
              <a:ext cx="398100" cy="2521023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1787822" y="1246855"/>
            <a:ext cx="1257600" cy="2936050"/>
            <a:chOff x="3058500" y="1186800"/>
            <a:chExt cx="1257600" cy="2936050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1622496"/>
              <a:ext cx="398100" cy="2085429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4640</a:t>
              </a:r>
              <a:endParaRPr sz="2000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3259321" y="1246855"/>
            <a:ext cx="1257600" cy="2936047"/>
            <a:chOff x="4827900" y="1186800"/>
            <a:chExt cx="1257600" cy="2936047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3005</a:t>
              </a:r>
              <a:endParaRPr sz="2000" dirty="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2456622"/>
              <a:ext cx="398100" cy="1251502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4780621" y="1246855"/>
            <a:ext cx="1257600" cy="2936050"/>
            <a:chOff x="6597299" y="1186800"/>
            <a:chExt cx="1257600" cy="2936050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3234747"/>
              <a:ext cx="398100" cy="473127"/>
            </a:xfrm>
            <a:prstGeom prst="can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1168</a:t>
              </a:r>
              <a:endParaRPr sz="2000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oogle Shape;434;p23"/>
          <p:cNvGrpSpPr/>
          <p:nvPr/>
        </p:nvGrpSpPr>
        <p:grpSpPr>
          <a:xfrm>
            <a:off x="6235575" y="1231880"/>
            <a:ext cx="1257600" cy="2951025"/>
            <a:chOff x="6597299" y="1171825"/>
            <a:chExt cx="1257600" cy="2951025"/>
          </a:xfrm>
        </p:grpSpPr>
        <p:sp>
          <p:nvSpPr>
            <p:cNvPr id="36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436;p23"/>
            <p:cNvSpPr/>
            <p:nvPr/>
          </p:nvSpPr>
          <p:spPr>
            <a:xfrm>
              <a:off x="7027049" y="3499303"/>
              <a:ext cx="398100" cy="208572"/>
            </a:xfrm>
            <a:prstGeom prst="can">
              <a:avLst>
                <a:gd name="adj" fmla="val 25000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;p23"/>
            <p:cNvSpPr txBox="1"/>
            <p:nvPr/>
          </p:nvSpPr>
          <p:spPr>
            <a:xfrm>
              <a:off x="6852045" y="1171825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9EAEF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529</a:t>
              </a:r>
              <a:endParaRPr sz="2000" dirty="0">
                <a:solidFill>
                  <a:srgbClr val="9EAEF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40" name="Google Shape;434;p23"/>
          <p:cNvGrpSpPr/>
          <p:nvPr/>
        </p:nvGrpSpPr>
        <p:grpSpPr>
          <a:xfrm>
            <a:off x="7637563" y="1246855"/>
            <a:ext cx="1257600" cy="2936050"/>
            <a:chOff x="6597299" y="1186800"/>
            <a:chExt cx="1257600" cy="2936050"/>
          </a:xfrm>
        </p:grpSpPr>
        <p:sp>
          <p:nvSpPr>
            <p:cNvPr id="41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rgbClr val="7030A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" name="Google Shape;436;p23"/>
            <p:cNvSpPr/>
            <p:nvPr/>
          </p:nvSpPr>
          <p:spPr>
            <a:xfrm>
              <a:off x="7027049" y="3528419"/>
              <a:ext cx="398100" cy="179456"/>
            </a:xfrm>
            <a:prstGeom prst="can">
              <a:avLst>
                <a:gd name="adj" fmla="val 25000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7030A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465</a:t>
              </a:r>
              <a:endParaRPr sz="2000" dirty="0">
                <a:solidFill>
                  <a:srgbClr val="7030A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-2196" y="4903608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millones</a:t>
            </a:r>
            <a:r>
              <a:rPr lang="en-US" sz="800" dirty="0"/>
              <a:t> de pesos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1402285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avLst/>
            <a:gdLst/>
            <a:ahLst/>
            <a:cxnLst/>
            <a:rect l="l" t="t" r="r" b="b"/>
            <a:pathLst>
              <a:path w="224972" h="84539" extrusionOk="0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8" name="Google Shape;1438;p4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381065" y="70737"/>
            <a:ext cx="860037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Los estratos bajos y medios facturan variadamente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205298" y="876530"/>
            <a:ext cx="3206977" cy="1179761"/>
            <a:chOff x="707309" y="1563888"/>
            <a:chExt cx="3368237" cy="1179761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815157"/>
              <a:ext cx="2879317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 facturación media es más alta en estratos 1 y 2</a:t>
              </a:r>
              <a:endParaRPr sz="1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7309" y="2195249"/>
              <a:ext cx="336823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4271 y 4640 comparado con 3005 y 1168 de estratos 3 y 4, o 529 y 465 de estratos 5 y 6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95160" y="2151538"/>
            <a:ext cx="3217115" cy="1210026"/>
            <a:chOff x="712293" y="2929813"/>
            <a:chExt cx="3281441" cy="1210026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8220" y="3212406"/>
              <a:ext cx="299446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Pero los estratos 2, 3 y 4 están mas dispersos</a:t>
              </a:r>
              <a:endParaRPr sz="16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2293" y="3591439"/>
              <a:ext cx="328144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Con coeficientes de variación crecen considerablemente a partir del estrato 3.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4" y="999395"/>
            <a:ext cx="5289659" cy="4068730"/>
          </a:xfrm>
          <a:prstGeom prst="rect">
            <a:avLst/>
          </a:prstGeom>
        </p:spPr>
      </p:pic>
      <p:grpSp>
        <p:nvGrpSpPr>
          <p:cNvPr id="17" name="Google Shape;152;p17"/>
          <p:cNvGrpSpPr/>
          <p:nvPr/>
        </p:nvGrpSpPr>
        <p:grpSpPr>
          <a:xfrm>
            <a:off x="205300" y="3486274"/>
            <a:ext cx="3206976" cy="1261164"/>
            <a:chOff x="698324" y="2929813"/>
            <a:chExt cx="3206977" cy="1261164"/>
          </a:xfrm>
        </p:grpSpPr>
        <p:sp>
          <p:nvSpPr>
            <p:cNvPr id="18" name="Google Shape;153;p17"/>
            <p:cNvSpPr txBox="1"/>
            <p:nvPr/>
          </p:nvSpPr>
          <p:spPr>
            <a:xfrm>
              <a:off x="698324" y="3211392"/>
              <a:ext cx="3186233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0C79F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Además, los estratos 4, 5 y 6 están más sesgados</a:t>
              </a:r>
              <a:endParaRPr sz="1600" dirty="0">
                <a:solidFill>
                  <a:srgbClr val="0C79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54;p17"/>
            <p:cNvSpPr txBox="1"/>
            <p:nvPr/>
          </p:nvSpPr>
          <p:spPr>
            <a:xfrm>
              <a:off x="698324" y="3642577"/>
              <a:ext cx="3206977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S" sz="120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Kurtosis </a:t>
              </a:r>
              <a:r>
                <a:rPr lang="es-CO" sz="1200">
                  <a:solidFill>
                    <a:schemeClr val="bg2"/>
                  </a:solidFill>
                </a:rPr>
                <a:t>cercana a 3 </a:t>
              </a:r>
              <a:r>
                <a:rPr lang="es-ES" sz="1200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rPr>
                <a:t>y asimetría cercana a 4 denotan facturación similar.</a:t>
              </a:r>
              <a:endParaRPr lang="es-ES" sz="1200" dirty="0">
                <a:solidFill>
                  <a:schemeClr val="bg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20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rgbClr val="0C7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0" y="4975792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25" name="Google Shape;147;p17"/>
          <p:cNvSpPr txBox="1">
            <a:spLocks/>
          </p:cNvSpPr>
          <p:nvPr/>
        </p:nvSpPr>
        <p:spPr>
          <a:xfrm>
            <a:off x="3868284" y="578787"/>
            <a:ext cx="516056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r"/>
            <a:r>
              <a:rPr lang="es-MX" sz="1200" b="1" dirty="0">
                <a:solidFill>
                  <a:schemeClr val="dk1"/>
                </a:solidFill>
              </a:rPr>
              <a:t>Total facturado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1348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0845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La variación en facturación crece considerablemente, aunque la desviación disminuya</a:t>
            </a:r>
            <a:endParaRPr dirty="0"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34039" y="3100538"/>
            <a:ext cx="5815862" cy="367947"/>
            <a:chOff x="1096599" y="3182123"/>
            <a:chExt cx="5815862" cy="367947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8" y="3268804"/>
              <a:ext cx="2475251" cy="217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783405" y="3182123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096599" y="320710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4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9.5</a:t>
              </a:r>
              <a:endParaRPr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934039" y="2604231"/>
            <a:ext cx="5815862" cy="357600"/>
            <a:chOff x="1096599" y="2588794"/>
            <a:chExt cx="5815862" cy="3576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6"/>
              <a:ext cx="1953704" cy="22595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176453" y="2588794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096599" y="258959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3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8.9</a:t>
              </a:r>
              <a:endParaRPr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934039" y="2057013"/>
            <a:ext cx="5815862" cy="357745"/>
            <a:chOff x="1096599" y="1927765"/>
            <a:chExt cx="5815862" cy="357745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50" y="2021088"/>
              <a:ext cx="998663" cy="21754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283296" y="1927765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096599" y="1942542"/>
              <a:ext cx="1134072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2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5.7</a:t>
              </a:r>
              <a:endParaRPr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934039" y="1553443"/>
            <a:ext cx="5815862" cy="376605"/>
            <a:chOff x="1096599" y="1294919"/>
            <a:chExt cx="5815862" cy="376605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50" y="1388806"/>
              <a:ext cx="506587" cy="2141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0922" y="1294919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096599" y="1325030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1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43324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3.6</a:t>
              </a:r>
              <a:endParaRPr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934039" y="3622010"/>
            <a:ext cx="5866373" cy="376697"/>
            <a:chOff x="1096599" y="3805653"/>
            <a:chExt cx="5866373" cy="376697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5159449" y="3824750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5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10.4</a:t>
              </a:r>
              <a:endParaRPr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46" name="Google Shape;374;p21"/>
          <p:cNvSpPr txBox="1"/>
          <p:nvPr/>
        </p:nvSpPr>
        <p:spPr>
          <a:xfrm>
            <a:off x="5841312" y="1034669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Coef. Var. 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374;p21"/>
          <p:cNvSpPr txBox="1"/>
          <p:nvPr/>
        </p:nvSpPr>
        <p:spPr>
          <a:xfrm>
            <a:off x="7104124" y="1028681"/>
            <a:ext cx="1002452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Std. Dev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" name="Google Shape;375;p21"/>
          <p:cNvGrpSpPr/>
          <p:nvPr/>
        </p:nvGrpSpPr>
        <p:grpSpPr>
          <a:xfrm>
            <a:off x="934039" y="4132015"/>
            <a:ext cx="5866373" cy="376697"/>
            <a:chOff x="1096599" y="3805653"/>
            <a:chExt cx="5866373" cy="376697"/>
          </a:xfrm>
        </p:grpSpPr>
        <p:sp>
          <p:nvSpPr>
            <p:cNvPr id="49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7;p21"/>
            <p:cNvSpPr/>
            <p:nvPr/>
          </p:nvSpPr>
          <p:spPr>
            <a:xfrm>
              <a:off x="2401549" y="3917927"/>
              <a:ext cx="3115500" cy="200700"/>
            </a:xfrm>
            <a:prstGeom prst="roundRect">
              <a:avLst>
                <a:gd name="adj" fmla="val 50000"/>
              </a:avLst>
            </a:prstGeom>
            <a:solidFill>
              <a:srgbClr val="9EA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1" name="Google Shape;378;p21"/>
            <p:cNvSpPr/>
            <p:nvPr/>
          </p:nvSpPr>
          <p:spPr>
            <a:xfrm>
              <a:off x="5448911" y="3824750"/>
              <a:ext cx="357600" cy="357600"/>
            </a:xfrm>
            <a:prstGeom prst="ellipse">
              <a:avLst/>
            </a:prstGeom>
            <a:solidFill>
              <a:srgbClr val="9EAEF7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2" name="Google Shape;379;p21"/>
            <p:cNvSpPr txBox="1"/>
            <p:nvPr/>
          </p:nvSpPr>
          <p:spPr>
            <a:xfrm>
              <a:off x="1096599" y="3805653"/>
              <a:ext cx="1134159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Estrato 6</a:t>
              </a:r>
              <a:endParaRPr sz="1700" dirty="0">
                <a:solidFill>
                  <a:schemeClr val="accent6">
                    <a:lumMod val="25000"/>
                    <a:lumOff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" name="Google Shape;380;p21"/>
            <p:cNvSpPr txBox="1"/>
            <p:nvPr/>
          </p:nvSpPr>
          <p:spPr>
            <a:xfrm>
              <a:off x="6003872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25000"/>
                      <a:lumOff val="75000"/>
                    </a:schemeClr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11.8</a:t>
              </a:r>
              <a:endParaRPr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4" name="Google Shape;373;p21"/>
          <p:cNvSpPr txBox="1"/>
          <p:nvPr/>
        </p:nvSpPr>
        <p:spPr>
          <a:xfrm>
            <a:off x="7147491" y="1590290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15646</a:t>
            </a:r>
            <a:endParaRPr sz="1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366;p21"/>
          <p:cNvSpPr txBox="1"/>
          <p:nvPr/>
        </p:nvSpPr>
        <p:spPr>
          <a:xfrm>
            <a:off x="7147491" y="2071713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rPr>
              <a:t>26618</a:t>
            </a:r>
            <a:endParaRPr sz="1800" dirty="0">
              <a:solidFill>
                <a:schemeClr val="accent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359;p21"/>
          <p:cNvSpPr txBox="1"/>
          <p:nvPr/>
        </p:nvSpPr>
        <p:spPr>
          <a:xfrm>
            <a:off x="7147491" y="2604231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rPr>
              <a:t>26931</a:t>
            </a:r>
            <a:endParaRPr sz="1800" dirty="0">
              <a:solidFill>
                <a:schemeClr val="accent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352;p21"/>
          <p:cNvSpPr txBox="1"/>
          <p:nvPr/>
        </p:nvSpPr>
        <p:spPr>
          <a:xfrm>
            <a:off x="7147491" y="3136749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11161</a:t>
            </a:r>
            <a:endParaRPr sz="1800" dirty="0">
              <a:solidFill>
                <a:schemeClr val="accent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380;p21"/>
          <p:cNvSpPr txBox="1"/>
          <p:nvPr/>
        </p:nvSpPr>
        <p:spPr>
          <a:xfrm>
            <a:off x="7147476" y="3670507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5524</a:t>
            </a:r>
            <a:endParaRPr sz="1800" dirty="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380;p21"/>
          <p:cNvSpPr txBox="1"/>
          <p:nvPr/>
        </p:nvSpPr>
        <p:spPr>
          <a:xfrm>
            <a:off x="7147476" y="4165812"/>
            <a:ext cx="9591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25000"/>
                    <a:lumOff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5483</a:t>
            </a:r>
            <a:endParaRPr sz="1800" dirty="0">
              <a:solidFill>
                <a:schemeClr val="accent6">
                  <a:lumMod val="25000"/>
                  <a:lumOff val="75000"/>
                </a:schemeClr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7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538015" y="79278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Los estratos mas altos consumen mas energía</a:t>
            </a:r>
          </a:p>
        </p:txBody>
      </p:sp>
      <p:grpSp>
        <p:nvGrpSpPr>
          <p:cNvPr id="661" name="Google Shape;661;p29"/>
          <p:cNvGrpSpPr/>
          <p:nvPr/>
        </p:nvGrpSpPr>
        <p:grpSpPr>
          <a:xfrm>
            <a:off x="6060107" y="2047045"/>
            <a:ext cx="2880620" cy="374100"/>
            <a:chOff x="4915413" y="1795296"/>
            <a:chExt cx="2880620" cy="374100"/>
          </a:xfrm>
        </p:grpSpPr>
        <p:sp>
          <p:nvSpPr>
            <p:cNvPr id="663" name="Google Shape;663;p29"/>
            <p:cNvSpPr/>
            <p:nvPr/>
          </p:nvSpPr>
          <p:spPr>
            <a:xfrm>
              <a:off x="5554059" y="1832196"/>
              <a:ext cx="2241974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2</a:t>
              </a: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915413" y="1795296"/>
              <a:ext cx="711592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212%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080427" y="3179947"/>
            <a:ext cx="2860300" cy="374100"/>
            <a:chOff x="5294720" y="2985581"/>
            <a:chExt cx="2860300" cy="374100"/>
          </a:xfrm>
        </p:grpSpPr>
        <p:sp>
          <p:nvSpPr>
            <p:cNvPr id="667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4</a:t>
              </a: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106%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6060107" y="1447720"/>
            <a:ext cx="2902574" cy="374100"/>
            <a:chOff x="4915413" y="1239414"/>
            <a:chExt cx="2902574" cy="374100"/>
          </a:xfrm>
        </p:grpSpPr>
        <p:sp>
          <p:nvSpPr>
            <p:cNvPr id="671" name="Google Shape;671;p29"/>
            <p:cNvSpPr/>
            <p:nvPr/>
          </p:nvSpPr>
          <p:spPr>
            <a:xfrm>
              <a:off x="5182509" y="1270708"/>
              <a:ext cx="2635478" cy="308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1</a:t>
              </a: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915413" y="1239414"/>
              <a:ext cx="733546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285%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080427" y="2597143"/>
            <a:ext cx="2860300" cy="374100"/>
            <a:chOff x="5247306" y="2397997"/>
            <a:chExt cx="2860300" cy="374100"/>
          </a:xfrm>
        </p:grpSpPr>
        <p:sp>
          <p:nvSpPr>
            <p:cNvPr id="675" name="Google Shape;675;p29"/>
            <p:cNvSpPr/>
            <p:nvPr/>
          </p:nvSpPr>
          <p:spPr>
            <a:xfrm>
              <a:off x="5770806" y="2432800"/>
              <a:ext cx="23368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3</a:t>
              </a: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5247306" y="2397997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4" y="1005998"/>
            <a:ext cx="5132470" cy="4057881"/>
          </a:xfrm>
          <a:prstGeom prst="rect">
            <a:avLst/>
          </a:prstGeom>
        </p:spPr>
      </p:pic>
      <p:sp>
        <p:nvSpPr>
          <p:cNvPr id="34" name="Google Shape;662;p29"/>
          <p:cNvSpPr txBox="1"/>
          <p:nvPr/>
        </p:nvSpPr>
        <p:spPr>
          <a:xfrm>
            <a:off x="5980203" y="749741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 mediana de consumo en el estrato 6 es</a:t>
            </a:r>
            <a:r>
              <a:rPr lang="es-CO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35" name="Google Shape;665;p29"/>
          <p:cNvGrpSpPr/>
          <p:nvPr/>
        </p:nvGrpSpPr>
        <p:grpSpPr>
          <a:xfrm>
            <a:off x="6080427" y="3761290"/>
            <a:ext cx="2860300" cy="374100"/>
            <a:chOff x="5294720" y="2985581"/>
            <a:chExt cx="2860300" cy="374100"/>
          </a:xfrm>
        </p:grpSpPr>
        <p:sp>
          <p:nvSpPr>
            <p:cNvPr id="36" name="Google Shape;667;p29"/>
            <p:cNvSpPr/>
            <p:nvPr/>
          </p:nvSpPr>
          <p:spPr>
            <a:xfrm>
              <a:off x="5964038" y="3018287"/>
              <a:ext cx="219098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3C3C3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Mas alta que en estrato 5</a:t>
              </a:r>
            </a:p>
          </p:txBody>
        </p:sp>
        <p:sp>
          <p:nvSpPr>
            <p:cNvPr id="37" name="Google Shape;668;p29"/>
            <p:cNvSpPr/>
            <p:nvPr/>
          </p:nvSpPr>
          <p:spPr>
            <a:xfrm>
              <a:off x="5294720" y="2985581"/>
              <a:ext cx="691272" cy="3741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23%</a:t>
              </a:r>
              <a:endParaRPr lang="es-CO" dirty="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38" name="Google Shape;662;p29"/>
          <p:cNvSpPr txBox="1"/>
          <p:nvPr/>
        </p:nvSpPr>
        <p:spPr>
          <a:xfrm>
            <a:off x="6060033" y="4307845"/>
            <a:ext cx="2818357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75% mas alto 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en los estratos 1 y 2 consume kW/h cercanos al </a:t>
            </a:r>
            <a:r>
              <a:rPr lang="es-CO" sz="1200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25% mas bajo</a:t>
            </a:r>
            <a:r>
              <a:rPr lang="es-CO" sz="12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en el estrato 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060033" y="4980940"/>
            <a:ext cx="23567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00" dirty="0"/>
              <a:t>* Excluyendo valores extremos (10% mas alto y 10% mas bajo)</a:t>
            </a:r>
          </a:p>
        </p:txBody>
      </p:sp>
      <p:sp>
        <p:nvSpPr>
          <p:cNvPr id="40" name="Google Shape;147;p17"/>
          <p:cNvSpPr txBox="1">
            <a:spLocks/>
          </p:cNvSpPr>
          <p:nvPr/>
        </p:nvSpPr>
        <p:spPr>
          <a:xfrm>
            <a:off x="279957" y="629430"/>
            <a:ext cx="5031477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MX" sz="1200" b="1" dirty="0">
                <a:solidFill>
                  <a:schemeClr val="dk1"/>
                </a:solidFill>
              </a:rPr>
              <a:t>Consumo promedio por estrato*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3872091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4002</Words>
  <Application>Microsoft Office PowerPoint</Application>
  <PresentationFormat>Presentación en pantalla (16:9)</PresentationFormat>
  <Paragraphs>987</Paragraphs>
  <Slides>68</Slides>
  <Notes>67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68</vt:i4>
      </vt:variant>
    </vt:vector>
  </HeadingPairs>
  <TitlesOfParts>
    <vt:vector size="79" baseType="lpstr">
      <vt:lpstr>Arial</vt:lpstr>
      <vt:lpstr>Fira Sans Extra Condensed</vt:lpstr>
      <vt:lpstr>Fira Sans Extra Condensed Light</vt:lpstr>
      <vt:lpstr>Fira Sans Extra Condensed Medium</vt:lpstr>
      <vt:lpstr>Poppins</vt:lpstr>
      <vt:lpstr>Proxima Nova</vt:lpstr>
      <vt:lpstr>Proxima Nova Semibold</vt:lpstr>
      <vt:lpstr>Roboto</vt:lpstr>
      <vt:lpstr>Roboto Medium</vt:lpstr>
      <vt:lpstr>Data Charts Infographics by Slidesgo</vt:lpstr>
      <vt:lpstr>Slidesgo Final Pages</vt:lpstr>
      <vt:lpstr>Placeholder title</vt:lpstr>
      <vt:lpstr>El reporte para energía eléctrica</vt:lpstr>
      <vt:lpstr>Los estratos 1 y 2 encabezan en numero de suscriptores</vt:lpstr>
      <vt:lpstr>A mas suscriptores, se consume mas energía</vt:lpstr>
      <vt:lpstr>El valor del consumo sigue un patrón similar a lo anterior</vt:lpstr>
      <vt:lpstr>En un municipio promedio, este es el valor del consumo para cada estrato</vt:lpstr>
      <vt:lpstr>Los estratos bajos y medios facturan variadamente</vt:lpstr>
      <vt:lpstr>La variación en facturación crece considerablemente, aunque la desviación disminuya</vt:lpstr>
      <vt:lpstr>Los estratos mas altos consumen mas energía</vt:lpstr>
      <vt:lpstr>Mayor consumo de estratos altos, mayor su factura promedio</vt:lpstr>
      <vt:lpstr>Una factura promedio en la mitad de la distribución de estrato 6 equivale a:</vt:lpstr>
      <vt:lpstr>No todos pagan lo mismo por un kW/h</vt:lpstr>
      <vt:lpstr>Cuanto cuesta un kW/h promedio en:</vt:lpstr>
      <vt:lpstr>Cuanto cuesta un kW/h para la mediana de la distribución en:</vt:lpstr>
      <vt:lpstr>Como se comporta la tendencia entre 2021 y 2022</vt:lpstr>
      <vt:lpstr>En 2022 se consumió menos energía por estrato</vt:lpstr>
      <vt:lpstr>El valor monetario del consumo tuvo ligeras variaciones, excepto en estrato 1</vt:lpstr>
      <vt:lpstr>El consumo promedio retrocedió en 2022</vt:lpstr>
      <vt:lpstr>Cambios en la mediana de la distribución de consumo promedio entre 2021 y 2022</vt:lpstr>
      <vt:lpstr>Sin embargo, la factura promedio aumentó</vt:lpstr>
      <vt:lpstr>Cambios en la mediana de la distribución de factura promedio entre 2021 y 2022</vt:lpstr>
      <vt:lpstr>El reporte para gas natural</vt:lpstr>
      <vt:lpstr>Los municipios que mas gas facturaron en 2021</vt:lpstr>
      <vt:lpstr>Los estratos mas altos tienen menos suscriptores</vt:lpstr>
      <vt:lpstr>Los estratos mas altos tienen menos suscriptores</vt:lpstr>
      <vt:lpstr>El comportamiento del consumo es acorde con los suscriptores</vt:lpstr>
      <vt:lpstr>El comportamiento del valor del total de consumo sigue la línea de suscriptores</vt:lpstr>
      <vt:lpstr>Como se comporta la tendencia entre 2021 y 2022</vt:lpstr>
      <vt:lpstr>La facturacion de gas aumento 5,5% a nivel nacional</vt:lpstr>
      <vt:lpstr>En 2022 el numero de suscriptores retrocedió</vt:lpstr>
      <vt:lpstr>En 2022 el total de consumo también retrocedió</vt:lpstr>
      <vt:lpstr>Pero el valor del consumo aumentó en 2022</vt:lpstr>
      <vt:lpstr>Placeholder Slide End</vt:lpstr>
      <vt:lpstr>Presentación de PowerPoint</vt:lpstr>
      <vt:lpstr>Data Charts Infographics</vt:lpstr>
      <vt:lpstr>Title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Charts Infographics</dc:title>
  <cp:lastModifiedBy>Cuenta Microsoft</cp:lastModifiedBy>
  <cp:revision>284</cp:revision>
  <dcterms:modified xsi:type="dcterms:W3CDTF">2023-07-31T20:00:22Z</dcterms:modified>
</cp:coreProperties>
</file>