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9"/>
  </p:notesMasterIdLst>
  <p:sldIdLst>
    <p:sldId id="256" r:id="rId3"/>
    <p:sldId id="331" r:id="rId4"/>
    <p:sldId id="291" r:id="rId5"/>
    <p:sldId id="332" r:id="rId6"/>
    <p:sldId id="333" r:id="rId7"/>
    <p:sldId id="334" r:id="rId8"/>
    <p:sldId id="341" r:id="rId9"/>
    <p:sldId id="342" r:id="rId10"/>
    <p:sldId id="340" r:id="rId11"/>
    <p:sldId id="317" r:id="rId12"/>
    <p:sldId id="329" r:id="rId13"/>
    <p:sldId id="330" r:id="rId14"/>
    <p:sldId id="301" r:id="rId15"/>
    <p:sldId id="303" r:id="rId16"/>
    <p:sldId id="295" r:id="rId17"/>
    <p:sldId id="306" r:id="rId18"/>
    <p:sldId id="292" r:id="rId19"/>
    <p:sldId id="294" r:id="rId20"/>
    <p:sldId id="293" r:id="rId21"/>
    <p:sldId id="304" r:id="rId22"/>
    <p:sldId id="296" r:id="rId23"/>
    <p:sldId id="297" r:id="rId24"/>
    <p:sldId id="299" r:id="rId25"/>
    <p:sldId id="300" r:id="rId26"/>
    <p:sldId id="307" r:id="rId27"/>
    <p:sldId id="315" r:id="rId28"/>
    <p:sldId id="316" r:id="rId29"/>
    <p:sldId id="311" r:id="rId30"/>
    <p:sldId id="258" r:id="rId31"/>
    <p:sldId id="312" r:id="rId32"/>
    <p:sldId id="313" r:id="rId33"/>
    <p:sldId id="324" r:id="rId34"/>
    <p:sldId id="319" r:id="rId35"/>
    <p:sldId id="318" r:id="rId36"/>
    <p:sldId id="320" r:id="rId37"/>
    <p:sldId id="321" r:id="rId38"/>
    <p:sldId id="322" r:id="rId39"/>
    <p:sldId id="325" r:id="rId40"/>
    <p:sldId id="326" r:id="rId41"/>
    <p:sldId id="327" r:id="rId42"/>
    <p:sldId id="328" r:id="rId43"/>
    <p:sldId id="310" r:id="rId44"/>
    <p:sldId id="257" r:id="rId45"/>
    <p:sldId id="309" r:id="rId46"/>
    <p:sldId id="259" r:id="rId47"/>
    <p:sldId id="260" r:id="rId48"/>
    <p:sldId id="261" r:id="rId49"/>
    <p:sldId id="262" r:id="rId50"/>
    <p:sldId id="263" r:id="rId51"/>
    <p:sldId id="264" r:id="rId52"/>
    <p:sldId id="305" r:id="rId53"/>
    <p:sldId id="265" r:id="rId54"/>
    <p:sldId id="266" r:id="rId55"/>
    <p:sldId id="267" r:id="rId56"/>
    <p:sldId id="268" r:id="rId57"/>
    <p:sldId id="298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9F3"/>
    <a:srgbClr val="00D4F0"/>
    <a:srgbClr val="1E35A1"/>
    <a:srgbClr val="7030A0"/>
    <a:srgbClr val="2170B7"/>
    <a:srgbClr val="195489"/>
    <a:srgbClr val="9EAEF7"/>
    <a:srgbClr val="595959"/>
    <a:srgbClr val="00CDCD"/>
    <a:srgbClr val="5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85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4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4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7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58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240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91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7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8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146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139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3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5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miles de 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98202" y="947725"/>
            <a:ext cx="615896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</a:t>
            </a:r>
            <a:r>
              <a:rPr lang="en" dirty="0" smtClean="0">
                <a:solidFill>
                  <a:schemeClr val="accent1"/>
                </a:solidFill>
              </a:rPr>
              <a:t>Slide End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7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Los datos están agrupados por categorías de suscriptores</a:t>
            </a:r>
            <a:endParaRPr lang="es-CO" dirty="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73132" y="1416052"/>
            <a:ext cx="797055" cy="785281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4735387" y="1709273"/>
            <a:ext cx="920346" cy="929486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5996" y="2543020"/>
            <a:ext cx="803613" cy="829626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293518" y="3721645"/>
            <a:ext cx="812701" cy="803974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1286369" y="3749558"/>
            <a:ext cx="3055338" cy="1086601"/>
            <a:chOff x="2273150" y="3489923"/>
            <a:chExt cx="2124892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2124892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40% y 60% de la distribución.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1286369" y="1504860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5938329" y="1762438"/>
            <a:ext cx="3016017" cy="1007855"/>
            <a:chOff x="2273150" y="3489923"/>
            <a:chExt cx="214922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214922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271503" y="2644081"/>
            <a:ext cx="3124389" cy="993199"/>
            <a:chOff x="2273149" y="3489925"/>
            <a:chExt cx="216106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49" y="3782551"/>
              <a:ext cx="216106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448;p24"/>
          <p:cNvGrpSpPr/>
          <p:nvPr/>
        </p:nvGrpSpPr>
        <p:grpSpPr>
          <a:xfrm>
            <a:off x="4735387" y="3208510"/>
            <a:ext cx="920346" cy="924657"/>
            <a:chOff x="4935067" y="3073379"/>
            <a:chExt cx="1244039" cy="1244039"/>
          </a:xfrm>
        </p:grpSpPr>
        <p:sp>
          <p:nvSpPr>
            <p:cNvPr id="45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" name="Google Shape;479;p24"/>
          <p:cNvGrpSpPr/>
          <p:nvPr/>
        </p:nvGrpSpPr>
        <p:grpSpPr>
          <a:xfrm>
            <a:off x="5938329" y="3311398"/>
            <a:ext cx="2644674" cy="1016762"/>
            <a:chOff x="2273150" y="3489923"/>
            <a:chExt cx="1884600" cy="989826"/>
          </a:xfrm>
        </p:grpSpPr>
        <p:sp>
          <p:nvSpPr>
            <p:cNvPr id="48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5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5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:a16="http://schemas.microsoft.com/office/drawing/2014/main" xmlns="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15750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municipios que mas gas facturaron en 2021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1,021,980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3069224"/>
              <a:ext cx="398100" cy="6387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298,679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749080" y="1174029"/>
            <a:ext cx="1326287" cy="3071856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217,315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161947"/>
              <a:ext cx="398100" cy="546177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261913" y="1151371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48937"/>
              <a:ext cx="398100" cy="55893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217,262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51371"/>
            <a:ext cx="1311675" cy="3094514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190,003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31940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Cambios en el numero de suscriptores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M3 consumidos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693611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valor consumido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  <p:sp>
        <p:nvSpPr>
          <p:cNvPr id="20" name="Google Shape;154;p17">
            <a:extLst>
              <a:ext uri="{FF2B5EF4-FFF2-40B4-BE49-F238E27FC236}">
                <a16:creationId xmlns:a16="http://schemas.microsoft.com/office/drawing/2014/main" xmlns="" id="{ABA5D234-5438-8C10-5AAE-B7A471778F36}"/>
              </a:ext>
            </a:extLst>
          </p:cNvPr>
          <p:cNvSpPr txBox="1"/>
          <p:nvPr/>
        </p:nvSpPr>
        <p:spPr>
          <a:xfrm>
            <a:off x="2752902" y="3300952"/>
            <a:ext cx="1772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smtClean="0">
                <a:solidFill>
                  <a:srgbClr val="434343"/>
                </a:solidFill>
                <a:ea typeface="Roboto"/>
                <a:sym typeface="Roboto"/>
              </a:rPr>
              <a:t>Cambios en total facturado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5330" y="12832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facturacion de gas aumento 5,5% a nivel nacional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1,175,657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954344"/>
              <a:ext cx="398100" cy="7535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325,762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312931" y="1142135"/>
            <a:ext cx="1326287" cy="3102094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248,040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200662"/>
              <a:ext cx="398100" cy="50746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74007" y="1142135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65041"/>
              <a:ext cx="398100" cy="542833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264,542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42135"/>
            <a:ext cx="1311675" cy="3103750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203,387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  <p:sp>
        <p:nvSpPr>
          <p:cNvPr id="38" name="Google Shape;662;p29"/>
          <p:cNvSpPr txBox="1"/>
          <p:nvPr/>
        </p:nvSpPr>
        <p:spPr>
          <a:xfrm>
            <a:off x="772160" y="444935"/>
            <a:ext cx="608605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Pero el ranking de los 5 municipios que mas consumen se mantiene casi igual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668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numero de suscriptores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2970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6576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-6.4 %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-6,0 %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suscriptores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57"/>
            <a:ext cx="5168053" cy="4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4"/>
          <p:cNvGrpSpPr/>
          <p:nvPr/>
        </p:nvGrpSpPr>
        <p:grpSpPr>
          <a:xfrm>
            <a:off x="2226314" y="1748979"/>
            <a:ext cx="1165015" cy="1157815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959413" y="2001772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 (C1)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total de consumo también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Total consumido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-8.9 %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-9.6 %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-3,8 %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-4,2 %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onsume estos miles de M3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" y="1006279"/>
            <a:ext cx="5174320" cy="40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Pero el valor del consumo aumentó en 2022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1777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107" y="4275573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151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9197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8.9 %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7602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3.6 %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1" y="2650216"/>
            <a:ext cx="6744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6.7 %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73508" cy="25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+10.6% 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487757" y="3801063"/>
            <a:ext cx="72671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+11.2 %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464975" y="4332103"/>
            <a:ext cx="77227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+11.85%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493174" y="722469"/>
            <a:ext cx="365082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valores de consumo (en millones de $)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" y="979122"/>
            <a:ext cx="5181222" cy="4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0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Municipios C1 tienen en su mayoría suscriptores estratos 1 y 2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536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988907"/>
            <a:ext cx="5254791" cy="41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</a:t>
            </a:r>
            <a:r>
              <a:rPr lang="es-MX" sz="2400" dirty="0" smtClean="0"/>
              <a:t>estrato 1 es el que mas energía consume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837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1.7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" y="1013845"/>
            <a:ext cx="5223248" cy="4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6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sigue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6" y="1431288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6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consumido. Estrato 1 consume mas en promedio y con mayor dispersión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6" y="3011752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3 al 6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se ubican muy por debajo de los valores para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2" y="869581"/>
            <a:ext cx="5345748" cy="42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C1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496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00611"/>
              <a:ext cx="398100" cy="1307314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528418"/>
              <a:ext cx="398100" cy="179705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651816"/>
              <a:ext cx="398100" cy="5605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5301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 (C2)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55;p24"/>
          <p:cNvGrpSpPr/>
          <p:nvPr/>
        </p:nvGrpSpPr>
        <p:grpSpPr>
          <a:xfrm>
            <a:off x="2394462" y="1664255"/>
            <a:ext cx="1165015" cy="1175899"/>
            <a:chOff x="4935067" y="1342427"/>
            <a:chExt cx="1244039" cy="1244039"/>
          </a:xfrm>
        </p:grpSpPr>
        <p:sp>
          <p:nvSpPr>
            <p:cNvPr id="24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9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4369</Words>
  <Application>Microsoft Office PowerPoint</Application>
  <PresentationFormat>Presentación en pantalla (16:9)</PresentationFormat>
  <Paragraphs>1081</Paragraphs>
  <Slides>76</Slides>
  <Notes>74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76</vt:i4>
      </vt:variant>
    </vt:vector>
  </HeadingPairs>
  <TitlesOfParts>
    <vt:vector size="87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Los datos están agrupados por categorías de suscriptores</vt:lpstr>
      <vt:lpstr>El reporte para energía eléctrica</vt:lpstr>
      <vt:lpstr>Presentación de PowerPoint</vt:lpstr>
      <vt:lpstr>Municipios C1 tienen en su mayoría suscriptores estratos 1 y 2</vt:lpstr>
      <vt:lpstr>El estrato 1 es el que mas energía consume</vt:lpstr>
      <vt:lpstr>El valor de consumo sigue un comportamiento similar al total consumido</vt:lpstr>
      <vt:lpstr>En un municipio C1 promedio, este es el valor del consumo para cada estrato</vt:lpstr>
      <vt:lpstr>Presentación de PowerPoint</vt:lpstr>
      <vt:lpstr>El reporte para gas natural</vt:lpstr>
      <vt:lpstr>Placeholder Slide End</vt:lpstr>
      <vt:lpstr>Presentación de PowerPoint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Los municipios que mas gas facturaron en 2021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La facturacion de gas aumento 5,5% a nivel nacional</vt:lpstr>
      <vt:lpstr>En 2022 el numero de suscriptores retrocedió</vt:lpstr>
      <vt:lpstr>En 2022 el total de consumo también retrocedió</vt:lpstr>
      <vt:lpstr>Pero el valor del consumo aumentó en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298</cp:revision>
  <dcterms:modified xsi:type="dcterms:W3CDTF">2023-08-02T22:38:12Z</dcterms:modified>
</cp:coreProperties>
</file>