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4"/>
  </p:notesMasterIdLst>
  <p:sldIdLst>
    <p:sldId id="256" r:id="rId3"/>
    <p:sldId id="331" r:id="rId4"/>
    <p:sldId id="291" r:id="rId5"/>
    <p:sldId id="332" r:id="rId6"/>
    <p:sldId id="333" r:id="rId7"/>
    <p:sldId id="334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0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17" r:id="rId57"/>
    <p:sldId id="329" r:id="rId58"/>
    <p:sldId id="330" r:id="rId59"/>
    <p:sldId id="301" r:id="rId60"/>
    <p:sldId id="303" r:id="rId61"/>
    <p:sldId id="295" r:id="rId62"/>
    <p:sldId id="306" r:id="rId63"/>
    <p:sldId id="292" r:id="rId64"/>
    <p:sldId id="294" r:id="rId65"/>
    <p:sldId id="293" r:id="rId66"/>
    <p:sldId id="304" r:id="rId67"/>
    <p:sldId id="296" r:id="rId68"/>
    <p:sldId id="297" r:id="rId69"/>
    <p:sldId id="299" r:id="rId70"/>
    <p:sldId id="300" r:id="rId71"/>
    <p:sldId id="307" r:id="rId72"/>
    <p:sldId id="315" r:id="rId73"/>
    <p:sldId id="316" r:id="rId74"/>
    <p:sldId id="311" r:id="rId75"/>
    <p:sldId id="258" r:id="rId76"/>
    <p:sldId id="312" r:id="rId77"/>
    <p:sldId id="313" r:id="rId78"/>
    <p:sldId id="324" r:id="rId79"/>
    <p:sldId id="319" r:id="rId80"/>
    <p:sldId id="318" r:id="rId81"/>
    <p:sldId id="320" r:id="rId82"/>
    <p:sldId id="321" r:id="rId83"/>
    <p:sldId id="322" r:id="rId84"/>
    <p:sldId id="325" r:id="rId85"/>
    <p:sldId id="326" r:id="rId86"/>
    <p:sldId id="327" r:id="rId87"/>
    <p:sldId id="328" r:id="rId88"/>
    <p:sldId id="310" r:id="rId89"/>
    <p:sldId id="257" r:id="rId90"/>
    <p:sldId id="309" r:id="rId91"/>
    <p:sldId id="259" r:id="rId92"/>
    <p:sldId id="260" r:id="rId93"/>
    <p:sldId id="261" r:id="rId94"/>
    <p:sldId id="262" r:id="rId95"/>
    <p:sldId id="263" r:id="rId96"/>
    <p:sldId id="264" r:id="rId97"/>
    <p:sldId id="305" r:id="rId98"/>
    <p:sldId id="265" r:id="rId99"/>
    <p:sldId id="266" r:id="rId100"/>
    <p:sldId id="267" r:id="rId101"/>
    <p:sldId id="268" r:id="rId102"/>
    <p:sldId id="298" r:id="rId103"/>
    <p:sldId id="270" r:id="rId104"/>
    <p:sldId id="271" r:id="rId105"/>
    <p:sldId id="272" r:id="rId106"/>
    <p:sldId id="273" r:id="rId107"/>
    <p:sldId id="274" r:id="rId108"/>
    <p:sldId id="275" r:id="rId109"/>
    <p:sldId id="276" r:id="rId110"/>
    <p:sldId id="277" r:id="rId111"/>
    <p:sldId id="278" r:id="rId112"/>
    <p:sldId id="279" r:id="rId113"/>
    <p:sldId id="280" r:id="rId114"/>
    <p:sldId id="281" r:id="rId115"/>
    <p:sldId id="282" r:id="rId116"/>
    <p:sldId id="283" r:id="rId117"/>
    <p:sldId id="284" r:id="rId118"/>
    <p:sldId id="285" r:id="rId119"/>
    <p:sldId id="286" r:id="rId120"/>
    <p:sldId id="287" r:id="rId121"/>
    <p:sldId id="288" r:id="rId122"/>
    <p:sldId id="289" r:id="rId1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D4F0"/>
    <a:srgbClr val="59A7FF"/>
    <a:srgbClr val="9EAEF7"/>
    <a:srgbClr val="1E35A1"/>
    <a:srgbClr val="0C79F3"/>
    <a:srgbClr val="2170B7"/>
    <a:srgbClr val="195489"/>
    <a:srgbClr val="595959"/>
    <a:srgbClr val="00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6" autoAdjust="0"/>
  </p:normalViewPr>
  <p:slideViewPr>
    <p:cSldViewPr snapToGrid="0">
      <p:cViewPr>
        <p:scale>
          <a:sx n="120" d="100"/>
          <a:sy n="120" d="100"/>
        </p:scale>
        <p:origin x="723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notesMaster" Target="notesMasters/notesMaster1.xml"/><Relationship Id="rId12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1520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40293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54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8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23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5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92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952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2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4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3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040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404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435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097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468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21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90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20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77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44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44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453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873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187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930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219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955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89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4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91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816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366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290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866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0425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8780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992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411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553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43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5587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989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6934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221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1229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104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047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456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1461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139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73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3163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005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1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328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756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62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583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2404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88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1772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1340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42240" y="70737"/>
            <a:ext cx="900175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smtClean="0">
                <a:solidFill>
                  <a:schemeClr val="dk1"/>
                </a:solidFill>
              </a:rPr>
              <a:t>Los estratos mas altos consumen mas energía </a:t>
            </a:r>
            <a:endParaRPr lang="es-CO" sz="2400"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20340" y="2131075"/>
            <a:ext cx="3532203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mediana de consumo en estratos 1 y 2 es la mas baja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25% mas bajo del estrato 6 consume mas que el 75% mas alto de los estratos 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220340" y="755283"/>
            <a:ext cx="3532203" cy="1210026"/>
            <a:chOff x="712292" y="2929813"/>
            <a:chExt cx="3538580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3403336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4, 5 y 6 tienen medianas de consumo mas altas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2" y="3591439"/>
              <a:ext cx="353858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valores de 114, 133 y 237 kW/h respectivamente.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7" name="Google Shape;152;p17"/>
          <p:cNvGrpSpPr/>
          <p:nvPr/>
        </p:nvGrpSpPr>
        <p:grpSpPr>
          <a:xfrm>
            <a:off x="205299" y="3486274"/>
            <a:ext cx="3547244" cy="1288777"/>
            <a:chOff x="698323" y="2929813"/>
            <a:chExt cx="3357474" cy="1288777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el consumo en estrato 1 es de los mas variados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3" y="3670190"/>
              <a:ext cx="33574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desviación estándar del consumo promedio es de 974 kW/h, solo superada ligeramente por el estrato 5 (1005 </a:t>
              </a:r>
              <a:r>
                <a:rPr lang="es-CO" sz="1200" dirty="0" err="1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kw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/H).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38" y="945792"/>
            <a:ext cx="5289060" cy="41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00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A mayor consumo, mas costosa es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08705" y="1350947"/>
            <a:ext cx="3388753" cy="1163985"/>
            <a:chOff x="693505" y="1362389"/>
            <a:chExt cx="3794312" cy="1421415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pagan las facturas mas baratas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4422" y="2235404"/>
              <a:ext cx="379339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35 y 39 mil pesos, en comparación con 76 y 143 mil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3048" y="1362389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08706" y="2885897"/>
            <a:ext cx="3388752" cy="1203970"/>
            <a:chOff x="712723" y="2870772"/>
            <a:chExt cx="3563643" cy="147024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pagan las facturas mas variadas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Las desviaciones estándar en estratos 1 y 5 son las mas altas entre estratos, similar al promedio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870772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10" y="970408"/>
            <a:ext cx="5278189" cy="4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58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mediana en estrato 6,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6224873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942654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2.6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472;p18"/>
          <p:cNvGrpSpPr/>
          <p:nvPr/>
        </p:nvGrpSpPr>
        <p:grpSpPr>
          <a:xfrm>
            <a:off x="2935483" y="2743098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8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038015" y="2736476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140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es similar, pero no igual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</a:t>
              </a: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 2 y 3 pagan ligeramente más que los 4, 5 y 6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en estratos 1, 2 y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3 es entre 5 y 10 pesos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12509"/>
            <a:chOff x="718220" y="2929813"/>
            <a:chExt cx="3281441" cy="1212509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</a:t>
              </a: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menos concentradas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593922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picos de la distribución se vuelven mas dispersos conforme se aumenta el estrato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" y="1061364"/>
            <a:ext cx="5128028" cy="40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0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497839"/>
                <a:ext cx="270895" cy="131968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139398"/>
                <a:ext cx="270885" cy="16779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598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497839"/>
                <a:ext cx="270897" cy="131969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 (C2)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55;p24"/>
          <p:cNvGrpSpPr/>
          <p:nvPr/>
        </p:nvGrpSpPr>
        <p:grpSpPr>
          <a:xfrm>
            <a:off x="2394462" y="1664255"/>
            <a:ext cx="1165015" cy="1175899"/>
            <a:chOff x="4935067" y="1342427"/>
            <a:chExt cx="1244039" cy="1244039"/>
          </a:xfrm>
        </p:grpSpPr>
        <p:sp>
          <p:nvSpPr>
            <p:cNvPr id="24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9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1 y 2 siguen teniendo la mayoría de suscriptores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1225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1076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" y="1041127"/>
            <a:ext cx="5108681" cy="40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4741" y="87813"/>
            <a:ext cx="860598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estrato 2 es el que mas energía consume en esta categoría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1228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1188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0" y="1041678"/>
            <a:ext cx="5068108" cy="40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C1 y C2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050425"/>
            <a:ext cx="462999" cy="3549313"/>
            <a:chOff x="4368942" y="569068"/>
            <a:chExt cx="462999" cy="3549313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2627604"/>
              <a:ext cx="231500" cy="149077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569068"/>
              <a:ext cx="231500" cy="3549158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950219"/>
              <a:ext cx="231500" cy="16803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733658"/>
              <a:ext cx="231500" cy="38444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49366"/>
            <a:ext cx="463000" cy="159063"/>
            <a:chOff x="6478267" y="3959132"/>
            <a:chExt cx="463000" cy="159063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959132"/>
              <a:ext cx="231500" cy="15451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6857308" y="4548855"/>
            <a:ext cx="231500" cy="45719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835769" y="4548855"/>
            <a:ext cx="231600" cy="50590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265802"/>
            <a:ext cx="840629" cy="3626109"/>
            <a:chOff x="4180126" y="784445"/>
            <a:chExt cx="840629" cy="3626109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727862"/>
              <a:ext cx="231500" cy="239052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784445"/>
              <a:ext cx="231500" cy="3333781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78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38120"/>
            <a:chOff x="693504" y="1437317"/>
            <a:chExt cx="3691392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consumido, el valor de consumo en Estrato 1 es mas alta y mas dispersa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5" y="2998165"/>
            <a:ext cx="3524825" cy="1298014"/>
            <a:chOff x="712292" y="2916226"/>
            <a:chExt cx="3595302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caída de valor monetario después del estrato 2 se modera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2" y="3665840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a la categoría 1, ahora el estrato 3 tiene valores mas altos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94" y="957669"/>
            <a:ext cx="5278189" cy="41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Los datos están agrupados por categorías de suscriptores</a:t>
            </a:r>
            <a:endParaRPr lang="es-CO" dirty="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273132" y="1416052"/>
            <a:ext cx="797055" cy="785281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48" name="Google Shape;448;p24"/>
          <p:cNvGrpSpPr/>
          <p:nvPr/>
        </p:nvGrpSpPr>
        <p:grpSpPr>
          <a:xfrm>
            <a:off x="4735387" y="1709273"/>
            <a:ext cx="920346" cy="929486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45996" y="2543020"/>
            <a:ext cx="803613" cy="829626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7075" y="1385661"/>
              <a:ext cx="1157202" cy="1157571"/>
            </a:xfrm>
            <a:prstGeom prst="blockArc">
              <a:avLst>
                <a:gd name="adj1" fmla="val 10914932"/>
                <a:gd name="adj2" fmla="val 19863922"/>
                <a:gd name="adj3" fmla="val 87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293518" y="3721645"/>
            <a:ext cx="812701" cy="803974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1286369" y="3749558"/>
            <a:ext cx="3055338" cy="1086601"/>
            <a:chOff x="2273150" y="3489923"/>
            <a:chExt cx="2124892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2124892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40% y 60% de la distribución.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1286369" y="1504860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5938329" y="1762438"/>
            <a:ext cx="3016017" cy="1007855"/>
            <a:chOff x="2273150" y="3489923"/>
            <a:chExt cx="214922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214922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1271503" y="2644081"/>
            <a:ext cx="3124389" cy="993199"/>
            <a:chOff x="2273149" y="3489925"/>
            <a:chExt cx="216106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49" y="3782551"/>
              <a:ext cx="216106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20% y 40% de la distribución. Municipios entre 1870 y 2983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2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" name="Google Shape;448;p24"/>
          <p:cNvGrpSpPr/>
          <p:nvPr/>
        </p:nvGrpSpPr>
        <p:grpSpPr>
          <a:xfrm>
            <a:off x="4735387" y="3208510"/>
            <a:ext cx="920346" cy="924657"/>
            <a:chOff x="4935067" y="3073379"/>
            <a:chExt cx="1244039" cy="1244039"/>
          </a:xfrm>
        </p:grpSpPr>
        <p:sp>
          <p:nvSpPr>
            <p:cNvPr id="45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rgbClr val="1954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6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6471"/>
                <a:gd name="adj2" fmla="val 21599774"/>
                <a:gd name="adj3" fmla="val 8499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" name="Google Shape;479;p24"/>
          <p:cNvGrpSpPr/>
          <p:nvPr/>
        </p:nvGrpSpPr>
        <p:grpSpPr>
          <a:xfrm>
            <a:off x="5938329" y="3311398"/>
            <a:ext cx="2644674" cy="1016762"/>
            <a:chOff x="2273150" y="3489923"/>
            <a:chExt cx="1884600" cy="989826"/>
          </a:xfrm>
        </p:grpSpPr>
        <p:sp>
          <p:nvSpPr>
            <p:cNvPr id="48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El 20% mas alto.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</a:t>
              </a:r>
              <a:r>
                <a:rPr lang="es-MX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 mas de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195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5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5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C2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718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745893"/>
              <a:ext cx="398100" cy="19620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688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24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7601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valor consumido entre C1 y C2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792771"/>
            <a:ext cx="462999" cy="2806967"/>
            <a:chOff x="4368942" y="1311414"/>
            <a:chExt cx="462999" cy="2806967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2848211"/>
              <a:ext cx="231500" cy="127017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1311414"/>
              <a:ext cx="231500" cy="2806812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338997"/>
            <a:ext cx="463000" cy="260617"/>
            <a:chOff x="5423604" y="3857640"/>
            <a:chExt cx="463000" cy="26061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950219"/>
              <a:ext cx="231500" cy="16803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57640"/>
              <a:ext cx="231500" cy="260461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99170"/>
            <a:ext cx="463000" cy="109259"/>
            <a:chOff x="6478267" y="4008936"/>
            <a:chExt cx="463000" cy="10925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08936"/>
              <a:ext cx="231500" cy="10470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6857308" y="4548855"/>
            <a:ext cx="231500" cy="45719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835769" y="4548855"/>
            <a:ext cx="231600" cy="50590"/>
          </a:xfrm>
          <a:prstGeom prst="rect">
            <a:avLst/>
          </a:prstGeom>
          <a:solidFill>
            <a:srgbClr val="1E3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642557"/>
            <a:ext cx="840629" cy="3249354"/>
            <a:chOff x="4180126" y="1161200"/>
            <a:chExt cx="840629" cy="32493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971580"/>
              <a:ext cx="231500" cy="214680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1161200"/>
              <a:ext cx="231500" cy="2957026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630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560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490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420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53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siguen de la mano</a:t>
            </a:r>
            <a:endParaRPr lang="es-CO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" y="1298910"/>
            <a:ext cx="4181224" cy="3305800"/>
          </a:xfrm>
          <a:prstGeom prst="rect">
            <a:avLst/>
          </a:prstGeom>
        </p:spPr>
      </p:pic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03" y="1333008"/>
            <a:ext cx="4138097" cy="3271701"/>
          </a:xfrm>
          <a:prstGeom prst="rect">
            <a:avLst/>
          </a:prstGeom>
        </p:spPr>
      </p:pic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17743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5 y 6 se mantienen como los de mayor consumo promedio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41155" y="1073884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consumiendo menos kW/h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65 y 78, en comparación con 217 y 197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9" y="3291339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3 y 4 se acercan en valores medios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El consumo medio en estrato 3 es de 104 kW/h, mientras que en estrato 4 es de 114.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11" y="957669"/>
            <a:ext cx="5278189" cy="4173092"/>
          </a:xfrm>
          <a:prstGeom prst="rect">
            <a:avLst/>
          </a:prstGeom>
        </p:spPr>
      </p:pic>
      <p:grpSp>
        <p:nvGrpSpPr>
          <p:cNvPr id="14" name="Google Shape;148;p17"/>
          <p:cNvGrpSpPr/>
          <p:nvPr/>
        </p:nvGrpSpPr>
        <p:grpSpPr>
          <a:xfrm>
            <a:off x="214407" y="2446017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 esta categoría, el estrato 5 supera al 6 en consumo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estrato 5 se sitúa 20 k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W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/h por encima del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63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consumo sigue de la mano con el precio de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91354" y="1551865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pagando las facturas mas bajas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38 y 47 mil pesos, en comparación con 120 y 130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64606" y="2923998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son los estratos 5 y 6 los que pagan las facturas mas variadas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en estrato 6 es de 308, en comparación con 31 en estrato 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5" y="957669"/>
            <a:ext cx="5268624" cy="41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6,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948773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3.3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869732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2.7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4631224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2.1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1.1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58537" y="2438680"/>
            <a:ext cx="14181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007928" y="2808489"/>
            <a:ext cx="15932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77964" y="2768590"/>
            <a:ext cx="94093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403022" y="2743129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1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se alinea para estratos 1 al 4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al 4 pagan casi lo mismo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 estos estratos varia solo entre 2 y 3 pesos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83986"/>
            <a:chOff x="718220" y="2929813"/>
            <a:chExt cx="3281441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5 y 6 siguen pagando un poco menos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picos de la distribución se vuelven mas dispersos y el valor medio esta debajo de 600 en ambos casos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80"/>
            <a:ext cx="5206760" cy="41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797355"/>
                <a:ext cx="270895" cy="102016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77020"/>
                <a:ext cx="270878" cy="20402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1660935"/>
                <a:ext cx="270885" cy="215640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605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442987"/>
                <a:ext cx="270897" cy="137454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596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y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 de la distribución. </a:t>
              </a:r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2984 y 5167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3 (C3)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6" name="Google Shape;466;p24"/>
          <p:cNvGrpSpPr/>
          <p:nvPr/>
        </p:nvGrpSpPr>
        <p:grpSpPr>
          <a:xfrm>
            <a:off x="2394462" y="1664254"/>
            <a:ext cx="1165015" cy="1175899"/>
            <a:chOff x="851762" y="3073379"/>
            <a:chExt cx="1244039" cy="1244039"/>
          </a:xfrm>
        </p:grpSpPr>
        <p:sp>
          <p:nvSpPr>
            <p:cNvPr id="2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8" name="Google Shape;468;p24"/>
            <p:cNvSpPr/>
            <p:nvPr/>
          </p:nvSpPr>
          <p:spPr>
            <a:xfrm>
              <a:off x="895153" y="3116572"/>
              <a:ext cx="1157203" cy="1157571"/>
            </a:xfrm>
            <a:prstGeom prst="blockArc">
              <a:avLst>
                <a:gd name="adj1" fmla="val 10707764"/>
                <a:gd name="adj2" fmla="val 3513519"/>
                <a:gd name="adj3" fmla="val 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3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1 y 2 siguen siendo la mayoría; 3 y 4 crecen ligeramente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1783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1910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" y="1020184"/>
            <a:ext cx="5215231" cy="41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105262" y="107575"/>
            <a:ext cx="897103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crecimiento en suscriptores de 3 y 4 se refleja en el consumo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2591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" y="965248"/>
            <a:ext cx="5284715" cy="4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C2 y C3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822467"/>
            <a:ext cx="462999" cy="2777272"/>
            <a:chOff x="4368942" y="1341110"/>
            <a:chExt cx="462999" cy="2777272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341110"/>
              <a:ext cx="231500" cy="2777272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233312"/>
              <a:ext cx="231500" cy="188491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733658"/>
              <a:ext cx="231500" cy="38459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943286"/>
              <a:ext cx="231500" cy="174815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558160"/>
            <a:ext cx="463000" cy="50269"/>
            <a:chOff x="6478267" y="4067926"/>
            <a:chExt cx="463000" cy="5026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67926"/>
              <a:ext cx="231500" cy="4571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930425"/>
            <a:ext cx="840629" cy="3961486"/>
            <a:chOff x="4180126" y="449068"/>
            <a:chExt cx="840629" cy="396148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449068"/>
              <a:ext cx="231500" cy="3669314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388993"/>
              <a:ext cx="231500" cy="1729233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958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90682"/>
            <a:chOff x="693504" y="1437317"/>
            <a:chExt cx="3691392" cy="1290682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1 consume más y con mayor dispersión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79599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Consume en promedio 1595 con una desviación de 2083, en contraste con 1137 del estrato 2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4" y="2998165"/>
            <a:ext cx="3601295" cy="1298014"/>
            <a:chOff x="712291" y="2916226"/>
            <a:chExt cx="3673301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en valor medio, el estrato 2 consume </a:t>
              </a:r>
              <a:r>
                <a:rPr lang="es-MX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más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1" y="3665840"/>
              <a:ext cx="367330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mediana del estrato 2 es 1071, contra 876 del estrato 1. La dispersión también es menor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2" y="900360"/>
            <a:ext cx="5306670" cy="41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C3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1595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745893"/>
              <a:ext cx="398100" cy="1962032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1137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181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27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6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40503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valor consumido entre C2 y C3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2</a:t>
              </a:r>
              <a:endParaRPr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2377611"/>
            <a:ext cx="462999" cy="2222127"/>
            <a:chOff x="4368942" y="1896254"/>
            <a:chExt cx="462999" cy="2222127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896254"/>
              <a:ext cx="231500" cy="222212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859855"/>
              <a:ext cx="231500" cy="125837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733658"/>
              <a:ext cx="231500" cy="38459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943286"/>
              <a:ext cx="231500" cy="174815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558160"/>
            <a:ext cx="463000" cy="50269"/>
            <a:chOff x="6478267" y="4067926"/>
            <a:chExt cx="463000" cy="50269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2476"/>
              <a:ext cx="231500" cy="4571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4067926"/>
              <a:ext cx="231500" cy="45719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507813"/>
            <a:ext cx="840629" cy="3384098"/>
            <a:chOff x="4180126" y="1026456"/>
            <a:chExt cx="840629" cy="3384098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1026456"/>
              <a:ext cx="231500" cy="3091925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762334"/>
              <a:ext cx="231500" cy="1355892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1350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0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siguen de la mano</a:t>
            </a:r>
            <a:endParaRPr lang="es-CO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" y="1333009"/>
            <a:ext cx="4328033" cy="34218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00" y="1333009"/>
            <a:ext cx="4309569" cy="34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1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estrato 5 se consolida como mayor consumidor promedio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84919" y="2354996"/>
            <a:ext cx="3620392" cy="1223785"/>
            <a:chOff x="693048" y="1149612"/>
            <a:chExt cx="4053672" cy="149444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consumiendo menos kW/h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95653"/>
              <a:ext cx="405367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76 y 94, en comparación con 233 y 177 en estratos 5 y 6. El estrato 2 aumento su dispersión en esta categoría</a:t>
              </a: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9" y="3291339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3 y 4 se alejaron en valores medios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diferencia entre ambos aumenta a 33 kW/h, situándose en 113 y 146 respectivamente.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13589" y="1044369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diferencia de consumo se acrecentó en estratos 5 y 6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estrato 5 ahora es 56 kW/h mas alta que el estrato 6 (previamente 20 kW/h)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11" y="931205"/>
            <a:ext cx="5327773" cy="42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cambios anteriores se reflejan en la distribución de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91354" y="1228308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siguen pagando las facturas mas bajas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entre 46 y 58 mil pesos, en comparación con 136 y 111 en estratos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64606" y="2600441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el estrato 5 ahora paga facturas mas caras que el estrato 6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factura mediana del estrato 5 es de 136, comparado con 111 de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5" y="957669"/>
            <a:ext cx="5294301" cy="4185831"/>
          </a:xfrm>
          <a:prstGeom prst="rect">
            <a:avLst/>
          </a:prstGeom>
        </p:spPr>
      </p:pic>
      <p:grpSp>
        <p:nvGrpSpPr>
          <p:cNvPr id="18" name="Google Shape;148;p17"/>
          <p:cNvGrpSpPr/>
          <p:nvPr/>
        </p:nvGrpSpPr>
        <p:grpSpPr>
          <a:xfrm>
            <a:off x="292315" y="3790375"/>
            <a:ext cx="3498611" cy="1171192"/>
            <a:chOff x="693049" y="1149612"/>
            <a:chExt cx="3917317" cy="1430217"/>
          </a:xfrm>
        </p:grpSpPr>
        <p:sp>
          <p:nvSpPr>
            <p:cNvPr id="19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 la dispersión en estrato 5 es mucho mayor al 6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50;p17"/>
            <p:cNvSpPr txBox="1"/>
            <p:nvPr/>
          </p:nvSpPr>
          <p:spPr>
            <a:xfrm>
              <a:off x="693049" y="2031429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del estrato 5 es de 705, comparado con la desviación de 217 en 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1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74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5,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51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2.9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869732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50229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91854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1.2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1165977" y="273740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58537" y="2438680"/>
            <a:ext cx="14181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007928" y="2808489"/>
            <a:ext cx="15932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00668" y="248314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17370" y="2768590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328057" y="2751293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207900" y="2787055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7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1098" y="125623"/>
            <a:ext cx="860891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se acerca a 600 en la mayoría de estratos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del kW/h se hace mas similar entre estratos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del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valor del kW/h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los estratos 1 a 5 oscila los 600 pesos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9" y="2979335"/>
            <a:ext cx="3517588" cy="1283986"/>
            <a:chOff x="718220" y="2929813"/>
            <a:chExt cx="3281441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6 sigue pagando un poco menos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valor medio de la tarifa para estrato 6 es 588, permaneciendo por debajo de 600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652"/>
            <a:ext cx="5019858" cy="39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7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4"/>
          <p:cNvGrpSpPr/>
          <p:nvPr/>
        </p:nvGrpSpPr>
        <p:grpSpPr>
          <a:xfrm>
            <a:off x="2226314" y="1748979"/>
            <a:ext cx="1165015" cy="1157815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0"/>
            </a:xfrm>
            <a:prstGeom prst="blockArc">
              <a:avLst>
                <a:gd name="adj1" fmla="val 10812714"/>
                <a:gd name="adj2" fmla="val 16539808"/>
                <a:gd name="adj3" fmla="val 78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3959413" y="2001772"/>
            <a:ext cx="2629808" cy="905022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20% mas bajo. Municipios con menos de 1869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1 (C1)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1978100"/>
                <a:ext cx="270895" cy="1839423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77020"/>
                <a:ext cx="270878" cy="20402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053465"/>
                <a:ext cx="270885" cy="176387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598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602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297" y="1199512"/>
              <a:ext cx="307160" cy="2525539"/>
              <a:chOff x="3433288" y="1590200"/>
              <a:chExt cx="270912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8" y="1885964"/>
                <a:ext cx="270907" cy="1931540"/>
              </a:xfrm>
              <a:prstGeom prst="roundRect">
                <a:avLst>
                  <a:gd name="adj" fmla="val 477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603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32" y="1199512"/>
              <a:ext cx="359452" cy="2525539"/>
              <a:chOff x="3433300" y="1590200"/>
              <a:chExt cx="31703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35141"/>
                <a:ext cx="317030" cy="98239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588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60% y 80%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 (C4)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48;p24"/>
          <p:cNvGrpSpPr/>
          <p:nvPr/>
        </p:nvGrpSpPr>
        <p:grpSpPr>
          <a:xfrm>
            <a:off x="2394462" y="1686051"/>
            <a:ext cx="1165065" cy="1166551"/>
            <a:chOff x="4935067" y="3073379"/>
            <a:chExt cx="1244039" cy="1244039"/>
          </a:xfrm>
        </p:grpSpPr>
        <p:sp>
          <p:nvSpPr>
            <p:cNvPr id="24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7724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La tendencia se mantiene; el estrato </a:t>
            </a:r>
            <a:r>
              <a:rPr lang="es-CO" sz="2000" dirty="0" smtClean="0"/>
              <a:t>3 </a:t>
            </a:r>
            <a:r>
              <a:rPr lang="es-CO" sz="2000" dirty="0" smtClean="0"/>
              <a:t>crece moderadamente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3417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" y="970787"/>
            <a:ext cx="5188742" cy="41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105262" y="107575"/>
            <a:ext cx="897103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En el total de consumo se sigue reflejando la estructura de suscriptores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818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56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" y="931829"/>
            <a:ext cx="5262484" cy="41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consumo mW/h entre </a:t>
            </a:r>
            <a:r>
              <a:rPr lang="en" dirty="0" smtClean="0">
                <a:solidFill>
                  <a:schemeClr val="dk1"/>
                </a:solidFill>
              </a:rPr>
              <a:t>C3 </a:t>
            </a:r>
            <a:r>
              <a:rPr lang="en" dirty="0" smtClean="0">
                <a:solidFill>
                  <a:schemeClr val="dk1"/>
                </a:solidFill>
              </a:rPr>
              <a:t>y </a:t>
            </a:r>
            <a:r>
              <a:rPr lang="en" dirty="0" smtClean="0">
                <a:solidFill>
                  <a:schemeClr val="dk1"/>
                </a:solidFill>
              </a:rPr>
              <a:t>C4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</a:t>
              </a: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 dirty="0">
                <a:solidFill>
                  <a:srgbClr val="59A7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1792927"/>
            <a:ext cx="462999" cy="2806812"/>
            <a:chOff x="4368942" y="1311570"/>
            <a:chExt cx="462999" cy="2806812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311570"/>
              <a:ext cx="231500" cy="2806812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773125"/>
              <a:ext cx="231500" cy="1345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3914457"/>
            <a:ext cx="463000" cy="685157"/>
            <a:chOff x="5423604" y="3433100"/>
            <a:chExt cx="463000" cy="68515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433100"/>
              <a:ext cx="231500" cy="685157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98648"/>
              <a:ext cx="231500" cy="219454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24667"/>
            <a:ext cx="462999" cy="183795"/>
            <a:chOff x="6478267" y="4079035"/>
            <a:chExt cx="462999" cy="39160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9035"/>
              <a:ext cx="231500" cy="3916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4097984"/>
              <a:ext cx="231500" cy="1725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060925"/>
            <a:ext cx="840629" cy="3830986"/>
            <a:chOff x="4180126" y="579568"/>
            <a:chExt cx="840629" cy="383098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579568"/>
              <a:ext cx="231500" cy="3538813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252319"/>
              <a:ext cx="231500" cy="186590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164;p17"/>
          <p:cNvGrpSpPr/>
          <p:nvPr/>
        </p:nvGrpSpPr>
        <p:grpSpPr>
          <a:xfrm>
            <a:off x="6567374" y="4483087"/>
            <a:ext cx="436350" cy="118453"/>
            <a:chOff x="6478267" y="4092957"/>
            <a:chExt cx="436350" cy="25238"/>
          </a:xfrm>
        </p:grpSpPr>
        <p:sp>
          <p:nvSpPr>
            <p:cNvPr id="63" name="Google Shape;165;p17"/>
            <p:cNvSpPr/>
            <p:nvPr/>
          </p:nvSpPr>
          <p:spPr>
            <a:xfrm>
              <a:off x="6478267" y="4092957"/>
              <a:ext cx="231500" cy="25238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;p17"/>
            <p:cNvSpPr/>
            <p:nvPr/>
          </p:nvSpPr>
          <p:spPr>
            <a:xfrm>
              <a:off x="6683117" y="4108446"/>
              <a:ext cx="231500" cy="974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64;p17"/>
          <p:cNvGrpSpPr/>
          <p:nvPr/>
        </p:nvGrpSpPr>
        <p:grpSpPr>
          <a:xfrm>
            <a:off x="7604267" y="4549003"/>
            <a:ext cx="463000" cy="52496"/>
            <a:chOff x="6478267" y="4108454"/>
            <a:chExt cx="463000" cy="11185"/>
          </a:xfrm>
        </p:grpSpPr>
        <p:sp>
          <p:nvSpPr>
            <p:cNvPr id="66" name="Google Shape;165;p17"/>
            <p:cNvSpPr/>
            <p:nvPr/>
          </p:nvSpPr>
          <p:spPr>
            <a:xfrm>
              <a:off x="6478267" y="4108454"/>
              <a:ext cx="231500" cy="9741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;p17"/>
            <p:cNvSpPr/>
            <p:nvPr/>
          </p:nvSpPr>
          <p:spPr>
            <a:xfrm>
              <a:off x="6709767" y="4109898"/>
              <a:ext cx="231500" cy="974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3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persiste con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5" y="1431288"/>
            <a:ext cx="3399019" cy="1290682"/>
            <a:chOff x="693504" y="1437317"/>
            <a:chExt cx="3691392" cy="1290682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4" y="1691561"/>
              <a:ext cx="369139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Estratos 1 y 2 se comportan similar a la categoría anterior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79599"/>
              <a:ext cx="369139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estrato 1 consume mas en promedio (con mayor dispersión), y el estrato 2 consume mas en valor mediano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4" y="2998165"/>
            <a:ext cx="3601295" cy="1298014"/>
            <a:chOff x="712291" y="2916226"/>
            <a:chExt cx="3673301" cy="1298014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2292" y="3205833"/>
              <a:ext cx="359530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estrato 3 crece moderadamente en valor consumido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1" y="3665840"/>
              <a:ext cx="367330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valor promedio de casi 500 y una desviación mas baja que estratos 1 y 2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8138" y="2916226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890753"/>
            <a:ext cx="5330970" cy="42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</a:t>
            </a:r>
            <a:r>
              <a:rPr lang="en" dirty="0" smtClean="0">
                <a:solidFill>
                  <a:schemeClr val="dk1"/>
                </a:solidFill>
              </a:rPr>
              <a:t>C4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039563"/>
              <a:ext cx="398100" cy="1668361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2305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443280"/>
              <a:ext cx="398100" cy="26484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555326"/>
              <a:ext cx="398100" cy="15254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101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43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Poppins"/>
                  <a:cs typeface="Poppins"/>
                  <a:sym typeface="Fira Sans Extra Condensed Medium"/>
                </a:rPr>
                <a:t>31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0039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7;p17"/>
          <p:cNvCxnSpPr/>
          <p:nvPr/>
        </p:nvCxnSpPr>
        <p:spPr>
          <a:xfrm>
            <a:off x="2160693" y="1184806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27;p17"/>
          <p:cNvCxnSpPr/>
          <p:nvPr/>
        </p:nvCxnSpPr>
        <p:spPr>
          <a:xfrm>
            <a:off x="2160693" y="1426662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2160693" y="1700982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862" y="8297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Diferencias de </a:t>
            </a:r>
            <a:r>
              <a:rPr lang="en" dirty="0" smtClean="0">
                <a:solidFill>
                  <a:schemeClr val="dk1"/>
                </a:solidFill>
              </a:rPr>
              <a:t>valor consumido </a:t>
            </a:r>
            <a:r>
              <a:rPr lang="en" dirty="0" smtClean="0">
                <a:solidFill>
                  <a:schemeClr val="dk1"/>
                </a:solidFill>
              </a:rPr>
              <a:t>entre </a:t>
            </a:r>
            <a:r>
              <a:rPr lang="en" dirty="0" smtClean="0">
                <a:solidFill>
                  <a:schemeClr val="dk1"/>
                </a:solidFill>
              </a:rPr>
              <a:t>C3 </a:t>
            </a:r>
            <a:r>
              <a:rPr lang="en" dirty="0" smtClean="0">
                <a:solidFill>
                  <a:schemeClr val="dk1"/>
                </a:solidFill>
              </a:rPr>
              <a:t>y </a:t>
            </a:r>
            <a:r>
              <a:rPr lang="en" dirty="0" smtClean="0">
                <a:solidFill>
                  <a:schemeClr val="dk1"/>
                </a:solidFill>
              </a:rPr>
              <a:t>C4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74559" y="1846184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</a:t>
              </a:r>
              <a:r>
                <a:rPr lang="en" sz="1700" dirty="0" smtClean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 dirty="0">
                <a:solidFill>
                  <a:srgbClr val="59A7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74559" y="2520050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Categoria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90417" y="2410725"/>
            <a:ext cx="462999" cy="2189014"/>
            <a:chOff x="4368942" y="1929368"/>
            <a:chExt cx="462999" cy="2189014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929368"/>
              <a:ext cx="231500" cy="2189014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065467"/>
              <a:ext cx="231500" cy="1052758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68882" y="4215015"/>
            <a:ext cx="463000" cy="384599"/>
            <a:chOff x="5423604" y="3733658"/>
            <a:chExt cx="463000" cy="384599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733658"/>
              <a:ext cx="231500" cy="384599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898648"/>
              <a:ext cx="231500" cy="219454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47342" y="4424667"/>
            <a:ext cx="462999" cy="183795"/>
            <a:chOff x="6478267" y="4079035"/>
            <a:chExt cx="462999" cy="39160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4079035"/>
              <a:ext cx="231500" cy="39160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4097984"/>
              <a:ext cx="231500" cy="1725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60693" y="4594882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492468" y="1700981"/>
            <a:ext cx="840629" cy="3190929"/>
            <a:chOff x="4180126" y="579568"/>
            <a:chExt cx="840629" cy="3830986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579568"/>
              <a:ext cx="231500" cy="3538813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2252319"/>
              <a:ext cx="231500" cy="1865907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01601" y="4691526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10734" y="469219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58532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06330" y="4698837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15459" y="469266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03293" y="157196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05142" y="186789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2700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03293" y="21602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18120" y="244134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12175" y="273367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1800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15312" y="3040659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15312" y="332956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12175" y="3613928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12413" y="391445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12175" y="418107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46;p17"/>
          <p:cNvSpPr txBox="1"/>
          <p:nvPr/>
        </p:nvSpPr>
        <p:spPr>
          <a:xfrm>
            <a:off x="1603293" y="132467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3300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146;p17"/>
          <p:cNvSpPr txBox="1"/>
          <p:nvPr/>
        </p:nvSpPr>
        <p:spPr>
          <a:xfrm>
            <a:off x="1603293" y="1064807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3600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127;p17"/>
          <p:cNvCxnSpPr/>
          <p:nvPr/>
        </p:nvCxnSpPr>
        <p:spPr>
          <a:xfrm>
            <a:off x="2160693" y="930425"/>
            <a:ext cx="62527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6;p17"/>
          <p:cNvSpPr txBox="1"/>
          <p:nvPr/>
        </p:nvSpPr>
        <p:spPr>
          <a:xfrm>
            <a:off x="1603293" y="810426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3900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164;p17"/>
          <p:cNvGrpSpPr/>
          <p:nvPr/>
        </p:nvGrpSpPr>
        <p:grpSpPr>
          <a:xfrm>
            <a:off x="6567374" y="4513546"/>
            <a:ext cx="436350" cy="87936"/>
            <a:chOff x="6478267" y="4099459"/>
            <a:chExt cx="436350" cy="18736"/>
          </a:xfrm>
        </p:grpSpPr>
        <p:sp>
          <p:nvSpPr>
            <p:cNvPr id="63" name="Google Shape;165;p17"/>
            <p:cNvSpPr/>
            <p:nvPr/>
          </p:nvSpPr>
          <p:spPr>
            <a:xfrm>
              <a:off x="6478267" y="4099459"/>
              <a:ext cx="231500" cy="18736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;p17"/>
            <p:cNvSpPr/>
            <p:nvPr/>
          </p:nvSpPr>
          <p:spPr>
            <a:xfrm>
              <a:off x="6683117" y="4108446"/>
              <a:ext cx="231500" cy="9749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64;p17"/>
          <p:cNvGrpSpPr/>
          <p:nvPr/>
        </p:nvGrpSpPr>
        <p:grpSpPr>
          <a:xfrm>
            <a:off x="7604267" y="4549003"/>
            <a:ext cx="463000" cy="52496"/>
            <a:chOff x="6478267" y="4108454"/>
            <a:chExt cx="463000" cy="11185"/>
          </a:xfrm>
        </p:grpSpPr>
        <p:sp>
          <p:nvSpPr>
            <p:cNvPr id="66" name="Google Shape;165;p17"/>
            <p:cNvSpPr/>
            <p:nvPr/>
          </p:nvSpPr>
          <p:spPr>
            <a:xfrm>
              <a:off x="6478267" y="4108454"/>
              <a:ext cx="231500" cy="9741"/>
            </a:xfrm>
            <a:prstGeom prst="rect">
              <a:avLst/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;p17"/>
            <p:cNvSpPr/>
            <p:nvPr/>
          </p:nvSpPr>
          <p:spPr>
            <a:xfrm>
              <a:off x="6709767" y="4109898"/>
              <a:ext cx="231500" cy="9741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9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chemeClr val="dk1"/>
                </a:solidFill>
              </a:rPr>
              <a:t>Permanece el vinculo cercano entre</a:t>
            </a:r>
            <a:r>
              <a:rPr lang="es-CO" sz="2000" dirty="0" smtClean="0">
                <a:solidFill>
                  <a:schemeClr val="dk1"/>
                </a:solidFill>
              </a:rPr>
              <a:t> lo facturado </a:t>
            </a:r>
            <a:r>
              <a:rPr lang="es-CO" sz="2000" dirty="0" smtClean="0">
                <a:solidFill>
                  <a:schemeClr val="dk1"/>
                </a:solidFill>
              </a:rPr>
              <a:t>y lo </a:t>
            </a:r>
            <a:r>
              <a:rPr lang="es-CO" sz="2000" dirty="0" smtClean="0">
                <a:solidFill>
                  <a:schemeClr val="dk1"/>
                </a:solidFill>
              </a:rPr>
              <a:t>consumido</a:t>
            </a:r>
            <a:endParaRPr lang="es-CO" sz="2000" dirty="0"/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138546" y="701873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sp>
        <p:nvSpPr>
          <p:cNvPr id="21" name="Google Shape;147;p17"/>
          <p:cNvSpPr txBox="1">
            <a:spLocks/>
          </p:cNvSpPr>
          <p:nvPr/>
        </p:nvSpPr>
        <p:spPr>
          <a:xfrm>
            <a:off x="3969727" y="701873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Valor monetario de consumo por estrato</a:t>
            </a:r>
            <a:endParaRPr lang="es-CO" sz="1200" b="1" dirty="0"/>
          </a:p>
        </p:txBody>
      </p:sp>
      <p:sp>
        <p:nvSpPr>
          <p:cNvPr id="23" name="Google Shape;147;p17"/>
          <p:cNvSpPr txBox="1">
            <a:spLocks/>
          </p:cNvSpPr>
          <p:nvPr/>
        </p:nvSpPr>
        <p:spPr>
          <a:xfrm>
            <a:off x="4241052" y="2378273"/>
            <a:ext cx="7135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200" b="1" dirty="0" smtClean="0"/>
              <a:t>Vs.</a:t>
            </a:r>
            <a:endParaRPr lang="es-CO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390498"/>
            <a:ext cx="4102506" cy="3243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2" y="1390497"/>
            <a:ext cx="4102506" cy="32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0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estratos 2 y 3 junto al 5 y 6 se asemejan mas entre ellos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84919" y="2442303"/>
            <a:ext cx="3620392" cy="1136478"/>
            <a:chOff x="693048" y="1256228"/>
            <a:chExt cx="4053672" cy="1387825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725149" y="1577135"/>
              <a:ext cx="382641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son los mas dispersos en el consumo promedio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95653"/>
              <a:ext cx="405367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Los dos estratos tienen la desviación estándar mas alta de las distribuciones</a:t>
              </a:r>
              <a:endParaRPr lang="es-CO" sz="1200" dirty="0" smtClean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34689" y="1256228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213589" y="3754498"/>
            <a:ext cx="3388752" cy="1103154"/>
            <a:chOff x="712723" y="2993885"/>
            <a:chExt cx="3563643" cy="1347131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648" y="3291341"/>
              <a:ext cx="3506556" cy="194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acercaron en mediana pero no en desviación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723" y="3792616"/>
              <a:ext cx="356364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diferencia de medianas es de 8 kW/h, aunque el estrato 5 es el mas disperso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605" y="2993885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Consumo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13589" y="1019044"/>
            <a:ext cx="3498611" cy="1172123"/>
            <a:chOff x="693049" y="1149612"/>
            <a:chExt cx="3917317" cy="1431354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2 y 3 se acercan en consumo promedio medio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2032566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diferencia entre las medianas de estrato 2 y 3 se reduce a solo 12 kW/h. El estrato 2 es el mas disperso de ambos 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40" y="904729"/>
            <a:ext cx="5361260" cy="4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279956" y="79278"/>
            <a:ext cx="866077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Municipios C1 tienen en su mayoría suscriptores estratos 1 y 2</a:t>
            </a:r>
            <a:endParaRPr lang="es-CO" sz="20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536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" y="988907"/>
            <a:ext cx="5254791" cy="41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Los cambios anteriores se reflejan en la distribución de la factura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208787" y="1125843"/>
            <a:ext cx="3527281" cy="1203970"/>
            <a:chOff x="693048" y="1149612"/>
            <a:chExt cx="3949418" cy="147024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049" y="1491246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</a:t>
              </a:r>
              <a:r>
                <a:rPr lang="es-CO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 y 3, junto con 5 y 6 también se acercan en factura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048" y="2071456"/>
              <a:ext cx="394941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valores medianos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de 72 y 76 mil pesos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y 169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y 165 respectivamente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 smtClean="0">
                <a:solidFill>
                  <a:schemeClr val="dk1"/>
                </a:solidFill>
              </a:rPr>
              <a:t>Factura promedio por estrato</a:t>
            </a:r>
            <a:endParaRPr lang="es-MX" sz="1200" b="1" dirty="0"/>
          </a:p>
        </p:txBody>
      </p:sp>
      <p:grpSp>
        <p:nvGrpSpPr>
          <p:cNvPr id="14" name="Google Shape;148;p17"/>
          <p:cNvGrpSpPr/>
          <p:nvPr/>
        </p:nvGrpSpPr>
        <p:grpSpPr>
          <a:xfrm>
            <a:off x="208787" y="2539855"/>
            <a:ext cx="3498611" cy="1106286"/>
            <a:chOff x="693049" y="1149612"/>
            <a:chExt cx="3917317" cy="1350956"/>
          </a:xfrm>
        </p:grpSpPr>
        <p:sp>
          <p:nvSpPr>
            <p:cNvPr id="15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diferencia entre estratos 5 y 6 se redujo en esta categoría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50;p17"/>
            <p:cNvSpPr txBox="1"/>
            <p:nvPr/>
          </p:nvSpPr>
          <p:spPr>
            <a:xfrm>
              <a:off x="693049" y="1952168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De 25 mil pesos de diferencia en la mediana de C3 a 4 mil pesos en esta categoría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7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8" name="Google Shape;148;p17"/>
          <p:cNvGrpSpPr/>
          <p:nvPr/>
        </p:nvGrpSpPr>
        <p:grpSpPr>
          <a:xfrm>
            <a:off x="208787" y="3809224"/>
            <a:ext cx="3498611" cy="1171192"/>
            <a:chOff x="693049" y="1149612"/>
            <a:chExt cx="3917317" cy="1430217"/>
          </a:xfrm>
        </p:grpSpPr>
        <p:sp>
          <p:nvSpPr>
            <p:cNvPr id="19" name="Google Shape;149;p17"/>
            <p:cNvSpPr txBox="1"/>
            <p:nvPr/>
          </p:nvSpPr>
          <p:spPr>
            <a:xfrm>
              <a:off x="693049" y="1491247"/>
              <a:ext cx="3793394" cy="255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</a:t>
              </a: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dispersión en estrato 5 </a:t>
              </a: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sigue siendo mucho </a:t>
              </a:r>
              <a:r>
                <a:rPr lang="es-CO" sz="16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mayor al 6</a:t>
              </a:r>
              <a:endParaRPr lang="es-CO" sz="16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150;p17"/>
            <p:cNvSpPr txBox="1"/>
            <p:nvPr/>
          </p:nvSpPr>
          <p:spPr>
            <a:xfrm>
              <a:off x="693049" y="2031429"/>
              <a:ext cx="391731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desviación estándar del estrato 5 es de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825,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comparado con la desviación de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305 en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estrato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1" name="Google Shape;151;p17"/>
            <p:cNvSpPr/>
            <p:nvPr/>
          </p:nvSpPr>
          <p:spPr>
            <a:xfrm>
              <a:off x="802590" y="1149612"/>
              <a:ext cx="607500" cy="921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49" y="880171"/>
            <a:ext cx="5392321" cy="42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4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325120" y="320675"/>
            <a:ext cx="83817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Con lo que se paga una factura media en estrato 5, se puede pagar:</a:t>
            </a:r>
            <a:endParaRPr sz="2000"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27064" y="2088599"/>
            <a:ext cx="1472582" cy="2261350"/>
            <a:chOff x="1652715" y="1726763"/>
            <a:chExt cx="1744797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511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715" y="341647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2.9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869732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50229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91854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1.6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0374342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 </a:t>
              </a:r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</a:t>
              </a:r>
              <a:r>
                <a:rPr lang="es-CO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1165977" y="273740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472;p18"/>
          <p:cNvGrpSpPr/>
          <p:nvPr/>
        </p:nvGrpSpPr>
        <p:grpSpPr>
          <a:xfrm>
            <a:off x="2634219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750125" y="2765360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293" y="2416093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627110" y="2470534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893345" y="2681434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8" name="Google Shape;1472;p18"/>
          <p:cNvGrpSpPr/>
          <p:nvPr/>
        </p:nvGrpSpPr>
        <p:grpSpPr>
          <a:xfrm>
            <a:off x="4300668" y="248314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839922" y="2769827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328057" y="2751293"/>
            <a:ext cx="100226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207900" y="2787055"/>
            <a:ext cx="154688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6" name="Google Shape;1472;p18"/>
          <p:cNvGrpSpPr/>
          <p:nvPr/>
        </p:nvGrpSpPr>
        <p:grpSpPr>
          <a:xfrm>
            <a:off x="4456061" y="2786782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8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38251" y="2800218"/>
            <a:ext cx="139531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331098" y="125623"/>
            <a:ext cx="860891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valor del kW/h </a:t>
            </a:r>
            <a:r>
              <a:rPr lang="es-CO" dirty="0" smtClean="0"/>
              <a:t>varia más entre estratos respecto a C3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522366" y="1630790"/>
            <a:ext cx="3513262" cy="1184761"/>
            <a:chOff x="707308" y="1490351"/>
            <a:chExt cx="3568986" cy="1184761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8" y="1723331"/>
              <a:ext cx="336823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del kW/h </a:t>
              </a: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fluctúa variadamente entre estratos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56898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mediana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estratos varia de 601 a 586 sin un patrón claro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1617" y="1490351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518038" y="2979335"/>
            <a:ext cx="3625961" cy="1283986"/>
            <a:chOff x="718219" y="2929813"/>
            <a:chExt cx="3382539" cy="128398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19" y="3212406"/>
              <a:ext cx="3382539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Aunque estratos 5 y 6 siguen siendo los que menos pagan por kW/h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8220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valor medio de la tarifa para estrato 6 es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586, mientras que en estrato 5 es de 583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Tarifa promedio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810"/>
            <a:ext cx="5174673" cy="40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4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</a:t>
            </a:r>
            <a:r>
              <a:rPr lang="en" dirty="0" smtClean="0">
                <a:solidFill>
                  <a:schemeClr val="dk1"/>
                </a:solidFill>
              </a:rPr>
              <a:t>medio en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3000101"/>
                <a:ext cx="270895" cy="81742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-US" sz="12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583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813679"/>
                <a:ext cx="270874" cy="200354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601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8" y="2479645"/>
                <a:ext cx="270880" cy="133769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589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2119167"/>
                <a:ext cx="270874" cy="15549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297" y="1199512"/>
              <a:ext cx="307160" cy="2525539"/>
              <a:chOff x="3433288" y="1590200"/>
              <a:chExt cx="270912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8" y="2351341"/>
                <a:ext cx="270906" cy="1466164"/>
              </a:xfrm>
              <a:prstGeom prst="roundRect">
                <a:avLst>
                  <a:gd name="adj" fmla="val 477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590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32390"/>
                <a:ext cx="270897" cy="1185141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</a:t>
              </a:r>
              <a:r>
                <a:rPr lang="en" sz="12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586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6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4"/>
          <p:cNvGrpSpPr/>
          <p:nvPr/>
        </p:nvGrpSpPr>
        <p:grpSpPr>
          <a:xfrm>
            <a:off x="3959413" y="2001772"/>
            <a:ext cx="3247414" cy="905022"/>
            <a:chOff x="2273150" y="3489925"/>
            <a:chExt cx="2327195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2327195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Entre el 60% y 80% de la distribución.</a:t>
              </a:r>
            </a:p>
            <a:p>
              <a:pPr lvl="0"/>
              <a:r>
                <a:rPr lang="es-MX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Municipios entre 5168 y 9871 suscriptores</a:t>
              </a:r>
              <a:endPara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rgbClr val="59A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Categoría 4 (C4)</a:t>
              </a:r>
              <a:endParaRPr lang="es-CO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61;p29"/>
          <p:cNvGrpSpPr/>
          <p:nvPr/>
        </p:nvGrpSpPr>
        <p:grpSpPr>
          <a:xfrm>
            <a:off x="1390980" y="5145214"/>
            <a:ext cx="921492" cy="993441"/>
            <a:chOff x="4751743" y="1921163"/>
            <a:chExt cx="875263" cy="665323"/>
          </a:xfrm>
        </p:grpSpPr>
        <p:sp>
          <p:nvSpPr>
            <p:cNvPr id="3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3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5" name="Google Shape;661;p29"/>
          <p:cNvGrpSpPr/>
          <p:nvPr/>
        </p:nvGrpSpPr>
        <p:grpSpPr>
          <a:xfrm>
            <a:off x="2637985" y="5145214"/>
            <a:ext cx="921492" cy="993441"/>
            <a:chOff x="4751743" y="1921163"/>
            <a:chExt cx="875263" cy="665323"/>
          </a:xfrm>
        </p:grpSpPr>
        <p:sp>
          <p:nvSpPr>
            <p:cNvPr id="56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57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58" name="Google Shape;661;p29"/>
          <p:cNvGrpSpPr/>
          <p:nvPr/>
        </p:nvGrpSpPr>
        <p:grpSpPr>
          <a:xfrm>
            <a:off x="3884990" y="5143500"/>
            <a:ext cx="921492" cy="993441"/>
            <a:chOff x="4751743" y="1921163"/>
            <a:chExt cx="875263" cy="665323"/>
          </a:xfrm>
        </p:grpSpPr>
        <p:sp>
          <p:nvSpPr>
            <p:cNvPr id="59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0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217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1" name="Google Shape;661;p29"/>
          <p:cNvGrpSpPr/>
          <p:nvPr/>
        </p:nvGrpSpPr>
        <p:grpSpPr>
          <a:xfrm>
            <a:off x="5219895" y="5143500"/>
            <a:ext cx="921492" cy="993441"/>
            <a:chOff x="4751743" y="1921163"/>
            <a:chExt cx="875263" cy="665323"/>
          </a:xfrm>
        </p:grpSpPr>
        <p:sp>
          <p:nvSpPr>
            <p:cNvPr id="62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3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4" name="Google Shape;661;p29"/>
          <p:cNvGrpSpPr/>
          <p:nvPr/>
        </p:nvGrpSpPr>
        <p:grpSpPr>
          <a:xfrm>
            <a:off x="6465158" y="5143500"/>
            <a:ext cx="921492" cy="993441"/>
            <a:chOff x="4751743" y="1921163"/>
            <a:chExt cx="875263" cy="665323"/>
          </a:xfrm>
        </p:grpSpPr>
        <p:sp>
          <p:nvSpPr>
            <p:cNvPr id="65" name="Google Shape;663;p29"/>
            <p:cNvSpPr/>
            <p:nvPr/>
          </p:nvSpPr>
          <p:spPr>
            <a:xfrm>
              <a:off x="4751743" y="2312586"/>
              <a:ext cx="875263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" name="Google Shape;664;p29"/>
            <p:cNvSpPr/>
            <p:nvPr/>
          </p:nvSpPr>
          <p:spPr>
            <a:xfrm>
              <a:off x="4833579" y="1921163"/>
              <a:ext cx="711592" cy="2307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3" name="Google Shape;448;p24"/>
          <p:cNvGrpSpPr/>
          <p:nvPr/>
        </p:nvGrpSpPr>
        <p:grpSpPr>
          <a:xfrm>
            <a:off x="2394462" y="1686051"/>
            <a:ext cx="1165065" cy="1166551"/>
            <a:chOff x="4935067" y="3073379"/>
            <a:chExt cx="1244039" cy="1244039"/>
          </a:xfrm>
        </p:grpSpPr>
        <p:sp>
          <p:nvSpPr>
            <p:cNvPr id="24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  <p:sp>
          <p:nvSpPr>
            <p:cNvPr id="25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10663424"/>
                <a:gd name="adj2" fmla="val 7054643"/>
                <a:gd name="adj3" fmla="val 805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499" y="39510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</a:t>
            </a:r>
            <a:r>
              <a:rPr lang="es-CO" dirty="0" smtClean="0">
                <a:solidFill>
                  <a:schemeClr val="dk1"/>
                </a:solidFill>
              </a:rPr>
              <a:t>gas natural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908689" y="3114212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2908689" y="1787437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4849398" y="1787437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miles de 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4794314" y="3114212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501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98202" y="947725"/>
            <a:ext cx="615896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</a:t>
            </a:r>
            <a:r>
              <a:rPr lang="en" dirty="0" smtClean="0">
                <a:solidFill>
                  <a:schemeClr val="accent1"/>
                </a:solidFill>
              </a:rPr>
              <a:t>Slide End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66870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El estrato 1 es el que mas energía consume</a:t>
            </a:r>
            <a:endParaRPr lang="es-CO" sz="2400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837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1.7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" y="1013845"/>
            <a:ext cx="5223248" cy="4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6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valor de consumo sigue un comportamiento similar al total consumido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47746" y="1431288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6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consumido. Estrato 1 consume mas en promedio y con mayor dispersión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47746" y="3011752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</a:t>
              </a: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3 al 6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se ubican muy por debajo de los valores para los estratos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1 y 2.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52" y="869581"/>
            <a:ext cx="5345748" cy="42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="" xmlns:a16="http://schemas.microsoft.com/office/drawing/2014/main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15750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municipios que mas gas facturaron en 2021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1,021,980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3069224"/>
              <a:ext cx="398100" cy="6387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298,679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749080" y="1174029"/>
            <a:ext cx="1326287" cy="3071856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217,315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161947"/>
              <a:ext cx="398100" cy="546177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5261913" y="1151371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48937"/>
              <a:ext cx="398100" cy="55893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217,262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51371"/>
            <a:ext cx="1311675" cy="3094514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190,003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331940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tienen menos suscriptores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787265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5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Suscriptores por estrato*</a:t>
            </a:r>
            <a:endParaRPr lang="es-CO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26948" y="1500375"/>
            <a:ext cx="3452302" cy="1275955"/>
            <a:chOff x="707309" y="1467694"/>
            <a:chExt cx="3368237" cy="1275955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07309" y="1741868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numero cae drásticamente después de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curtosis y sesgamiento de los estratos 4,5 y 6 aumenta considerablemente en comparación con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779306" y="1467694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26948" y="3054602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cantidad de suscriptores del estrato 6 es casi nula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distribución se concentra primordialmente alrededor de cero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" y="962671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/>
              <a:t>Los estratos mas altos tienen menos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845739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" y="983215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54386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</a:t>
            </a:r>
            <a:r>
              <a:rPr lang="en" dirty="0" smtClean="0">
                <a:solidFill>
                  <a:schemeClr val="dk1"/>
                </a:solidFill>
              </a:rPr>
              <a:t>municipio C1 </a:t>
            </a:r>
            <a:r>
              <a:rPr lang="en" dirty="0">
                <a:solidFill>
                  <a:schemeClr val="dk1"/>
                </a:solidFill>
              </a:rPr>
              <a:t>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496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016308"/>
              <a:ext cx="398100" cy="269151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25668"/>
            <a:ext cx="1257600" cy="2957237"/>
            <a:chOff x="3058500" y="1165613"/>
            <a:chExt cx="1257600" cy="295723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00611"/>
              <a:ext cx="398100" cy="1307314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65613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528418"/>
              <a:ext cx="398100" cy="179705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651816"/>
              <a:ext cx="398100" cy="5605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662155"/>
              <a:ext cx="398100" cy="45719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0.3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651815"/>
              <a:ext cx="398100" cy="56060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2530142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consumo es acorde con los suscriptores</a:t>
            </a:r>
            <a:endParaRPr lang="es-CO" sz="2000" dirty="0"/>
          </a:p>
        </p:txBody>
      </p: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total por estrato*</a:t>
            </a:r>
            <a:endParaRPr lang="es-CO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-8878" y="494853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962400"/>
            <a:ext cx="5197954" cy="4109656"/>
          </a:xfrm>
          <a:prstGeom prst="rect">
            <a:avLst/>
          </a:prstGeom>
        </p:spPr>
      </p:pic>
      <p:grpSp>
        <p:nvGrpSpPr>
          <p:cNvPr id="15" name="Google Shape;661;p29"/>
          <p:cNvGrpSpPr/>
          <p:nvPr/>
        </p:nvGrpSpPr>
        <p:grpSpPr>
          <a:xfrm>
            <a:off x="172625" y="222851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192946" y="336141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72625" y="162918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192946" y="277861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0285" y="572017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192946" y="390943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192946" y="446004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22096" y="445370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71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22096" y="390216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22096" y="335063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22096" y="278096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492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697145" y="221130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798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70963" y="163687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513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65886" y="114514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45326" y="115144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Consumido (miles de M3)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6773" y="92567"/>
            <a:ext cx="915077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valor del total de consumo sigue la línea de suscriptores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6590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grpSp>
        <p:nvGrpSpPr>
          <p:cNvPr id="15" name="Google Shape;661;p29"/>
          <p:cNvGrpSpPr/>
          <p:nvPr/>
        </p:nvGrpSpPr>
        <p:grpSpPr>
          <a:xfrm>
            <a:off x="199109" y="229299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219430" y="342589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99109" y="169366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219430" y="284309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1600" y="642514"/>
            <a:ext cx="363007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219430" y="397391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219430" y="452452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48580" y="451818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135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48580" y="396664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151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48580" y="341511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347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48580" y="284544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934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723629" y="227578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1714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97447" y="170135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1100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92370" y="120962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71810" y="121592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Valor consumido (millones de $)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99673" y="778108"/>
            <a:ext cx="3212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9" y="1055107"/>
            <a:ext cx="5160854" cy="4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53" name="Google Shape;148;p17"/>
          <p:cNvGrpSpPr/>
          <p:nvPr/>
        </p:nvGrpSpPr>
        <p:grpSpPr>
          <a:xfrm>
            <a:off x="2752902" y="2897465"/>
            <a:ext cx="1772700" cy="1017183"/>
            <a:chOff x="710275" y="1563888"/>
            <a:chExt cx="1772700" cy="1017183"/>
          </a:xfrm>
        </p:grpSpPr>
        <p:sp>
          <p:nvSpPr>
            <p:cNvPr id="54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5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dirty="0"/>
            </a:p>
          </p:txBody>
        </p:sp>
        <p:sp>
          <p:nvSpPr>
            <p:cNvPr id="5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2752902" y="1570690"/>
            <a:ext cx="1827784" cy="967362"/>
            <a:chOff x="710275" y="2929813"/>
            <a:chExt cx="1827784" cy="967362"/>
          </a:xfrm>
        </p:grpSpPr>
        <p:sp>
          <p:nvSpPr>
            <p:cNvPr id="58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59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Cambios en el numero de suscriptores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0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4693611" y="1570690"/>
            <a:ext cx="1772700" cy="967362"/>
            <a:chOff x="710275" y="2929813"/>
            <a:chExt cx="1772700" cy="967362"/>
          </a:xfrm>
        </p:grpSpPr>
        <p:sp>
          <p:nvSpPr>
            <p:cNvPr id="62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63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M3 consumidos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4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4693611" y="2897465"/>
            <a:ext cx="2213374" cy="967362"/>
            <a:chOff x="710275" y="2929813"/>
            <a:chExt cx="2213374" cy="967362"/>
          </a:xfrm>
        </p:grpSpPr>
        <p:sp>
          <p:nvSpPr>
            <p:cNvPr id="66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67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valor consumido</a:t>
              </a:r>
              <a:endParaRPr lang="es-ES" dirty="0"/>
            </a:p>
          </p:txBody>
        </p:sp>
        <p:sp>
          <p:nvSpPr>
            <p:cNvPr id="68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  <p:sp>
        <p:nvSpPr>
          <p:cNvPr id="20" name="Google Shape;154;p17">
            <a:extLst>
              <a:ext uri="{FF2B5EF4-FFF2-40B4-BE49-F238E27FC236}">
                <a16:creationId xmlns="" xmlns:a16="http://schemas.microsoft.com/office/drawing/2014/main" id="{ABA5D234-5438-8C10-5AAE-B7A471778F36}"/>
              </a:ext>
            </a:extLst>
          </p:cNvPr>
          <p:cNvSpPr txBox="1"/>
          <p:nvPr/>
        </p:nvSpPr>
        <p:spPr>
          <a:xfrm>
            <a:off x="2752902" y="3300952"/>
            <a:ext cx="1772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smtClean="0">
                <a:solidFill>
                  <a:srgbClr val="434343"/>
                </a:solidFill>
                <a:ea typeface="Roboto"/>
                <a:sym typeface="Roboto"/>
              </a:rPr>
              <a:t>Cambios en total facturado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50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5330" y="12832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facturacion de gas aumento 5,5% a nivel nacional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1,175,657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954344"/>
              <a:ext cx="398100" cy="7535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325,762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312931" y="1142135"/>
            <a:ext cx="1326287" cy="3102094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248,040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200662"/>
              <a:ext cx="398100" cy="50746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774007" y="1142135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65041"/>
              <a:ext cx="398100" cy="542833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264,542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42135"/>
            <a:ext cx="1311675" cy="3103750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203,387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  <p:sp>
        <p:nvSpPr>
          <p:cNvPr id="38" name="Google Shape;662;p29"/>
          <p:cNvSpPr txBox="1"/>
          <p:nvPr/>
        </p:nvSpPr>
        <p:spPr>
          <a:xfrm>
            <a:off x="772160" y="444935"/>
            <a:ext cx="608605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Pero el ranking de los 5 municipios que mas consumen se mantiene casi igual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66869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numero de suscriptores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2970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6576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Suscriptores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-6.4 %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-6,0 %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suscriptores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257"/>
            <a:ext cx="5168053" cy="40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4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el total de consumo también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Total consumido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-8.9 %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-9.6 %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-8.1 %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-3,8 %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-4,2 %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onsume estos miles de M3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" y="1006279"/>
            <a:ext cx="5174320" cy="40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24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Pero el valor del consumo aumentó en 2022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1777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107" y="4275573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151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9197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8.9 %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7602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3.6 %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1" y="2650216"/>
            <a:ext cx="6744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6.7 %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73508" cy="25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+10.6% 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487757" y="3801063"/>
            <a:ext cx="72671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+11.2 %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464975" y="4332103"/>
            <a:ext cx="77227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+11.85%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493174" y="722469"/>
            <a:ext cx="365082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valores de consumo (en millones de $) 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" y="979122"/>
            <a:ext cx="5181222" cy="40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08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dk1"/>
                </a:solidFill>
              </a:rPr>
              <a:t>Lo facturado y lo consumido van de la mano</a:t>
            </a:r>
            <a:endParaRPr lang="es-CO"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20340" y="2131075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496 y 313 millones comparado con 19 y 3 en estratos 3 y 4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220340" y="748509"/>
            <a:ext cx="3469213" cy="1210026"/>
            <a:chOff x="712292" y="2929813"/>
            <a:chExt cx="3538580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distribución es casi igual a la del valor consumido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2" y="3591439"/>
              <a:ext cx="353858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No hay diferencias significativas en las medidas de tendencia central de ambas variables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17" name="Google Shape;152;p17"/>
          <p:cNvGrpSpPr/>
          <p:nvPr/>
        </p:nvGrpSpPr>
        <p:grpSpPr>
          <a:xfrm>
            <a:off x="205299" y="3486274"/>
            <a:ext cx="3357473" cy="1261164"/>
            <a:chOff x="698323" y="2929813"/>
            <a:chExt cx="3357474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valores caen drásticamente después del estrato 3</a:t>
              </a:r>
              <a:endParaRPr lang="es-CO"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3" y="3642577"/>
              <a:ext cx="33574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facturados para estrato 4, 5 y 6 están mucho mas sesgados y concentrados que los primeros 3 estratos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Total facturado por estrato</a:t>
            </a:r>
            <a:endParaRPr lang="es-CO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34" y="968630"/>
            <a:ext cx="5264468" cy="41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34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6809</Words>
  <Application>Microsoft Office PowerPoint</Application>
  <PresentationFormat>Presentación en pantalla (16:9)</PresentationFormat>
  <Paragraphs>1617</Paragraphs>
  <Slides>121</Slides>
  <Notes>119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121</vt:i4>
      </vt:variant>
    </vt:vector>
  </HeadingPairs>
  <TitlesOfParts>
    <vt:vector size="132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Los datos están agrupados por categorías de suscriptores</vt:lpstr>
      <vt:lpstr>El reporte para energía eléctrica</vt:lpstr>
      <vt:lpstr>Presentación de PowerPoint</vt:lpstr>
      <vt:lpstr>Municipios C1 tienen en su mayoría suscriptores estratos 1 y 2</vt:lpstr>
      <vt:lpstr>El estrato 1 es el que mas energía consume</vt:lpstr>
      <vt:lpstr>El valor de consumo sigue un comportamiento similar al total consumido</vt:lpstr>
      <vt:lpstr>En un municipio C1 promedio, este es el valor del consumo para cada estrato</vt:lpstr>
      <vt:lpstr>Lo facturado y lo consumido van de la mano</vt:lpstr>
      <vt:lpstr>Los estratos mas altos consumen mas energía </vt:lpstr>
      <vt:lpstr>A mayor consumo, mas costosa es la factura</vt:lpstr>
      <vt:lpstr>Con lo que se paga una factura mediana en estrato 6, se puede pagar:</vt:lpstr>
      <vt:lpstr>El valor del kW/h es similar, pero no igual</vt:lpstr>
      <vt:lpstr>Cuanto cuesta un kW/h medio en:</vt:lpstr>
      <vt:lpstr>Presentación de PowerPoint</vt:lpstr>
      <vt:lpstr>Los estratos 1 y 2 siguen teniendo la mayoría de suscriptores</vt:lpstr>
      <vt:lpstr>El estrato 2 es el que mas energía consume en esta categoría</vt:lpstr>
      <vt:lpstr>Diferencias de consumo mW/h entre C1 y C2</vt:lpstr>
      <vt:lpstr>El valor de consumo persiste con un comportamiento similar al total consumido</vt:lpstr>
      <vt:lpstr>En un municipio C2 promedio, este es el valor del consumo para cada estrato</vt:lpstr>
      <vt:lpstr>Diferencias de valor consumido entre C1 y C2</vt:lpstr>
      <vt:lpstr>Lo facturado y lo consumido siguen de la mano</vt:lpstr>
      <vt:lpstr>Los estratos 5 y 6 se mantienen como los de mayor consumo promedio</vt:lpstr>
      <vt:lpstr>El consumo sigue de la mano con el precio de factura</vt:lpstr>
      <vt:lpstr>Con lo que se paga una factura media en estrato 6, se puede pagar:</vt:lpstr>
      <vt:lpstr>El valor del kW/h se alinea para estratos 1 al 4</vt:lpstr>
      <vt:lpstr>Cuanto cuesta un kW/h medio en:</vt:lpstr>
      <vt:lpstr>Presentación de PowerPoint</vt:lpstr>
      <vt:lpstr>Los estratos 1 y 2 siguen siendo la mayoría; 3 y 4 crecen ligeramente</vt:lpstr>
      <vt:lpstr>El crecimiento en suscriptores de 3 y 4 se refleja en el consumo</vt:lpstr>
      <vt:lpstr>Diferencias de consumo mW/h entre C2 y C3</vt:lpstr>
      <vt:lpstr>El valor de consumo persiste con un comportamiento similar al total consumido</vt:lpstr>
      <vt:lpstr>En un municipio C3 promedio, este es el valor del consumo para cada estrato</vt:lpstr>
      <vt:lpstr>Diferencias de valor consumido entre C2 y C3</vt:lpstr>
      <vt:lpstr>Lo facturado y lo consumido siguen de la mano</vt:lpstr>
      <vt:lpstr>El estrato 5 se consolida como mayor consumidor promedio</vt:lpstr>
      <vt:lpstr>Los cambios anteriores se reflejan en la distribución de la factura</vt:lpstr>
      <vt:lpstr>Con lo que se paga una factura media en estrato 5, se puede pagar:</vt:lpstr>
      <vt:lpstr>El valor del kW/h se acerca a 600 en la mayoría de estratos</vt:lpstr>
      <vt:lpstr>Cuanto cuesta un kW/h medio en:</vt:lpstr>
      <vt:lpstr>Presentación de PowerPoint</vt:lpstr>
      <vt:lpstr>La tendencia se mantiene; el estrato 3 crece moderadamente</vt:lpstr>
      <vt:lpstr>En el total de consumo se sigue reflejando la estructura de suscriptores</vt:lpstr>
      <vt:lpstr>Diferencias de consumo mW/h entre C3 y C4</vt:lpstr>
      <vt:lpstr>El valor de consumo persiste con un comportamiento similar al total consumido</vt:lpstr>
      <vt:lpstr>En un municipio C4 promedio, este es el valor del consumo para cada estrato</vt:lpstr>
      <vt:lpstr>Diferencias de valor consumido entre C3 y C4</vt:lpstr>
      <vt:lpstr>Permanece el vinculo cercano entre lo facturado y lo consumido</vt:lpstr>
      <vt:lpstr>Los estratos 2 y 3 junto al 5 y 6 se asemejan mas entre ellos</vt:lpstr>
      <vt:lpstr>Los cambios anteriores se reflejan en la distribución de la factura</vt:lpstr>
      <vt:lpstr>Con lo que se paga una factura media en estrato 5, se puede pagar:</vt:lpstr>
      <vt:lpstr>El valor del kW/h varia más entre estratos respecto a C3</vt:lpstr>
      <vt:lpstr>Cuanto cuesta un kW/h medio en:</vt:lpstr>
      <vt:lpstr>Presentación de PowerPoint</vt:lpstr>
      <vt:lpstr>El reporte para gas natural</vt:lpstr>
      <vt:lpstr>Placeholder Slide End</vt:lpstr>
      <vt:lpstr>Presentación de PowerPoint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Los municipios que mas gas facturaron en 2021</vt:lpstr>
      <vt:lpstr>Los estratos mas altos tienen menos suscriptores</vt:lpstr>
      <vt:lpstr>Los estratos mas altos tienen menos suscriptores</vt:lpstr>
      <vt:lpstr>El comportamiento del consumo es acorde con los suscriptores</vt:lpstr>
      <vt:lpstr>El comportamiento del valor del total de consumo sigue la línea de suscriptores</vt:lpstr>
      <vt:lpstr>Como se comporta la tendencia entre 2021 y 2022</vt:lpstr>
      <vt:lpstr>La facturacion de gas aumento 5,5% a nivel nacional</vt:lpstr>
      <vt:lpstr>En 2022 el numero de suscriptores retrocedió</vt:lpstr>
      <vt:lpstr>En 2022 el total de consumo también retrocedió</vt:lpstr>
      <vt:lpstr>Pero el valor del consumo aumentó en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373</cp:revision>
  <dcterms:modified xsi:type="dcterms:W3CDTF">2023-08-04T02:36:35Z</dcterms:modified>
</cp:coreProperties>
</file>