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1118" r:id="rId4"/>
    <p:sldId id="1096" r:id="rId5"/>
    <p:sldId id="1097" r:id="rId6"/>
    <p:sldId id="1098" r:id="rId7"/>
    <p:sldId id="1101" r:id="rId8"/>
    <p:sldId id="1102" r:id="rId9"/>
    <p:sldId id="1105" r:id="rId10"/>
    <p:sldId id="1106" r:id="rId11"/>
    <p:sldId id="1103" r:id="rId12"/>
    <p:sldId id="1104" r:id="rId13"/>
    <p:sldId id="1108" r:id="rId14"/>
    <p:sldId id="1110" r:id="rId15"/>
    <p:sldId id="1112" r:id="rId16"/>
    <p:sldId id="1113" r:id="rId17"/>
    <p:sldId id="1115" r:id="rId18"/>
    <p:sldId id="1116" r:id="rId19"/>
    <p:sldId id="1117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1"/>
    <p:restoredTop sz="86803" autoAdjust="0"/>
  </p:normalViewPr>
  <p:slideViewPr>
    <p:cSldViewPr>
      <p:cViewPr varScale="1">
        <p:scale>
          <a:sx n="110" d="100"/>
          <a:sy n="110" d="100"/>
        </p:scale>
        <p:origin x="1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1CF6B-BAEE-44A8-BD82-EB3AF92783C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089CBEF8-2B20-417D-8099-74B17F9F2FB8}">
      <dgm:prSet phldrT="[Texto]"/>
      <dgm:spPr/>
      <dgm:t>
        <a:bodyPr/>
        <a:lstStyle/>
        <a:p>
          <a:r>
            <a:rPr lang="pt-PT" dirty="0" err="1"/>
            <a:t>Health</a:t>
          </a:r>
          <a:endParaRPr lang="pt-PT" dirty="0"/>
        </a:p>
      </dgm:t>
    </dgm:pt>
    <dgm:pt modelId="{A597E229-DA52-419F-8905-ED1E77DF1F45}" type="parTrans" cxnId="{3B039A70-0C65-4EA7-A5F8-721759152D2D}">
      <dgm:prSet/>
      <dgm:spPr/>
      <dgm:t>
        <a:bodyPr/>
        <a:lstStyle/>
        <a:p>
          <a:endParaRPr lang="pt-PT"/>
        </a:p>
      </dgm:t>
    </dgm:pt>
    <dgm:pt modelId="{D9DDF213-F372-458D-B82A-5B4F4199F3A7}" type="sibTrans" cxnId="{3B039A70-0C65-4EA7-A5F8-721759152D2D}">
      <dgm:prSet/>
      <dgm:spPr/>
      <dgm:t>
        <a:bodyPr/>
        <a:lstStyle/>
        <a:p>
          <a:endParaRPr lang="pt-PT"/>
        </a:p>
      </dgm:t>
    </dgm:pt>
    <dgm:pt modelId="{333AED8D-C19E-4D87-A62A-3A839E986D5C}">
      <dgm:prSet phldrT="[Texto]"/>
      <dgm:spPr/>
      <dgm:t>
        <a:bodyPr/>
        <a:lstStyle/>
        <a:p>
          <a:r>
            <a:rPr lang="pt-PT" dirty="0" err="1"/>
            <a:t>Work</a:t>
          </a:r>
          <a:endParaRPr lang="pt-PT" dirty="0"/>
        </a:p>
      </dgm:t>
    </dgm:pt>
    <dgm:pt modelId="{C00B2ACB-B60A-43F7-9FB4-D47DD44EA363}" type="parTrans" cxnId="{D38729AF-4D90-4B34-AF41-6D5372363E69}">
      <dgm:prSet/>
      <dgm:spPr/>
      <dgm:t>
        <a:bodyPr/>
        <a:lstStyle/>
        <a:p>
          <a:endParaRPr lang="pt-PT"/>
        </a:p>
      </dgm:t>
    </dgm:pt>
    <dgm:pt modelId="{3CF8C9F4-D6C9-4F0E-A398-AFBD1E24FB4E}" type="sibTrans" cxnId="{D38729AF-4D90-4B34-AF41-6D5372363E69}">
      <dgm:prSet/>
      <dgm:spPr/>
      <dgm:t>
        <a:bodyPr/>
        <a:lstStyle/>
        <a:p>
          <a:endParaRPr lang="pt-PT"/>
        </a:p>
      </dgm:t>
    </dgm:pt>
    <dgm:pt modelId="{A3F99579-C98B-480B-82E6-556902E01B32}">
      <dgm:prSet phldrT="[Texto]"/>
      <dgm:spPr/>
      <dgm:t>
        <a:bodyPr/>
        <a:lstStyle/>
        <a:p>
          <a:r>
            <a:rPr lang="pt-PT" dirty="0" err="1"/>
            <a:t>Air</a:t>
          </a:r>
          <a:r>
            <a:rPr lang="pt-PT" dirty="0"/>
            <a:t> </a:t>
          </a:r>
          <a:r>
            <a:rPr lang="pt-PT" dirty="0" err="1"/>
            <a:t>pollution</a:t>
          </a:r>
          <a:endParaRPr lang="pt-PT" dirty="0"/>
        </a:p>
      </dgm:t>
    </dgm:pt>
    <dgm:pt modelId="{41CDC675-EB51-4D49-8376-D5654531BD05}" type="parTrans" cxnId="{288A1C8F-DCAE-4C30-8497-F40A5C5D4270}">
      <dgm:prSet/>
      <dgm:spPr/>
      <dgm:t>
        <a:bodyPr/>
        <a:lstStyle/>
        <a:p>
          <a:endParaRPr lang="pt-PT"/>
        </a:p>
      </dgm:t>
    </dgm:pt>
    <dgm:pt modelId="{1CDA52ED-BDA7-4193-92D7-79AA25C6D6FA}" type="sibTrans" cxnId="{288A1C8F-DCAE-4C30-8497-F40A5C5D4270}">
      <dgm:prSet/>
      <dgm:spPr/>
      <dgm:t>
        <a:bodyPr/>
        <a:lstStyle/>
        <a:p>
          <a:endParaRPr lang="pt-PT"/>
        </a:p>
      </dgm:t>
    </dgm:pt>
    <dgm:pt modelId="{EFE4D56D-458A-465A-8712-1AE0A6D26BA3}">
      <dgm:prSet phldrT="[Texto]"/>
      <dgm:spPr/>
      <dgm:t>
        <a:bodyPr/>
        <a:lstStyle/>
        <a:p>
          <a:r>
            <a:rPr lang="pt-PT" dirty="0" err="1"/>
            <a:t>Adult</a:t>
          </a:r>
          <a:r>
            <a:rPr lang="pt-PT" dirty="0"/>
            <a:t> </a:t>
          </a:r>
          <a:r>
            <a:rPr lang="pt-PT" dirty="0" err="1"/>
            <a:t>education</a:t>
          </a:r>
          <a:r>
            <a:rPr lang="pt-PT" dirty="0"/>
            <a:t> </a:t>
          </a:r>
          <a:r>
            <a:rPr lang="pt-PT" dirty="0" err="1"/>
            <a:t>level</a:t>
          </a:r>
          <a:endParaRPr lang="pt-PT" dirty="0"/>
        </a:p>
      </dgm:t>
    </dgm:pt>
    <dgm:pt modelId="{47152E89-C1AC-4F31-8019-9CD072C00313}" type="parTrans" cxnId="{240BC621-38E6-42B6-8854-F2CFC023F47D}">
      <dgm:prSet/>
      <dgm:spPr/>
      <dgm:t>
        <a:bodyPr/>
        <a:lstStyle/>
        <a:p>
          <a:endParaRPr lang="pt-PT"/>
        </a:p>
      </dgm:t>
    </dgm:pt>
    <dgm:pt modelId="{B1F6EA46-DCC5-466E-AEAB-7D8D612811C3}" type="sibTrans" cxnId="{240BC621-38E6-42B6-8854-F2CFC023F47D}">
      <dgm:prSet/>
      <dgm:spPr/>
      <dgm:t>
        <a:bodyPr/>
        <a:lstStyle/>
        <a:p>
          <a:endParaRPr lang="pt-PT"/>
        </a:p>
      </dgm:t>
    </dgm:pt>
    <dgm:pt modelId="{1F85BB06-0025-44DE-8C2A-EE5D72C11B15}">
      <dgm:prSet phldrT="[Texto]"/>
      <dgm:spPr/>
      <dgm:t>
        <a:bodyPr/>
        <a:lstStyle/>
        <a:p>
          <a:r>
            <a:rPr lang="pt-PT" dirty="0"/>
            <a:t>Social </a:t>
          </a:r>
          <a:r>
            <a:rPr lang="pt-PT" dirty="0" err="1"/>
            <a:t>spending</a:t>
          </a:r>
          <a:endParaRPr lang="pt-PT" dirty="0"/>
        </a:p>
      </dgm:t>
    </dgm:pt>
    <dgm:pt modelId="{A5DDF647-8519-474D-8D55-96A03C6B9F29}" type="parTrans" cxnId="{45746C6E-4101-43C4-ADEA-B2F329E43776}">
      <dgm:prSet/>
      <dgm:spPr/>
      <dgm:t>
        <a:bodyPr/>
        <a:lstStyle/>
        <a:p>
          <a:endParaRPr lang="pt-PT"/>
        </a:p>
      </dgm:t>
    </dgm:pt>
    <dgm:pt modelId="{AF334C02-00C2-4C85-A160-CC5CF447975D}" type="sibTrans" cxnId="{45746C6E-4101-43C4-ADEA-B2F329E43776}">
      <dgm:prSet/>
      <dgm:spPr/>
      <dgm:t>
        <a:bodyPr/>
        <a:lstStyle/>
        <a:p>
          <a:endParaRPr lang="pt-PT"/>
        </a:p>
      </dgm:t>
    </dgm:pt>
    <dgm:pt modelId="{CF8ACECB-3557-43DA-8FA6-05E7E19D8641}" type="pres">
      <dgm:prSet presAssocID="{0041CF6B-BAEE-44A8-BD82-EB3AF92783C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BF2216-C6DB-462E-A4DF-22C41360F1AD}" type="pres">
      <dgm:prSet presAssocID="{089CBEF8-2B20-417D-8099-74B17F9F2FB8}" presName="centerShape" presStyleLbl="node0" presStyleIdx="0" presStyleCnt="1"/>
      <dgm:spPr/>
    </dgm:pt>
    <dgm:pt modelId="{96984510-5C96-4F83-8FA8-86075B9ACB11}" type="pres">
      <dgm:prSet presAssocID="{C00B2ACB-B60A-43F7-9FB4-D47DD44EA363}" presName="parTrans" presStyleLbl="bgSibTrans2D1" presStyleIdx="0" presStyleCnt="4"/>
      <dgm:spPr/>
    </dgm:pt>
    <dgm:pt modelId="{4BF4BE09-6497-4A48-9066-4E58DDAE7A65}" type="pres">
      <dgm:prSet presAssocID="{333AED8D-C19E-4D87-A62A-3A839E986D5C}" presName="node" presStyleLbl="node1" presStyleIdx="0" presStyleCnt="4">
        <dgm:presLayoutVars>
          <dgm:bulletEnabled val="1"/>
        </dgm:presLayoutVars>
      </dgm:prSet>
      <dgm:spPr/>
    </dgm:pt>
    <dgm:pt modelId="{FDCF86AA-19C6-4DEA-A88B-EFC492821C68}" type="pres">
      <dgm:prSet presAssocID="{41CDC675-EB51-4D49-8376-D5654531BD05}" presName="parTrans" presStyleLbl="bgSibTrans2D1" presStyleIdx="1" presStyleCnt="4"/>
      <dgm:spPr/>
    </dgm:pt>
    <dgm:pt modelId="{CB79527F-7579-4635-8A45-F9C8D160A469}" type="pres">
      <dgm:prSet presAssocID="{A3F99579-C98B-480B-82E6-556902E01B32}" presName="node" presStyleLbl="node1" presStyleIdx="1" presStyleCnt="4">
        <dgm:presLayoutVars>
          <dgm:bulletEnabled val="1"/>
        </dgm:presLayoutVars>
      </dgm:prSet>
      <dgm:spPr/>
    </dgm:pt>
    <dgm:pt modelId="{A999CEC6-3B31-4CEB-8F70-F5F5E0F4AEDC}" type="pres">
      <dgm:prSet presAssocID="{47152E89-C1AC-4F31-8019-9CD072C00313}" presName="parTrans" presStyleLbl="bgSibTrans2D1" presStyleIdx="2" presStyleCnt="4"/>
      <dgm:spPr/>
    </dgm:pt>
    <dgm:pt modelId="{51683260-B6D2-4B0D-AADB-82AAB751263E}" type="pres">
      <dgm:prSet presAssocID="{EFE4D56D-458A-465A-8712-1AE0A6D26BA3}" presName="node" presStyleLbl="node1" presStyleIdx="2" presStyleCnt="4">
        <dgm:presLayoutVars>
          <dgm:bulletEnabled val="1"/>
        </dgm:presLayoutVars>
      </dgm:prSet>
      <dgm:spPr/>
    </dgm:pt>
    <dgm:pt modelId="{E9C32990-ED54-46F9-AA69-3E272CCAD4BF}" type="pres">
      <dgm:prSet presAssocID="{A5DDF647-8519-474D-8D55-96A03C6B9F29}" presName="parTrans" presStyleLbl="bgSibTrans2D1" presStyleIdx="3" presStyleCnt="4"/>
      <dgm:spPr/>
    </dgm:pt>
    <dgm:pt modelId="{ECF2ED7C-3D5F-4442-9BBC-30DF02AE7129}" type="pres">
      <dgm:prSet presAssocID="{1F85BB06-0025-44DE-8C2A-EE5D72C11B15}" presName="node" presStyleLbl="node1" presStyleIdx="3" presStyleCnt="4">
        <dgm:presLayoutVars>
          <dgm:bulletEnabled val="1"/>
        </dgm:presLayoutVars>
      </dgm:prSet>
      <dgm:spPr/>
    </dgm:pt>
  </dgm:ptLst>
  <dgm:cxnLst>
    <dgm:cxn modelId="{240BC621-38E6-42B6-8854-F2CFC023F47D}" srcId="{089CBEF8-2B20-417D-8099-74B17F9F2FB8}" destId="{EFE4D56D-458A-465A-8712-1AE0A6D26BA3}" srcOrd="2" destOrd="0" parTransId="{47152E89-C1AC-4F31-8019-9CD072C00313}" sibTransId="{B1F6EA46-DCC5-466E-AEAB-7D8D612811C3}"/>
    <dgm:cxn modelId="{CA5F873C-571C-4454-9655-124B4EB270EE}" type="presOf" srcId="{333AED8D-C19E-4D87-A62A-3A839E986D5C}" destId="{4BF4BE09-6497-4A48-9066-4E58DDAE7A65}" srcOrd="0" destOrd="0" presId="urn:microsoft.com/office/officeart/2005/8/layout/radial4"/>
    <dgm:cxn modelId="{F164C64F-1986-4103-99DB-430834FFD853}" type="presOf" srcId="{41CDC675-EB51-4D49-8376-D5654531BD05}" destId="{FDCF86AA-19C6-4DEA-A88B-EFC492821C68}" srcOrd="0" destOrd="0" presId="urn:microsoft.com/office/officeart/2005/8/layout/radial4"/>
    <dgm:cxn modelId="{DF9BE052-E90C-4A54-8136-9D694B8D2A8C}" type="presOf" srcId="{089CBEF8-2B20-417D-8099-74B17F9F2FB8}" destId="{27BF2216-C6DB-462E-A4DF-22C41360F1AD}" srcOrd="0" destOrd="0" presId="urn:microsoft.com/office/officeart/2005/8/layout/radial4"/>
    <dgm:cxn modelId="{9DC01562-F98C-41E2-83D8-36B808261E66}" type="presOf" srcId="{A5DDF647-8519-474D-8D55-96A03C6B9F29}" destId="{E9C32990-ED54-46F9-AA69-3E272CCAD4BF}" srcOrd="0" destOrd="0" presId="urn:microsoft.com/office/officeart/2005/8/layout/radial4"/>
    <dgm:cxn modelId="{BB04EB64-D8AB-4C01-843C-EF546FF97640}" type="presOf" srcId="{A3F99579-C98B-480B-82E6-556902E01B32}" destId="{CB79527F-7579-4635-8A45-F9C8D160A469}" srcOrd="0" destOrd="0" presId="urn:microsoft.com/office/officeart/2005/8/layout/radial4"/>
    <dgm:cxn modelId="{45746C6E-4101-43C4-ADEA-B2F329E43776}" srcId="{089CBEF8-2B20-417D-8099-74B17F9F2FB8}" destId="{1F85BB06-0025-44DE-8C2A-EE5D72C11B15}" srcOrd="3" destOrd="0" parTransId="{A5DDF647-8519-474D-8D55-96A03C6B9F29}" sibTransId="{AF334C02-00C2-4C85-A160-CC5CF447975D}"/>
    <dgm:cxn modelId="{3B039A70-0C65-4EA7-A5F8-721759152D2D}" srcId="{0041CF6B-BAEE-44A8-BD82-EB3AF92783CE}" destId="{089CBEF8-2B20-417D-8099-74B17F9F2FB8}" srcOrd="0" destOrd="0" parTransId="{A597E229-DA52-419F-8905-ED1E77DF1F45}" sibTransId="{D9DDF213-F372-458D-B82A-5B4F4199F3A7}"/>
    <dgm:cxn modelId="{78E0E273-F392-4F8D-A1B3-536D0D95C6D6}" type="presOf" srcId="{1F85BB06-0025-44DE-8C2A-EE5D72C11B15}" destId="{ECF2ED7C-3D5F-4442-9BBC-30DF02AE7129}" srcOrd="0" destOrd="0" presId="urn:microsoft.com/office/officeart/2005/8/layout/radial4"/>
    <dgm:cxn modelId="{288A1C8F-DCAE-4C30-8497-F40A5C5D4270}" srcId="{089CBEF8-2B20-417D-8099-74B17F9F2FB8}" destId="{A3F99579-C98B-480B-82E6-556902E01B32}" srcOrd="1" destOrd="0" parTransId="{41CDC675-EB51-4D49-8376-D5654531BD05}" sibTransId="{1CDA52ED-BDA7-4193-92D7-79AA25C6D6FA}"/>
    <dgm:cxn modelId="{2FB71590-C8EC-4AFF-B0B3-BDBD3F213222}" type="presOf" srcId="{C00B2ACB-B60A-43F7-9FB4-D47DD44EA363}" destId="{96984510-5C96-4F83-8FA8-86075B9ACB11}" srcOrd="0" destOrd="0" presId="urn:microsoft.com/office/officeart/2005/8/layout/radial4"/>
    <dgm:cxn modelId="{D38729AF-4D90-4B34-AF41-6D5372363E69}" srcId="{089CBEF8-2B20-417D-8099-74B17F9F2FB8}" destId="{333AED8D-C19E-4D87-A62A-3A839E986D5C}" srcOrd="0" destOrd="0" parTransId="{C00B2ACB-B60A-43F7-9FB4-D47DD44EA363}" sibTransId="{3CF8C9F4-D6C9-4F0E-A398-AFBD1E24FB4E}"/>
    <dgm:cxn modelId="{BF86ADC7-1BBF-4FD9-A534-2CE619EDD104}" type="presOf" srcId="{47152E89-C1AC-4F31-8019-9CD072C00313}" destId="{A999CEC6-3B31-4CEB-8F70-F5F5E0F4AEDC}" srcOrd="0" destOrd="0" presId="urn:microsoft.com/office/officeart/2005/8/layout/radial4"/>
    <dgm:cxn modelId="{1AD906D4-0680-4B7D-96E3-0BEE59CADB1F}" type="presOf" srcId="{EFE4D56D-458A-465A-8712-1AE0A6D26BA3}" destId="{51683260-B6D2-4B0D-AADB-82AAB751263E}" srcOrd="0" destOrd="0" presId="urn:microsoft.com/office/officeart/2005/8/layout/radial4"/>
    <dgm:cxn modelId="{6BCCD0EB-4865-4343-9B94-86FB09F15EE1}" type="presOf" srcId="{0041CF6B-BAEE-44A8-BD82-EB3AF92783CE}" destId="{CF8ACECB-3557-43DA-8FA6-05E7E19D8641}" srcOrd="0" destOrd="0" presId="urn:microsoft.com/office/officeart/2005/8/layout/radial4"/>
    <dgm:cxn modelId="{A305D51E-EA78-4928-9FEC-2763E9A378CB}" type="presParOf" srcId="{CF8ACECB-3557-43DA-8FA6-05E7E19D8641}" destId="{27BF2216-C6DB-462E-A4DF-22C41360F1AD}" srcOrd="0" destOrd="0" presId="urn:microsoft.com/office/officeart/2005/8/layout/radial4"/>
    <dgm:cxn modelId="{0C57B41A-E288-48F8-8A10-A1324A711572}" type="presParOf" srcId="{CF8ACECB-3557-43DA-8FA6-05E7E19D8641}" destId="{96984510-5C96-4F83-8FA8-86075B9ACB11}" srcOrd="1" destOrd="0" presId="urn:microsoft.com/office/officeart/2005/8/layout/radial4"/>
    <dgm:cxn modelId="{9D298FC6-1C62-4663-8337-88A4A05E6FC0}" type="presParOf" srcId="{CF8ACECB-3557-43DA-8FA6-05E7E19D8641}" destId="{4BF4BE09-6497-4A48-9066-4E58DDAE7A65}" srcOrd="2" destOrd="0" presId="urn:microsoft.com/office/officeart/2005/8/layout/radial4"/>
    <dgm:cxn modelId="{15A63079-DFF4-408C-AA49-BD770DADC124}" type="presParOf" srcId="{CF8ACECB-3557-43DA-8FA6-05E7E19D8641}" destId="{FDCF86AA-19C6-4DEA-A88B-EFC492821C68}" srcOrd="3" destOrd="0" presId="urn:microsoft.com/office/officeart/2005/8/layout/radial4"/>
    <dgm:cxn modelId="{5C688585-E7E3-4598-8B87-86BA9525617D}" type="presParOf" srcId="{CF8ACECB-3557-43DA-8FA6-05E7E19D8641}" destId="{CB79527F-7579-4635-8A45-F9C8D160A469}" srcOrd="4" destOrd="0" presId="urn:microsoft.com/office/officeart/2005/8/layout/radial4"/>
    <dgm:cxn modelId="{F8972FB1-0B44-4F55-82B8-C12A892FC4C1}" type="presParOf" srcId="{CF8ACECB-3557-43DA-8FA6-05E7E19D8641}" destId="{A999CEC6-3B31-4CEB-8F70-F5F5E0F4AEDC}" srcOrd="5" destOrd="0" presId="urn:microsoft.com/office/officeart/2005/8/layout/radial4"/>
    <dgm:cxn modelId="{726CB541-B235-419B-88D4-7FB9005F6CC8}" type="presParOf" srcId="{CF8ACECB-3557-43DA-8FA6-05E7E19D8641}" destId="{51683260-B6D2-4B0D-AADB-82AAB751263E}" srcOrd="6" destOrd="0" presId="urn:microsoft.com/office/officeart/2005/8/layout/radial4"/>
    <dgm:cxn modelId="{7354DE74-4890-4A2C-BC0B-BB05E0A8D120}" type="presParOf" srcId="{CF8ACECB-3557-43DA-8FA6-05E7E19D8641}" destId="{E9C32990-ED54-46F9-AA69-3E272CCAD4BF}" srcOrd="7" destOrd="0" presId="urn:microsoft.com/office/officeart/2005/8/layout/radial4"/>
    <dgm:cxn modelId="{E863C0C0-2040-4C1A-9C97-0699C8312371}" type="presParOf" srcId="{CF8ACECB-3557-43DA-8FA6-05E7E19D8641}" destId="{ECF2ED7C-3D5F-4442-9BBC-30DF02AE712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F2216-C6DB-462E-A4DF-22C41360F1AD}">
      <dsp:nvSpPr>
        <dsp:cNvPr id="0" name=""/>
        <dsp:cNvSpPr/>
      </dsp:nvSpPr>
      <dsp:spPr>
        <a:xfrm>
          <a:off x="2785989" y="2783987"/>
          <a:ext cx="2060868" cy="2060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100" kern="1200" dirty="0" err="1"/>
            <a:t>Health</a:t>
          </a:r>
          <a:endParaRPr lang="pt-PT" sz="4100" kern="1200" dirty="0"/>
        </a:p>
      </dsp:txBody>
      <dsp:txXfrm>
        <a:off x="3087796" y="3085794"/>
        <a:ext cx="1457254" cy="1457254"/>
      </dsp:txXfrm>
    </dsp:sp>
    <dsp:sp modelId="{96984510-5C96-4F83-8FA8-86075B9ACB11}">
      <dsp:nvSpPr>
        <dsp:cNvPr id="0" name=""/>
        <dsp:cNvSpPr/>
      </dsp:nvSpPr>
      <dsp:spPr>
        <a:xfrm rot="11700000">
          <a:off x="949510" y="2993852"/>
          <a:ext cx="1801024" cy="58734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4BE09-6497-4A48-9066-4E58DDAE7A65}">
      <dsp:nvSpPr>
        <dsp:cNvPr id="0" name=""/>
        <dsp:cNvSpPr/>
      </dsp:nvSpPr>
      <dsp:spPr>
        <a:xfrm>
          <a:off x="1282" y="2271326"/>
          <a:ext cx="1957825" cy="156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Work</a:t>
          </a:r>
          <a:endParaRPr lang="pt-PT" sz="3200" kern="1200" dirty="0"/>
        </a:p>
      </dsp:txBody>
      <dsp:txXfrm>
        <a:off x="47156" y="2317200"/>
        <a:ext cx="1866077" cy="1474512"/>
      </dsp:txXfrm>
    </dsp:sp>
    <dsp:sp modelId="{FDCF86AA-19C6-4DEA-A88B-EFC492821C68}">
      <dsp:nvSpPr>
        <dsp:cNvPr id="0" name=""/>
        <dsp:cNvSpPr/>
      </dsp:nvSpPr>
      <dsp:spPr>
        <a:xfrm rot="14700000">
          <a:off x="2055558" y="1675715"/>
          <a:ext cx="1801024" cy="58734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527F-7579-4635-8A45-F9C8D160A469}">
      <dsp:nvSpPr>
        <dsp:cNvPr id="0" name=""/>
        <dsp:cNvSpPr/>
      </dsp:nvSpPr>
      <dsp:spPr>
        <a:xfrm>
          <a:off x="1596585" y="370117"/>
          <a:ext cx="1957825" cy="156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Air</a:t>
          </a:r>
          <a:r>
            <a:rPr lang="pt-PT" sz="3200" kern="1200" dirty="0"/>
            <a:t> </a:t>
          </a:r>
          <a:r>
            <a:rPr lang="pt-PT" sz="3200" kern="1200" dirty="0" err="1"/>
            <a:t>pollution</a:t>
          </a:r>
          <a:endParaRPr lang="pt-PT" sz="3200" kern="1200" dirty="0"/>
        </a:p>
      </dsp:txBody>
      <dsp:txXfrm>
        <a:off x="1642459" y="415991"/>
        <a:ext cx="1866077" cy="1474512"/>
      </dsp:txXfrm>
    </dsp:sp>
    <dsp:sp modelId="{A999CEC6-3B31-4CEB-8F70-F5F5E0F4AEDC}">
      <dsp:nvSpPr>
        <dsp:cNvPr id="0" name=""/>
        <dsp:cNvSpPr/>
      </dsp:nvSpPr>
      <dsp:spPr>
        <a:xfrm rot="17700000">
          <a:off x="3776264" y="1675715"/>
          <a:ext cx="1801024" cy="58734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83260-B6D2-4B0D-AADB-82AAB751263E}">
      <dsp:nvSpPr>
        <dsp:cNvPr id="0" name=""/>
        <dsp:cNvSpPr/>
      </dsp:nvSpPr>
      <dsp:spPr>
        <a:xfrm>
          <a:off x="4078437" y="370117"/>
          <a:ext cx="1957825" cy="156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 err="1"/>
            <a:t>Adult</a:t>
          </a:r>
          <a:r>
            <a:rPr lang="pt-PT" sz="3200" kern="1200" dirty="0"/>
            <a:t> </a:t>
          </a:r>
          <a:r>
            <a:rPr lang="pt-PT" sz="3200" kern="1200" dirty="0" err="1"/>
            <a:t>education</a:t>
          </a:r>
          <a:r>
            <a:rPr lang="pt-PT" sz="3200" kern="1200" dirty="0"/>
            <a:t> </a:t>
          </a:r>
          <a:r>
            <a:rPr lang="pt-PT" sz="3200" kern="1200" dirty="0" err="1"/>
            <a:t>level</a:t>
          </a:r>
          <a:endParaRPr lang="pt-PT" sz="3200" kern="1200" dirty="0"/>
        </a:p>
      </dsp:txBody>
      <dsp:txXfrm>
        <a:off x="4124311" y="415991"/>
        <a:ext cx="1866077" cy="1474512"/>
      </dsp:txXfrm>
    </dsp:sp>
    <dsp:sp modelId="{E9C32990-ED54-46F9-AA69-3E272CCAD4BF}">
      <dsp:nvSpPr>
        <dsp:cNvPr id="0" name=""/>
        <dsp:cNvSpPr/>
      </dsp:nvSpPr>
      <dsp:spPr>
        <a:xfrm rot="20700000">
          <a:off x="4882312" y="2993852"/>
          <a:ext cx="1801024" cy="58734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2ED7C-3D5F-4442-9BBC-30DF02AE7129}">
      <dsp:nvSpPr>
        <dsp:cNvPr id="0" name=""/>
        <dsp:cNvSpPr/>
      </dsp:nvSpPr>
      <dsp:spPr>
        <a:xfrm>
          <a:off x="5673740" y="2271326"/>
          <a:ext cx="1957825" cy="1566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Social </a:t>
          </a:r>
          <a:r>
            <a:rPr lang="pt-PT" sz="3200" kern="1200" dirty="0" err="1"/>
            <a:t>spending</a:t>
          </a:r>
          <a:endParaRPr lang="pt-PT" sz="3200" kern="1200" dirty="0"/>
        </a:p>
      </dsp:txBody>
      <dsp:txXfrm>
        <a:off x="5719614" y="2317200"/>
        <a:ext cx="1866077" cy="147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G22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475656" y="4572008"/>
            <a:ext cx="367240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94012  – Jorge Marques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94121  – Diana Lopes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97155 – João Tiago Aparício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5</a:t>
            </a:r>
          </a:p>
          <a:p>
            <a:pPr marL="914400" lvl="0" indent="0">
              <a:lnSpc>
                <a:spcPct val="115000"/>
              </a:lnSpc>
              <a:spcBef>
                <a:spcPts val="0"/>
              </a:spcBef>
              <a:buClr>
                <a:srgbClr val="336699"/>
              </a:buClr>
            </a:pPr>
            <a:r>
              <a:rPr lang="pt-PT" b="0" dirty="0" err="1">
                <a:solidFill>
                  <a:srgbClr val="000000"/>
                </a:solidFill>
              </a:rPr>
              <a:t>How</a:t>
            </a:r>
            <a:r>
              <a:rPr lang="pt-PT" b="0" dirty="0">
                <a:solidFill>
                  <a:srgbClr val="000000"/>
                </a:solidFill>
              </a:rPr>
              <a:t> does </a:t>
            </a:r>
            <a:r>
              <a:rPr lang="pt-PT" b="0" dirty="0" err="1">
                <a:solidFill>
                  <a:srgbClr val="000000"/>
                </a:solidFill>
              </a:rPr>
              <a:t>Air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and</a:t>
            </a:r>
            <a:r>
              <a:rPr lang="pt-PT" b="0" dirty="0">
                <a:solidFill>
                  <a:srgbClr val="000000"/>
                </a:solidFill>
              </a:rPr>
              <a:t> GHG </a:t>
            </a:r>
            <a:r>
              <a:rPr lang="pt-PT" b="0" dirty="0" err="1">
                <a:solidFill>
                  <a:srgbClr val="000000"/>
                </a:solidFill>
              </a:rPr>
              <a:t>emissions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affect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our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health</a:t>
            </a:r>
            <a:r>
              <a:rPr lang="pt-PT" b="0" dirty="0">
                <a:solidFill>
                  <a:srgbClr val="000000"/>
                </a:solidFill>
              </a:rPr>
              <a:t>? </a:t>
            </a:r>
          </a:p>
          <a:p>
            <a:r>
              <a:rPr lang="en-US" sz="4000" dirty="0"/>
              <a:t>Question 6</a:t>
            </a:r>
          </a:p>
          <a:p>
            <a:r>
              <a:rPr lang="pt-PT" b="0" dirty="0">
                <a:solidFill>
                  <a:srgbClr val="000000"/>
                </a:solidFill>
              </a:rPr>
              <a:t>		Does </a:t>
            </a:r>
            <a:r>
              <a:rPr lang="pt-PT" b="0" dirty="0" err="1">
                <a:solidFill>
                  <a:srgbClr val="000000"/>
                </a:solidFill>
              </a:rPr>
              <a:t>bigger</a:t>
            </a:r>
            <a:r>
              <a:rPr lang="pt-PT" b="0" dirty="0">
                <a:solidFill>
                  <a:srgbClr val="000000"/>
                </a:solidFill>
              </a:rPr>
              <a:t> social </a:t>
            </a:r>
            <a:r>
              <a:rPr lang="pt-PT" b="0" dirty="0" err="1">
                <a:solidFill>
                  <a:srgbClr val="000000"/>
                </a:solidFill>
              </a:rPr>
              <a:t>spending</a:t>
            </a:r>
            <a:r>
              <a:rPr lang="pt-PT" b="0" dirty="0">
                <a:solidFill>
                  <a:srgbClr val="000000"/>
                </a:solidFill>
              </a:rPr>
              <a:t> in general 	</a:t>
            </a:r>
            <a:r>
              <a:rPr lang="pt-PT" b="0" dirty="0" err="1">
                <a:solidFill>
                  <a:srgbClr val="000000"/>
                </a:solidFill>
              </a:rPr>
              <a:t>influences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people</a:t>
            </a:r>
            <a:r>
              <a:rPr lang="pt-PT" b="0" dirty="0">
                <a:solidFill>
                  <a:srgbClr val="000000"/>
                </a:solidFill>
              </a:rPr>
              <a:t> to live more </a:t>
            </a:r>
            <a:r>
              <a:rPr lang="pt-PT" b="0" dirty="0" err="1">
                <a:solidFill>
                  <a:srgbClr val="000000"/>
                </a:solidFill>
              </a:rPr>
              <a:t>and</a:t>
            </a:r>
            <a:r>
              <a:rPr lang="pt-PT" b="0" dirty="0">
                <a:solidFill>
                  <a:srgbClr val="000000"/>
                </a:solidFill>
              </a:rPr>
              <a:t> suicide, 	</a:t>
            </a:r>
            <a:r>
              <a:rPr lang="pt-PT" b="0" dirty="0" err="1">
                <a:solidFill>
                  <a:srgbClr val="000000"/>
                </a:solidFill>
              </a:rPr>
              <a:t>smoke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and</a:t>
            </a:r>
            <a:r>
              <a:rPr lang="pt-PT" b="0" dirty="0">
                <a:solidFill>
                  <a:srgbClr val="000000"/>
                </a:solidFill>
              </a:rPr>
              <a:t> drink </a:t>
            </a:r>
            <a:r>
              <a:rPr lang="pt-PT" b="0" dirty="0" err="1">
                <a:solidFill>
                  <a:srgbClr val="000000"/>
                </a:solidFill>
              </a:rPr>
              <a:t>less</a:t>
            </a:r>
            <a:r>
              <a:rPr lang="pt-PT" b="0" dirty="0">
                <a:solidFill>
                  <a:srgbClr val="000000"/>
                </a:solidFill>
              </a:rPr>
              <a:t>? </a:t>
            </a:r>
            <a:endParaRPr lang="en-US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23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Life_expectancy_at_birth.csv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“Life_expectancy_at_65.csv”)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YR; 1960; 67.9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Suicide_rates.csv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19.2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Daily_smokers_population.csv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(PC_POP15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1964; 58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Cancer_deaths.csv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260.7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Alcohol_consumption.csv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(LT_CAP15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/capita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LT_CAP15; 1960; 9.3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Overweight_or_obese_population.csv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1960; 13.1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3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Average_wage.csv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dollars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USD; 1990; 40102.17328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Employment_rate.csv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(THND_PER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PC_WKGROUP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MEN; THND_PER; 1965; 3346.5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WOMEN; PC_WKGPOP; 1979; 82.10677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8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Employment_rate.csv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(THND_PER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PC_WKGROUP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MEN; THND_PER; 1965; 3346.5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WOMEN; PC_WKGPOP; 1979; 82.10677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Hours_worked.csv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(HR_WKD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HR_WKD; 1979; 1832.08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1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Adult_education_level.csv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Tertiary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BUPPSRY; PC_25_64; 2000; 41.212311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TRY; PC_25_64; 2000; 27.475746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UPPSRY; PC_25_64; 2000; 31.311945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9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Air_and_GHG_emissions.csv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(THND_TONNE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tonnes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CO2; THND_TONNE; 2000; 334.6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CO; PC_25_64; 2000; 5387.306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GHG; PC_25_64; 2000; 485018.616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NOx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PC_25_64; 2000; 1875.864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SOx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PC_25_64; 2000; 2343.287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VOC; PC_25_64; 2000; 1264.924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Social_spending.csv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(PC_GDP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GDP)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PRIV; PC_GDP; 2000; 3.718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AUS; PUB; PC_GDP; 2000; 18.253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EAB02644-0386-416E-86C4-A6F10E0AF37B}"/>
              </a:ext>
            </a:extLst>
          </p:cNvPr>
          <p:cNvGraphicFramePr/>
          <p:nvPr/>
        </p:nvGraphicFramePr>
        <p:xfrm>
          <a:off x="899592" y="1124744"/>
          <a:ext cx="7632848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94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GB" dirty="0"/>
              <a:t>In the context of the project, we are going visualize how </a:t>
            </a:r>
            <a:r>
              <a:rPr lang="en-GB" b="1" dirty="0"/>
              <a:t>health</a:t>
            </a:r>
            <a:r>
              <a:rPr lang="en-GB" dirty="0"/>
              <a:t> is affected by </a:t>
            </a:r>
            <a:r>
              <a:rPr lang="en-GB" b="1" dirty="0"/>
              <a:t>work</a:t>
            </a:r>
            <a:r>
              <a:rPr lang="en-GB" dirty="0"/>
              <a:t>, </a:t>
            </a:r>
            <a:r>
              <a:rPr lang="en-GB" b="1" dirty="0"/>
              <a:t>air pollution</a:t>
            </a:r>
            <a:r>
              <a:rPr lang="en-GB" dirty="0"/>
              <a:t>, </a:t>
            </a:r>
            <a:r>
              <a:rPr lang="en-GB" b="1" dirty="0"/>
              <a:t>adult education level </a:t>
            </a:r>
            <a:r>
              <a:rPr lang="en-GB" dirty="0"/>
              <a:t>and </a:t>
            </a:r>
            <a:r>
              <a:rPr lang="en-GB" b="1" dirty="0"/>
              <a:t>social spending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 hope to </a:t>
            </a:r>
            <a:r>
              <a:rPr lang="en-GB" b="1" dirty="0"/>
              <a:t>find</a:t>
            </a:r>
            <a:r>
              <a:rPr lang="en-GB" dirty="0"/>
              <a:t> what factors are more relevant in terms of </a:t>
            </a:r>
            <a:r>
              <a:rPr lang="en-GB" b="1" dirty="0"/>
              <a:t>what constitutes a healthy life</a:t>
            </a:r>
            <a:r>
              <a:rPr lang="en-GB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We will be using data from </a:t>
            </a:r>
            <a:r>
              <a:rPr lang="en-US" sz="3600" b="1" dirty="0"/>
              <a:t>OECD</a:t>
            </a:r>
            <a:r>
              <a:rPr lang="en-US" sz="3600" dirty="0"/>
              <a:t>.</a:t>
            </a:r>
            <a:endParaRPr lang="en-US" sz="3600" b="1" dirty="0"/>
          </a:p>
          <a:p>
            <a:pPr lvl="1"/>
            <a:r>
              <a:rPr lang="en-US" dirty="0"/>
              <a:t>In this context, we </a:t>
            </a:r>
            <a:r>
              <a:rPr lang="en-US" b="1" dirty="0"/>
              <a:t>define health as a subset of variables</a:t>
            </a:r>
            <a:r>
              <a:rPr lang="en-US" dirty="0"/>
              <a:t> relative to several countries:  </a:t>
            </a:r>
          </a:p>
          <a:p>
            <a:pPr lvl="1"/>
            <a:r>
              <a:rPr lang="en-US" dirty="0"/>
              <a:t>	Percentage of </a:t>
            </a:r>
            <a:r>
              <a:rPr lang="en-GB" b="1" dirty="0"/>
              <a:t>overweight or obese population</a:t>
            </a:r>
            <a:r>
              <a:rPr lang="en-GB" dirty="0"/>
              <a:t>,</a:t>
            </a:r>
            <a:br>
              <a:rPr lang="en-GB" dirty="0"/>
            </a:br>
            <a:r>
              <a:rPr lang="en-US" dirty="0"/>
              <a:t>percentage of the </a:t>
            </a:r>
            <a:r>
              <a:rPr lang="en-US" b="1" dirty="0"/>
              <a:t>population that </a:t>
            </a:r>
            <a:r>
              <a:rPr lang="en-GB" b="1" dirty="0"/>
              <a:t>smokes daily</a:t>
            </a:r>
            <a:r>
              <a:rPr lang="en-GB" dirty="0"/>
              <a:t>, </a:t>
            </a:r>
            <a:br>
              <a:rPr lang="en-GB" dirty="0"/>
            </a:br>
            <a:r>
              <a:rPr lang="en-GB" b="1" dirty="0"/>
              <a:t>alcohol consumption</a:t>
            </a:r>
            <a:r>
              <a:rPr lang="en-GB" dirty="0"/>
              <a:t>, </a:t>
            </a:r>
            <a:r>
              <a:rPr lang="en-GB" b="1" dirty="0"/>
              <a:t>deaths by cancer</a:t>
            </a:r>
            <a:r>
              <a:rPr lang="en-GB" dirty="0"/>
              <a:t>, </a:t>
            </a:r>
            <a:r>
              <a:rPr lang="en-GB" b="1" dirty="0"/>
              <a:t>suicide</a:t>
            </a:r>
            <a:r>
              <a:rPr lang="en-GB" dirty="0"/>
              <a:t> rates, </a:t>
            </a:r>
            <a:r>
              <a:rPr lang="en-GB" b="1" dirty="0"/>
              <a:t>life expectancy </a:t>
            </a:r>
            <a:r>
              <a:rPr lang="en-GB" dirty="0"/>
              <a:t>at birth and at age 65.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1026" name="Picture 2" descr="data:image/jpeg;base64,/9j/4AAQSkZJRgABAQAAAQABAAD/2wCEAAkGBxETEhMTERITFRMXFxcaFxYXFRUVFRcVGBIYGBcWFhUYHyggGBopGxMXITElJSkrLi4uFyAzODMsNyguMisBCgoKDg0OGxAPGy0fICUrNTctLS82LS0tLS0tLzctLi0tLS0tLS0tLSstLS0tLzUtLS0tLTAtLy0tLS0tLS0tNf/AABEIAJ8BPgMBIgACEQEDEQH/xAAcAAEAAwEBAQEBAAAAAAAAAAAABQYHBAMBAgj/xABHEAABAwICBgQKBwUHBQAAAAABAAIDBBEhMQUGEkFRYQdxgZETIjJSU5KhsbLBFBZCYnKi0RUjMzThF0NUc4LC8CSDk7Px/8QAGQEBAAMBAQAAAAAAAAAAAAAAAAIDBAEF/8QAJBEBAAICAgEDBQEAAAAAAAAAAAECAxEhMQQSE1FBUrHw8TL/2gAMAwEAAhEDEQA/ANxREQEREBERAREQEREBERAREQEREBERAREQEREBERAREQEREBERAREQEREBERAREQEREBERAREQEREBERAREQEREBERAREQEREBERAREQEREBERAREQEREBERAREQEREBERAREQEREBERARfl7wASSABmTgAOZVQ0v0kUMJLWOdO4eiALfXcQD2XXYrM9OTMR2uKLL5Olh1/FpBbnMb+xi6aPpVYT+9pXNHFkgee5wb71Z7F/hD3afLR0UPoTWekqsIZQX+Y7xX+qc+sXCmFXMTHEpxMT0Ii55atrZGRnN4ds9bbYdx9ijMxHbroRFzz1bWvjYc37VjzbbDuJ7kmYjsdCIi6CIiAiIgIiICIiAiIgIiICIiAiIgIiICIiAiIgIiICIiAuPS2k4qaJ80ztljRid54ADeScAF2LEOk/WP6TO6JhJhgfs2A8V0gwe8nru0dRO9TpX1TpG1vTDi1p1uqa97gNpkAxbC3hfypLeUcuQ3cTAwxkmzQSeAF1LaE0TtyNc4eILcto7N8LZC59itT9BwPJc5mJ3gkWyyAyOGa1xateGW255UQNX7a1aTHoqnGJijwxvsjcM1XNZnRySxNhLMQMmtaNp5Fru33Fs8u1W0yeqdaV2jSuMuCCCQRiCDYg8QRkVpOo+vRc5tPWOxOEcpwudzZOfB2/fjifx9U6cwiO1nj+8GLtrnxHL3KMl1a8Ewi22dq+0Gk7TbXF238Ui1s8b9ijeaXjUpUm1Z4a4qtrrIWugc02ILiDwILbL11M0q6RjoJHbUsNhtXvtxm+w++84Fp5t5r8a7wOLY3geK0kHltWt7l4vn1mMNo/e2q07ruE1oivE0TXjPJw4OGY/5xUJrs8jwBBsQXEHgRs2UVqxpLwUuy4+I+wPI7j8u3kpjXaBxZG8DBpIPLatY9WHtCyWz+94sz9Y7c9W6JbQ2kBNE1/2snDg4Z/r2rvVA1b0l4GWzj4j7B3Lg7s9xV/WrxM/u49z3HadLbgRFCa0axMpGDDald5DL/mdwb71qSTTnAC5NhxK4H6cpAbGpgB4eFZ+qyx8tbXyW8eQ57IwjYN2Hkt7cetSsfR7VkXL4QeG08+0NQaTT1DHi8b2vHFrg4d4Xqsdr9C1lEfCEOaN0kbjbtIxHarZqhrkZXNgqbbZwZJkHHzXDIO4HI9eYXUm2JyXN+0YPTReu39V90l/Bl/A/4SsV0Vo588jYowNtwNrmwwaSceoINp/aMHpo/Xb+qftGD00frt/VZn9Q63zYvX/on1DrfNi9f+iDTRpCH0sfrt/VdKyyHUWsDmktisCD5fA9S02sqmRMdJI7ZY0XJ/5mUHso+p03Sxmz6iJp4F7b917rNdP60z1Tthm0yImzY232ncNojFxPAYdea9aHUWseLkMjHB7jtdzQbdqDRabTdLIbMqInHgHtv3XupBZRX6jVkYJDWSjgwku9VwF+y68tX9aKimcGHakjvYxOvtDG1mXxaeWSDVpqqNhs97Gn7zgPevP9owemj9dv6rPukx15YDYi8V7HMXdkeai9H6o1U0bZY2sLHYi7wDmRl2INXZXQnASxk8ntPzXQsmfqNWgfw2HkHtv7bLkiq62ieG3kiPmOxY4cgfFI5hBsiKu6q60sqhsOAZMBct3OHnM/TdzViQEREBERBFa06RNPSTzDymsOz+N3is/MQse0LTkNsWbIOLubtrdjciwGed+a0jpQaXUWwBfaliBH3Q/aPwrNhBLiHODo8CcXMcBvts8OtXY+lOTtYYV3QqJbVMaQHG1yACcAScgDkSpKF6krl56w0okgN3EbJBFt7j4oB44lU2oqnOcC4AODWtyH2WhuI44KZ1mrQHsFw8YOLNrBr2+STY5EHEclXA5bMMcKLrPqTVuFSWkk+Eab4k3IxufbjzVt07DI+F7Yn7D7YHjbHZ5XyWf6u6REE7XnySC08gbY94CuGltYY4yWgFz9jaFh4puCW3duvZQyxPq4dpPDj0RKaXSNMNoFj2+BIFsC7Gx/1lpx4rT6qBsjHMcLtcLFfz/DXSOqIpHuLnCRhvzDwcBuC/oVZvJp1v4acE7iYZjX0jopHRuzBz4jce5XHV6sFRA6OTEtGy7mCMD129y59dqRvgjPgDHn95pOXXc4dZUd0ZSFzahxzL2/CV4vjeLbHmt9v5/idazEonSVE6GR0bt2R4tORVw1U0l4WIscfHjsDzab7J/KR2Ly1zo2mEzYAxi55t4dd8v6qG6MZS41TjmTH7n4J4/jWxZ7a/z+/grWYsvEjw0FxNgASTwAGKxqqmkrqu48qV4awHJrN3YG4ntWoa2yltHUEejI9bxfmqH0cQh1Zc/ZjeR13a33OK9JY0bRGjI6eJscYsBmd7nb3OO8rtREH5kYHAtcAQRYgi4IOYI3rI9cNCfRZ7Mv4N/jR/dxxbfkbdhC15U7pPhBp43b2ygdjmOv8I7kEhoTShqKAvcfHDHtf+JrTj2ix7VRNQP52Hqf/wCpymuj6Q/Rqxu4C/a6NwPwBVLQuknU8rZmAOc0Gwde2LSN3Wg29Fmv9olR6KH8/wCqf2iVHoofz/qg0pZ30maUJeynafFaA9/Nxvsg9Qx/1BSuqOtctVM6N7I2gRl127V7hzRbE/eVK1wkLqyoP37eq0NHuQXPo+0C2OMVDxeR48S/2GbiOZzvwtzVxXnBEGNa0ZNAA6gLBeiAo+bQtO6dtQYx4VuR4ncSN5G47u5SCIM36UP48P8Aln4yrZqV/JQfhPxuVT6UP48P+WfjKtmpX8lB+E/G5BOLl0lo+KeMxytDmnvB4tO4811IgxjSFNLRVVgfHjcHMd5zdx7RgR1ha9oysbNFHK3J7Q63C4xHYcOxUTpShAkgfvLXg9TXAj4yp7o7kJomA/Ze8Dq2tr/cgsyIiAiIgq/SQ130CR7RcxuY+3IPAd+VxWaaJrfCs2rWNyCM7H/5ZbXpCkbNFJE/yZGOaepwIPvX8/QzOpDPBKLSRvIAtm4YdxsCDwKux8xpVk7cumawPk2Wl2w3AA5XGdhuG7sXRTaTeZmPLy0gBu1mALWxHDeVETTbRBtjbE8TckuPMkr6xy1ViNaUSnKlmBJLNp5uQMAw3NhjutfllivCaB7MHtIwB3Yg5EEZhSer1LBsNfI5pc4kBjiLXDiMG7zgvDWKmZE9mxgC3yb5Wwv2/JSrfnSE1+qP2lIaNmdK9kL3XYSMzi0NufFdmMLi3NRG2jJSCC0kOBFiM73wVlp3CMQt79XP+ogMRJaZYw4ONyP3jcQTnvW0LP8AVCIzVRdmyAXceMzxZrexu0T1tVo1q0yKWBzxbwh8WMfeIztwGfZzXnZbTMxEtmKuoU7pF034SQU7D4kZu/nJw6gPaeSkei0fu5/xt+H+qoMEL5ZA1t3SPdYcS5xzJ9pK1Kqkj0bRANsXgWb9+V2bjyzPULKparvSPpvaeKZh8VljJzfub2A36yOC6uiwYVJ3Xj9z/wBR3qiMa+V4Au+R7u1znH5krZtX9FNpoGRNxIxcfOecz8hyAQfrT9KZaaeMZujcB+K1x7bLMdRq4RVkZdgHgsP+ryfzBo7VrqyfXbQTqeYyMB8DISWkfZccSzlxHLqQawipuq2ucb2tjqXBkowDzgx/MnJruvA+xXBjwRcEEcRiEH6VF6UK0bEMIzLi88gAWjv2j3Kw6b1lp6YHaeHSbo2kFxPPzRzPtWZgT19Vxe84+bGwe5oHeeZQWvUOlLaKpkP29sDm1kdr+sXDsVY1KpmSVcTJGh7SH3a4XBtG4jDrC1A0bYaV0TPJZE4Dn4puTzJx7VmeobwK2IkgCz8SbD+G5BpH1bov8ND6gT6t0X+Gh9QLu+lx+kZ6wT6XH6RnrBB40WiKeJ21FDGxxFrtaAbXBt7B3LLteqUsrZuD9l46i0A/mDu5av8AS4/SM9YKta/6DM8QljF5I73AzdGcSBxIzHagn9C1omgilH2mi/J2Th2EELtWU6m60fRSWSXMDjfDEsd5wG8HeO0c9Ooq6KVu1FI17eLSD38Cg6EXNW18ULdqWRrB94gdwzJ6lR9IdIDvDN8Cy8DT4wIs6QcR5vL28EHh0ofx4f8ALPxlWzUr+Sg/Cfjcqf0kybUtO4Ai8V7OFnC7r2IORVq1Nq420UAdIwHZOBcAfLduQWJFyv0lABd00QHEvaB71WtP68wxtLaYiWTc7+7bzv8Aa7MOaCA6Sq0PqGRg38GzH8TjcjuDe9XDUelMdFEDm67+xziW/lss+1b0NJWz3ftFgdtSvO+5uW384+zNa81oAAAsBgByQfUREBERAWb9K2qLpR9MgbeRgtK0ZvYMngb3NGfEdS0hFKtprO4ctG40/lgFfQVsWufRqyYumoy2OU4ujOEbzvLSPId7DyzWVaV0RUUztmohfGfvDxT+F48V3YVrreLdM1qzDla9dUlXtuLpCSbcbk2yFzkFwpdTRdL5bknDE7suxdWh6OWeaOKFm3IXCw3WBuS47mjeVJavakVtWQWxmOM5ySAtbb7rfKf2Ycwtk1U1Vp6FhbENqR3lyu8p3L7reQ9pxVd80R0nXHt2av6IZSwiJuJuXPdvfI43c4/LgAAql0p503/c/wBiv6qGuui3VM9JE3I+ELj5rBsbR+Q5kLHM7aXD0b6EzqnjO7YurJz/AJDt4r70p5U3XJ7mK8U8LWNaxgAa0AADcALAKq686NdUS0cTftOk2j5rAGbTu72kIIzo30JcmqeMBdsXXk5/+31loK8qWnbGxsbBZrQAByAXqgLxq6ZkjCyRocxwsQcivZEGe6X6PXXJppAR5kmBHIPGfaO0qFOp9eMBCbcpGW+Ja4iDMdHdH9S4/vXMibvsdt3YBh7VfdC6FhpWbMTcT5Tji9x5n5DBSKIPGsjLo3tGZa4DrLSAssGo1d5jP/I1ayiDJvqLW+jZ67U+otb6NnrtWsogyb6i1vo2eu1aw0YL6iCo6xakRzEyQERSHEgj9248cMWnmO5VCfU+uYcIS77zHNPzB9i11EGR0+ptc84xbP3nvb8iT7FctXNS4qciSUiWUZYWYw8WjeeZ7grUiCma86vVFTLG6FrSGsIN3BuO1feq19Rq30bPXatYRBlDNRK3zIxzLx8lMaM6OzcGolFvMjvj1vd8h2q/og8KKjjiYGRNDWDID3niea90RAREQEREBERAX5kja4WcAQcwRcdxX6RBDTaqaPebuo6cnj4Jg9wXTRaDpIcYqaGM8Wxsae8C6kEXdy5qBERcdF82Re9scr77cPYvqIC+bIve2OIvvsbXHsHcvqICIiAiIgIiICIiAiIgIiICIiAiIgIiICIiAiIgIiICIiAiIgIiICIiAiIgIiICIiAiIgIiICIiAiIgIiICIiAiIgIiICIiAiIgIiICIiAiIgIiICIiAiIgIiICIiAiIgIiICIiAiIgIiICIiAiIgIiICIiAiIgIiICIiAiIgIiICIiAiIg/9k=">
            <a:extLst>
              <a:ext uri="{FF2B5EF4-FFF2-40B4-BE49-F238E27FC236}">
                <a16:creationId xmlns:a16="http://schemas.microsoft.com/office/drawing/2014/main" id="{9614177A-51DE-F947-8654-2AB94C916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4900"/>
            <a:ext cx="2379340" cy="11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marL="914400" lvl="0" indent="0">
              <a:lnSpc>
                <a:spcPct val="115000"/>
              </a:lnSpc>
              <a:spcBef>
                <a:spcPts val="0"/>
              </a:spcBef>
              <a:buClr>
                <a:srgbClr val="336699"/>
              </a:buClr>
            </a:pPr>
            <a:r>
              <a:rPr lang="pt-PT" b="0" dirty="0">
                <a:solidFill>
                  <a:srgbClr val="000000"/>
                </a:solidFill>
              </a:rPr>
              <a:t>Does a </a:t>
            </a:r>
            <a:r>
              <a:rPr lang="pt-PT" b="0" dirty="0" err="1">
                <a:solidFill>
                  <a:srgbClr val="000000"/>
                </a:solidFill>
              </a:rPr>
              <a:t>better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wage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mean</a:t>
            </a:r>
            <a:r>
              <a:rPr lang="pt-PT" b="0" dirty="0">
                <a:solidFill>
                  <a:srgbClr val="000000"/>
                </a:solidFill>
              </a:rPr>
              <a:t> a </a:t>
            </a:r>
            <a:r>
              <a:rPr lang="pt-PT" b="0" dirty="0" err="1">
                <a:solidFill>
                  <a:srgbClr val="000000"/>
                </a:solidFill>
              </a:rPr>
              <a:t>healthier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life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or</a:t>
            </a:r>
            <a:r>
              <a:rPr lang="pt-PT" b="0" dirty="0">
                <a:solidFill>
                  <a:srgbClr val="000000"/>
                </a:solidFill>
              </a:rPr>
              <a:t> a </a:t>
            </a:r>
            <a:r>
              <a:rPr lang="pt-PT" b="0" dirty="0" err="1">
                <a:solidFill>
                  <a:srgbClr val="000000"/>
                </a:solidFill>
              </a:rPr>
              <a:t>longger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life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expectancy</a:t>
            </a:r>
            <a:r>
              <a:rPr lang="pt-PT" b="0" dirty="0">
                <a:solidFill>
                  <a:srgbClr val="000000"/>
                </a:solidFill>
              </a:rPr>
              <a:t>? </a:t>
            </a:r>
          </a:p>
          <a:p>
            <a:r>
              <a:rPr lang="en-US" sz="4000" dirty="0"/>
              <a:t>Question 2</a:t>
            </a:r>
          </a:p>
          <a:p>
            <a:r>
              <a:rPr lang="pt-PT" b="0" dirty="0">
                <a:solidFill>
                  <a:srgbClr val="000000"/>
                </a:solidFill>
              </a:rPr>
              <a:t>		</a:t>
            </a:r>
            <a:r>
              <a:rPr lang="pt-PT" b="0" dirty="0" err="1">
                <a:solidFill>
                  <a:srgbClr val="000000"/>
                </a:solidFill>
              </a:rPr>
              <a:t>What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is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the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optimal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number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of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hours</a:t>
            </a:r>
            <a:r>
              <a:rPr lang="pt-PT" b="0" dirty="0">
                <a:solidFill>
                  <a:srgbClr val="000000"/>
                </a:solidFill>
              </a:rPr>
              <a:t> to 	</a:t>
            </a:r>
            <a:r>
              <a:rPr lang="pt-PT" b="0" dirty="0" err="1">
                <a:solidFill>
                  <a:srgbClr val="000000"/>
                </a:solidFill>
              </a:rPr>
              <a:t>work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that</a:t>
            </a:r>
            <a:r>
              <a:rPr lang="pt-PT" b="0" dirty="0">
                <a:solidFill>
                  <a:srgbClr val="000000"/>
                </a:solidFill>
              </a:rPr>
              <a:t> lead to a </a:t>
            </a:r>
            <a:r>
              <a:rPr lang="pt-PT" b="0" dirty="0" err="1">
                <a:solidFill>
                  <a:srgbClr val="000000"/>
                </a:solidFill>
              </a:rPr>
              <a:t>healthier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life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or</a:t>
            </a:r>
            <a:r>
              <a:rPr lang="pt-PT" b="0" dirty="0">
                <a:solidFill>
                  <a:srgbClr val="000000"/>
                </a:solidFill>
              </a:rPr>
              <a:t> more 	</a:t>
            </a:r>
            <a:r>
              <a:rPr lang="pt-PT" b="0" dirty="0" err="1">
                <a:solidFill>
                  <a:srgbClr val="000000"/>
                </a:solidFill>
              </a:rPr>
              <a:t>life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expectancy</a:t>
            </a:r>
            <a:r>
              <a:rPr lang="pt-PT" b="0" dirty="0">
                <a:solidFill>
                  <a:srgbClr val="000000"/>
                </a:solidFill>
              </a:rPr>
              <a:t>?</a:t>
            </a:r>
            <a:endParaRPr lang="en-US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3</a:t>
            </a:r>
          </a:p>
          <a:p>
            <a:pPr marL="914400" lvl="0" indent="0">
              <a:lnSpc>
                <a:spcPct val="115000"/>
              </a:lnSpc>
              <a:spcBef>
                <a:spcPts val="0"/>
              </a:spcBef>
              <a:buClr>
                <a:srgbClr val="336699"/>
              </a:buClr>
            </a:pPr>
            <a:r>
              <a:rPr lang="pt-PT" b="0" dirty="0" err="1">
                <a:solidFill>
                  <a:srgbClr val="000000"/>
                </a:solidFill>
              </a:rPr>
              <a:t>What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is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the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relationship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between</a:t>
            </a:r>
            <a:r>
              <a:rPr lang="pt-PT" b="0" dirty="0">
                <a:solidFill>
                  <a:srgbClr val="000000"/>
                </a:solidFill>
              </a:rPr>
              <a:t>, more </a:t>
            </a:r>
            <a:r>
              <a:rPr lang="pt-PT" b="0" dirty="0" err="1">
                <a:solidFill>
                  <a:srgbClr val="000000"/>
                </a:solidFill>
              </a:rPr>
              <a:t>people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working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and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being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healthier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and</a:t>
            </a:r>
            <a:r>
              <a:rPr lang="pt-PT" b="0" dirty="0">
                <a:solidFill>
                  <a:srgbClr val="000000"/>
                </a:solidFill>
              </a:rPr>
              <a:t> live more?</a:t>
            </a:r>
          </a:p>
          <a:p>
            <a:r>
              <a:rPr lang="en-US" sz="4000" dirty="0"/>
              <a:t>Question 4</a:t>
            </a:r>
          </a:p>
          <a:p>
            <a:r>
              <a:rPr lang="pt-PT" b="0" dirty="0">
                <a:solidFill>
                  <a:srgbClr val="000000"/>
                </a:solidFill>
              </a:rPr>
              <a:t>		</a:t>
            </a:r>
            <a:r>
              <a:rPr lang="pt-PT" b="0" dirty="0" err="1">
                <a:solidFill>
                  <a:srgbClr val="000000"/>
                </a:solidFill>
              </a:rPr>
              <a:t>How</a:t>
            </a:r>
            <a:r>
              <a:rPr lang="pt-PT" b="0" dirty="0">
                <a:solidFill>
                  <a:srgbClr val="000000"/>
                </a:solidFill>
              </a:rPr>
              <a:t> does </a:t>
            </a:r>
            <a:r>
              <a:rPr lang="pt-PT" b="0" dirty="0" err="1">
                <a:solidFill>
                  <a:srgbClr val="000000"/>
                </a:solidFill>
              </a:rPr>
              <a:t>adult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education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influence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our</a:t>
            </a:r>
            <a:r>
              <a:rPr lang="pt-PT" b="0" dirty="0">
                <a:solidFill>
                  <a:srgbClr val="000000"/>
                </a:solidFill>
              </a:rPr>
              <a:t> </a:t>
            </a:r>
            <a:r>
              <a:rPr lang="pt-PT" b="0" dirty="0" err="1">
                <a:solidFill>
                  <a:srgbClr val="000000"/>
                </a:solidFill>
              </a:rPr>
              <a:t>health</a:t>
            </a:r>
            <a:r>
              <a:rPr lang="pt-PT" b="0" dirty="0">
                <a:solidFill>
                  <a:srgbClr val="000000"/>
                </a:solidFill>
              </a:rPr>
              <a:t>?</a:t>
            </a:r>
            <a:endParaRPr lang="en-US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560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3157</TotalTime>
  <Words>804</Words>
  <Application>Microsoft Macintosh PowerPoint</Application>
  <PresentationFormat>On-screen Show (4:3)</PresentationFormat>
  <Paragraphs>220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Domain</vt:lpstr>
      <vt:lpstr>DATASET</vt:lpstr>
      <vt:lpstr>Dataset</vt:lpstr>
      <vt:lpstr>Example QUESTIONS</vt:lpstr>
      <vt:lpstr>Questions</vt:lpstr>
      <vt:lpstr>Questions</vt:lpstr>
      <vt:lpstr>Questions</vt:lpstr>
      <vt:lpstr>Data Sample</vt:lpstr>
      <vt:lpstr>Data Sample</vt:lpstr>
      <vt:lpstr>Data Sample</vt:lpstr>
      <vt:lpstr>Data Sample</vt:lpstr>
      <vt:lpstr>Data Sample</vt:lpstr>
      <vt:lpstr>Data Sample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Tiago Aparício</cp:lastModifiedBy>
  <cp:revision>344</cp:revision>
  <dcterms:created xsi:type="dcterms:W3CDTF">2010-04-13T09:45:33Z</dcterms:created>
  <dcterms:modified xsi:type="dcterms:W3CDTF">2019-10-01T20:32:08Z</dcterms:modified>
</cp:coreProperties>
</file>