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1096" r:id="rId4"/>
    <p:sldId id="1109" r:id="rId5"/>
    <p:sldId id="1097" r:id="rId6"/>
    <p:sldId id="1098" r:id="rId7"/>
    <p:sldId id="1105" r:id="rId8"/>
    <p:sldId id="1099" r:id="rId9"/>
    <p:sldId id="1100" r:id="rId10"/>
    <p:sldId id="1106" r:id="rId11"/>
    <p:sldId id="1110" r:id="rId12"/>
    <p:sldId id="1111" r:id="rId13"/>
    <p:sldId id="1112" r:id="rId14"/>
    <p:sldId id="1113" r:id="rId15"/>
    <p:sldId id="1114" r:id="rId16"/>
    <p:sldId id="1115" r:id="rId17"/>
    <p:sldId id="1116" r:id="rId18"/>
    <p:sldId id="1117" r:id="rId19"/>
    <p:sldId id="1118" r:id="rId20"/>
    <p:sldId id="1119" r:id="rId21"/>
    <p:sldId id="1107" r:id="rId22"/>
    <p:sldId id="1101" r:id="rId23"/>
    <p:sldId id="1102" r:id="rId24"/>
    <p:sldId id="1108" r:id="rId25"/>
    <p:sldId id="1103" r:id="rId26"/>
    <p:sldId id="1120" r:id="rId27"/>
    <p:sldId id="1121" r:id="rId28"/>
    <p:sldId id="1122" r:id="rId29"/>
    <p:sldId id="1123" r:id="rId30"/>
    <p:sldId id="1124" r:id="rId31"/>
    <p:sldId id="1125" r:id="rId32"/>
    <p:sldId id="1126" r:id="rId3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6831" autoAdjust="0"/>
  </p:normalViewPr>
  <p:slideViewPr>
    <p:cSldViewPr>
      <p:cViewPr>
        <p:scale>
          <a:sx n="126" d="100"/>
          <a:sy n="126" d="100"/>
        </p:scale>
        <p:origin x="1240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21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07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7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65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79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42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09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64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66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61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6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7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755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573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65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28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39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7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15/10/19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GX-A/T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744416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97155 – João Tiago Aparício 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94121  – Diana Lopes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94012  – Jorge Marques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endParaRPr lang="en-GB" b="1" u="sng" dirty="0"/>
          </a:p>
          <a:p>
            <a:pPr lvl="1"/>
            <a:r>
              <a:rPr lang="en-GB" b="1" u="sng" dirty="0"/>
              <a:t>All Files:</a:t>
            </a:r>
          </a:p>
          <a:p>
            <a:pPr lvl="1"/>
            <a:br>
              <a:rPr lang="en-GB" b="1" u="sng" dirty="0"/>
            </a:br>
            <a:r>
              <a:rPr lang="en-GB" b="1" dirty="0"/>
              <a:t>    - Time (continuous, sequential, time-based hierarchic): </a:t>
            </a:r>
            <a:r>
              <a:rPr lang="en-GB" dirty="0"/>
              <a:t>the year relative to data.</a:t>
            </a:r>
          </a:p>
          <a:p>
            <a:pPr lvl="1"/>
            <a:br>
              <a:rPr lang="en-GB" b="1" dirty="0"/>
            </a:br>
            <a:r>
              <a:rPr lang="en-GB" b="1" dirty="0"/>
              <a:t>    - Country</a:t>
            </a:r>
            <a:r>
              <a:rPr lang="en-GB" b="1" u="sng" dirty="0"/>
              <a:t> </a:t>
            </a:r>
            <a:r>
              <a:rPr lang="en-GB" b="1" dirty="0"/>
              <a:t>(nominal, non-sequential, not hierarchic): </a:t>
            </a:r>
            <a:r>
              <a:rPr lang="en-GB" dirty="0"/>
              <a:t>Country relative to each data.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859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endParaRPr lang="en-GB" b="1" u="sng" dirty="0"/>
          </a:p>
          <a:p>
            <a:pPr lvl="1"/>
            <a:r>
              <a:rPr lang="en-GB" b="1" u="sng" dirty="0" err="1"/>
              <a:t>Adult_education_level.csv</a:t>
            </a:r>
            <a:r>
              <a:rPr lang="en-GB" b="1" u="sng" dirty="0"/>
              <a:t>:</a:t>
            </a:r>
            <a:r>
              <a:rPr lang="en-GB" b="1" dirty="0"/>
              <a:t> </a:t>
            </a:r>
            <a:br>
              <a:rPr lang="en-GB" b="1" dirty="0"/>
            </a:br>
            <a:r>
              <a:rPr lang="en-GB" b="1" dirty="0"/>
              <a:t>     </a:t>
            </a:r>
          </a:p>
          <a:p>
            <a:pPr lvl="1"/>
            <a:r>
              <a:rPr lang="en-GB" b="1" dirty="0"/>
              <a:t>- Education</a:t>
            </a:r>
            <a:r>
              <a:rPr lang="en-GB" b="1" u="sng" dirty="0"/>
              <a:t> </a:t>
            </a:r>
            <a:r>
              <a:rPr lang="en-GB" b="1" dirty="0"/>
              <a:t>(ratio, non-sequential, not hierarchic): </a:t>
            </a:r>
            <a:r>
              <a:rPr lang="en-GB" dirty="0"/>
              <a:t>number of people with secondary education.</a:t>
            </a:r>
            <a:br>
              <a:rPr lang="en-GB" b="1" u="sng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100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endParaRPr lang="en-GB" b="1" u="sng" dirty="0"/>
          </a:p>
          <a:p>
            <a:pPr lvl="1"/>
            <a:r>
              <a:rPr lang="en-GB" b="1" u="sng" dirty="0" err="1"/>
              <a:t>Air_Pollution.csv</a:t>
            </a:r>
            <a:r>
              <a:rPr lang="en-GB" b="1" u="sng" dirty="0"/>
              <a:t>:</a:t>
            </a:r>
            <a:r>
              <a:rPr lang="en-GB" b="1" dirty="0"/>
              <a:t> </a:t>
            </a:r>
            <a:br>
              <a:rPr lang="en-GB" b="1" dirty="0"/>
            </a:br>
            <a:r>
              <a:rPr lang="en-GB" b="1" dirty="0"/>
              <a:t>    </a:t>
            </a:r>
          </a:p>
          <a:p>
            <a:pPr lvl="1"/>
            <a:r>
              <a:rPr lang="en-GB" b="1" dirty="0"/>
              <a:t> - Pollution (ratio, non-sequential, not hierarchic): </a:t>
            </a:r>
            <a:r>
              <a:rPr lang="en-GB" dirty="0"/>
              <a:t>Population exposure to more than 10 micrograms/m3 and are expressed as annual average.</a:t>
            </a:r>
            <a:r>
              <a:rPr lang="en-CA" dirty="0"/>
              <a:t> </a:t>
            </a:r>
            <a:br>
              <a:rPr lang="en-GB" b="1" u="sng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8727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endParaRPr lang="en-GB" b="1" u="sng" dirty="0"/>
          </a:p>
          <a:p>
            <a:pPr lvl="1"/>
            <a:r>
              <a:rPr lang="en-GB" b="1" u="sng" dirty="0" err="1"/>
              <a:t>Happiness.csv</a:t>
            </a:r>
            <a:r>
              <a:rPr lang="en-GB" b="1" u="sng" dirty="0"/>
              <a:t>:</a:t>
            </a:r>
            <a:r>
              <a:rPr lang="en-GB" b="1" dirty="0"/>
              <a:t> </a:t>
            </a:r>
            <a:br>
              <a:rPr lang="en-GB" b="1" dirty="0"/>
            </a:br>
            <a:r>
              <a:rPr lang="en-GB" b="1" dirty="0"/>
              <a:t> </a:t>
            </a:r>
          </a:p>
          <a:p>
            <a:pPr lvl="1"/>
            <a:r>
              <a:rPr lang="en-GB" b="1" dirty="0"/>
              <a:t>    - Happiness (ordinal, non-sequential, not hierarchic): </a:t>
            </a:r>
            <a:r>
              <a:rPr lang="en-GB" dirty="0"/>
              <a:t>Self-reported Happiness from 0 to 10.</a:t>
            </a:r>
            <a:r>
              <a:rPr lang="en-CA" dirty="0"/>
              <a:t> </a:t>
            </a:r>
            <a:br>
              <a:rPr lang="en-GB" b="1" u="sng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2262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endParaRPr lang="en-GB" b="1" u="sng" dirty="0"/>
          </a:p>
          <a:p>
            <a:pPr lvl="1"/>
            <a:r>
              <a:rPr lang="en-GB" b="1" u="sng" dirty="0" err="1"/>
              <a:t>Social_spending_and_GDP.csv</a:t>
            </a:r>
            <a:r>
              <a:rPr lang="en-GB" b="1" u="sng" dirty="0"/>
              <a:t>:</a:t>
            </a:r>
            <a:r>
              <a:rPr lang="en-GB" b="1" dirty="0"/>
              <a:t> </a:t>
            </a:r>
            <a:br>
              <a:rPr lang="en-GB" b="1" dirty="0"/>
            </a:br>
            <a:r>
              <a:rPr lang="en-GB" b="1" dirty="0"/>
              <a:t>     </a:t>
            </a:r>
          </a:p>
          <a:p>
            <a:pPr marL="914400" lvl="1" indent="-457200">
              <a:buFontTx/>
              <a:buChar char="-"/>
            </a:pPr>
            <a:r>
              <a:rPr lang="en-GB" b="1" dirty="0"/>
              <a:t>GDP (ordinal, non-sequential, not hierarchic): </a:t>
            </a:r>
            <a:r>
              <a:rPr lang="en-GB" dirty="0"/>
              <a:t>GDP relative to each country.</a:t>
            </a:r>
            <a:r>
              <a:rPr lang="en-GB" b="1" dirty="0"/>
              <a:t> </a:t>
            </a:r>
            <a:br>
              <a:rPr lang="en-GB" b="1" dirty="0"/>
            </a:br>
            <a:r>
              <a:rPr lang="en-GB" b="1" dirty="0"/>
              <a:t>   </a:t>
            </a:r>
          </a:p>
          <a:p>
            <a:pPr marL="914400" lvl="1" indent="-457200">
              <a:buFontTx/>
              <a:buChar char="-"/>
            </a:pPr>
            <a:r>
              <a:rPr lang="en-GB" b="1" dirty="0"/>
              <a:t> Social Spending (ordinal, not hierarchic): </a:t>
            </a:r>
            <a:r>
              <a:rPr lang="en-GB" dirty="0"/>
              <a:t>Money spent on socialist policies per capita.</a:t>
            </a:r>
            <a:r>
              <a:rPr lang="en-CA" dirty="0"/>
              <a:t> </a:t>
            </a:r>
            <a:br>
              <a:rPr lang="en-GB" b="1" u="sng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8010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endParaRPr lang="en-GB" b="1" u="sng" dirty="0"/>
          </a:p>
          <a:p>
            <a:pPr lvl="1"/>
            <a:r>
              <a:rPr lang="en-GB" b="1" u="sng" dirty="0" err="1"/>
              <a:t>Employment_rate.csv</a:t>
            </a:r>
            <a:r>
              <a:rPr lang="en-GB" b="1" u="sng" dirty="0"/>
              <a:t>:</a:t>
            </a:r>
            <a:br>
              <a:rPr lang="en-GB" b="1" u="sng" dirty="0"/>
            </a:br>
            <a:r>
              <a:rPr lang="en-GB" b="1" dirty="0"/>
              <a:t>     </a:t>
            </a:r>
          </a:p>
          <a:p>
            <a:pPr lvl="1"/>
            <a:r>
              <a:rPr lang="en-GB" b="1" dirty="0"/>
              <a:t> - Employment rate (ratio, Geo-based hierarchic): </a:t>
            </a:r>
            <a:r>
              <a:rPr lang="en-GB" dirty="0"/>
              <a:t>Employment rate of active population.</a:t>
            </a:r>
            <a:br>
              <a:rPr lang="en-GB" b="1" u="sng" dirty="0"/>
            </a:br>
            <a:br>
              <a:rPr lang="en-GB" b="1" u="sng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3308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endParaRPr lang="en-GB" b="1" u="sng" dirty="0"/>
          </a:p>
          <a:p>
            <a:pPr lvl="1"/>
            <a:r>
              <a:rPr lang="en-GB" b="1" u="sng" dirty="0" err="1"/>
              <a:t>Hours_worked.csv</a:t>
            </a:r>
            <a:r>
              <a:rPr lang="en-GB" b="1" u="sng" dirty="0"/>
              <a:t>:</a:t>
            </a:r>
            <a:r>
              <a:rPr lang="en-GB" b="1" dirty="0"/>
              <a:t> </a:t>
            </a:r>
            <a:br>
              <a:rPr lang="en-GB" b="1" dirty="0"/>
            </a:br>
            <a:r>
              <a:rPr lang="en-GB" b="1" dirty="0"/>
              <a:t> </a:t>
            </a:r>
          </a:p>
          <a:p>
            <a:pPr lvl="1"/>
            <a:r>
              <a:rPr lang="en-GB" b="1" dirty="0"/>
              <a:t>     - Hours worked (ordinal, not hierarchic): </a:t>
            </a:r>
            <a:r>
              <a:rPr lang="en-GB" dirty="0"/>
              <a:t>Average hours worked per year.</a:t>
            </a:r>
            <a:br>
              <a:rPr lang="en-GB" dirty="0"/>
            </a:br>
            <a:br>
              <a:rPr lang="en-GB" b="1" u="sng" dirty="0"/>
            </a:br>
            <a:br>
              <a:rPr lang="en-GB" b="1" u="sng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2009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endParaRPr lang="en-GB" b="1" u="sng" dirty="0"/>
          </a:p>
          <a:p>
            <a:pPr lvl="1"/>
            <a:r>
              <a:rPr lang="en-GB" b="1" u="sng" dirty="0" err="1"/>
              <a:t>Average_wage.csv</a:t>
            </a:r>
            <a:r>
              <a:rPr lang="en-GB" b="1" u="sng" dirty="0"/>
              <a:t>:</a:t>
            </a:r>
            <a:r>
              <a:rPr lang="en-GB" b="1" dirty="0"/>
              <a:t> </a:t>
            </a:r>
            <a:br>
              <a:rPr lang="en-GB" b="1" dirty="0"/>
            </a:br>
            <a:r>
              <a:rPr lang="en-GB" b="1" dirty="0"/>
              <a:t>    </a:t>
            </a:r>
          </a:p>
          <a:p>
            <a:pPr lvl="1"/>
            <a:r>
              <a:rPr lang="en-GB" b="1" dirty="0"/>
              <a:t>  - Average wage (ordinal, not hierarchic):</a:t>
            </a:r>
            <a:r>
              <a:rPr lang="en-GB" dirty="0"/>
              <a:t> Average earning per year.</a:t>
            </a:r>
            <a:br>
              <a:rPr lang="en-GB" b="1" u="sng" dirty="0"/>
            </a:br>
            <a:br>
              <a:rPr lang="en-GB" dirty="0"/>
            </a:br>
            <a:br>
              <a:rPr lang="en-GB" b="1" u="sng" dirty="0"/>
            </a:br>
            <a:br>
              <a:rPr lang="en-GB" b="1" u="sng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64780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endParaRPr lang="en-GB" b="1" u="sng" dirty="0"/>
          </a:p>
          <a:p>
            <a:pPr lvl="1"/>
            <a:r>
              <a:rPr lang="en-GB" b="1" u="sng" dirty="0" err="1"/>
              <a:t>Healthy.csv</a:t>
            </a:r>
            <a:r>
              <a:rPr lang="en-GB" b="1" u="sng" dirty="0"/>
              <a:t>:</a:t>
            </a:r>
            <a:br>
              <a:rPr lang="en-GB" b="1" u="sng" dirty="0"/>
            </a:br>
            <a:r>
              <a:rPr lang="en-GB" b="1" dirty="0"/>
              <a:t>     </a:t>
            </a:r>
          </a:p>
          <a:p>
            <a:pPr lvl="1"/>
            <a:r>
              <a:rPr lang="en-GB" b="1" dirty="0"/>
              <a:t> - Alcohol (ratio, Geo-based hierarchic): </a:t>
            </a:r>
            <a:r>
              <a:rPr lang="en-GB" dirty="0"/>
              <a:t>annual sales of pure alcohol in litres per person aged 15 years and older.</a:t>
            </a:r>
            <a:br>
              <a:rPr lang="en-GB" b="1" dirty="0"/>
            </a:br>
            <a:r>
              <a:rPr lang="en-GB" b="1" dirty="0"/>
              <a:t>    </a:t>
            </a:r>
          </a:p>
          <a:p>
            <a:pPr lvl="1"/>
            <a:r>
              <a:rPr lang="en-GB" b="1" dirty="0"/>
              <a:t>  - Smokers (ratio, Geo-based hierarchic): </a:t>
            </a:r>
            <a:r>
              <a:rPr lang="en-GB" dirty="0"/>
              <a:t>Percentage of population aged 15 years and over who are reporting to smoke every day. </a:t>
            </a:r>
            <a:br>
              <a:rPr lang="en-GB" b="1" dirty="0"/>
            </a:br>
            <a:r>
              <a:rPr lang="en-GB" b="1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037145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endParaRPr lang="en-GB" b="1" u="sng" dirty="0"/>
          </a:p>
          <a:p>
            <a:pPr lvl="1"/>
            <a:r>
              <a:rPr lang="en-GB" b="1" u="sng" dirty="0" err="1"/>
              <a:t>Healthy.csv</a:t>
            </a:r>
            <a:r>
              <a:rPr lang="en-GB" b="1" u="sng" dirty="0"/>
              <a:t>:</a:t>
            </a:r>
            <a:br>
              <a:rPr lang="en-GB" b="1" u="sng" dirty="0"/>
            </a:br>
            <a:r>
              <a:rPr lang="en-GB" b="1" dirty="0"/>
              <a:t>     </a:t>
            </a:r>
          </a:p>
          <a:p>
            <a:pPr lvl="1"/>
            <a:r>
              <a:rPr lang="en-GB" b="1" dirty="0"/>
              <a:t>- Cancer (ordinal, not hierarchic): </a:t>
            </a:r>
            <a:r>
              <a:rPr lang="en-GB" dirty="0"/>
              <a:t>Death by cancer per 100000 people.</a:t>
            </a:r>
            <a:br>
              <a:rPr lang="en-GB" b="1" dirty="0"/>
            </a:br>
            <a:r>
              <a:rPr lang="en-GB" b="1" dirty="0"/>
              <a:t>      </a:t>
            </a:r>
          </a:p>
          <a:p>
            <a:pPr lvl="1"/>
            <a:r>
              <a:rPr lang="en-GB" b="1" dirty="0"/>
              <a:t>- Suicide (ordinal, not hierarchic): </a:t>
            </a:r>
            <a:r>
              <a:rPr lang="en-GB" dirty="0"/>
              <a:t>Suicide by cancer per 100000 people.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2836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INITIAL DATASET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endParaRPr lang="en-GB" b="1" u="sng" dirty="0"/>
          </a:p>
          <a:p>
            <a:pPr lvl="1"/>
            <a:r>
              <a:rPr lang="en-GB" b="1" u="sng" dirty="0" err="1"/>
              <a:t>Healthy.csv</a:t>
            </a:r>
            <a:r>
              <a:rPr lang="en-GB" b="1" u="sng" dirty="0"/>
              <a:t>:</a:t>
            </a:r>
            <a:br>
              <a:rPr lang="en-GB" b="1" u="sng" dirty="0"/>
            </a:br>
            <a:r>
              <a:rPr lang="en-GB" b="1" dirty="0"/>
              <a:t>     </a:t>
            </a:r>
          </a:p>
          <a:p>
            <a:pPr lvl="1"/>
            <a:r>
              <a:rPr lang="en-GB" b="1" dirty="0"/>
              <a:t> - Obese (ratio, not hierarchic): </a:t>
            </a:r>
            <a:r>
              <a:rPr lang="en-GB" dirty="0"/>
              <a:t>Percentage of inhabitants with excessive weight presenting health risks because of the high proportion of body fat.</a:t>
            </a:r>
            <a:r>
              <a:rPr lang="en-GB" b="1" dirty="0"/>
              <a:t>  </a:t>
            </a:r>
          </a:p>
          <a:p>
            <a:pPr lvl="1"/>
            <a:r>
              <a:rPr lang="en-GB" b="1" dirty="0"/>
              <a:t>  - Life Expectancy at birth (ordinal, not hierarchic): </a:t>
            </a:r>
            <a:r>
              <a:rPr lang="en-GB" dirty="0"/>
              <a:t>Average life expectancy at birth</a:t>
            </a:r>
            <a:endParaRPr lang="en-GB" b="1" dirty="0"/>
          </a:p>
          <a:p>
            <a:pPr lvl="1"/>
            <a:r>
              <a:rPr lang="en-GB" b="1" dirty="0"/>
              <a:t>   - Life Expectancy at age 65 (ordinal, not hierarchic): </a:t>
            </a:r>
            <a:r>
              <a:rPr lang="en-GB" dirty="0"/>
              <a:t>Average life expectancy at age 64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00827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/>
              <a:t>Semantics:</a:t>
            </a:r>
          </a:p>
        </p:txBody>
      </p:sp>
    </p:spTree>
    <p:extLst>
      <p:ext uri="{BB962C8B-B14F-4D97-AF65-F5344CB8AC3E}">
        <p14:creationId xmlns:p14="http://schemas.microsoft.com/office/powerpoint/2010/main" val="3208609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Dataset</a:t>
            </a:r>
            <a:r>
              <a:rPr lang="pt-PT" sz="6000" dirty="0"/>
              <a:t> </a:t>
            </a:r>
            <a:r>
              <a:rPr lang="pt-PT" sz="6000" dirty="0" err="1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Dataset cleaning description</a:t>
            </a:r>
          </a:p>
          <a:p>
            <a:endParaRPr lang="en-US" sz="4000" dirty="0"/>
          </a:p>
          <a:p>
            <a:pPr lvl="1"/>
            <a:r>
              <a:rPr lang="en-US" sz="3600" dirty="0"/>
              <a:t>Entry1</a:t>
            </a:r>
          </a:p>
          <a:p>
            <a:pPr lvl="1"/>
            <a:r>
              <a:rPr lang="en-US" sz="3600" dirty="0"/>
              <a:t>Entry2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Problems found:</a:t>
            </a:r>
          </a:p>
          <a:p>
            <a:pPr lvl="1"/>
            <a:r>
              <a:rPr lang="en-US" sz="3600" dirty="0"/>
              <a:t>Problem 1</a:t>
            </a:r>
          </a:p>
          <a:p>
            <a:pPr lvl="1"/>
            <a:r>
              <a:rPr lang="en-US" sz="3600" dirty="0"/>
              <a:t>Solution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Problem 2</a:t>
            </a:r>
          </a:p>
          <a:p>
            <a:pPr lvl="1"/>
            <a:r>
              <a:rPr lang="en-US" sz="3600" dirty="0"/>
              <a:t>Solution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5434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 Question 1: Does a better wage mean a healthier life or a longer life expectancy? </a:t>
            </a:r>
          </a:p>
          <a:p>
            <a:pPr lvl="1"/>
            <a:r>
              <a:rPr lang="en-US" b="1" dirty="0"/>
              <a:t>Obesity and overweight population</a:t>
            </a:r>
          </a:p>
          <a:p>
            <a:pPr lvl="1"/>
            <a:r>
              <a:rPr lang="en-US" dirty="0"/>
              <a:t>Stress (</a:t>
            </a:r>
            <a:r>
              <a:rPr lang="en-US" b="1" dirty="0"/>
              <a:t>smokers</a:t>
            </a:r>
            <a:r>
              <a:rPr lang="en-US" dirty="0"/>
              <a:t> and </a:t>
            </a:r>
            <a:r>
              <a:rPr lang="en-US" b="1" dirty="0"/>
              <a:t>alcohol</a:t>
            </a:r>
            <a:r>
              <a:rPr lang="en-US" dirty="0"/>
              <a:t> consumption)</a:t>
            </a:r>
          </a:p>
          <a:p>
            <a:pPr lvl="1"/>
            <a:r>
              <a:rPr lang="en-US" b="1" dirty="0"/>
              <a:t>Life expectancy</a:t>
            </a:r>
          </a:p>
          <a:p>
            <a:pPr lvl="1"/>
            <a:r>
              <a:rPr lang="en-US" b="1" dirty="0"/>
              <a:t>Average Wage</a:t>
            </a:r>
          </a:p>
        </p:txBody>
      </p:sp>
    </p:spTree>
    <p:extLst>
      <p:ext uri="{BB962C8B-B14F-4D97-AF65-F5344CB8AC3E}">
        <p14:creationId xmlns:p14="http://schemas.microsoft.com/office/powerpoint/2010/main" val="397385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/>
              <a:t> </a:t>
            </a:r>
            <a:r>
              <a:rPr lang="en-US" sz="4000" dirty="0"/>
              <a:t>Question 2: </a:t>
            </a:r>
            <a:r>
              <a:rPr lang="en-GB" sz="4000" dirty="0"/>
              <a:t>What is the optimal number of hours to work that lead to a healthier life or more life expectancy? </a:t>
            </a:r>
            <a:endParaRPr lang="en-US" sz="4000" dirty="0"/>
          </a:p>
          <a:p>
            <a:pPr lvl="1"/>
            <a:r>
              <a:rPr lang="en-US" b="1" dirty="0"/>
              <a:t>Obesity</a:t>
            </a:r>
            <a:r>
              <a:rPr lang="en-US" dirty="0"/>
              <a:t> and overweight population</a:t>
            </a:r>
          </a:p>
          <a:p>
            <a:pPr lvl="1"/>
            <a:r>
              <a:rPr lang="en-US" dirty="0"/>
              <a:t>Stress (</a:t>
            </a:r>
            <a:r>
              <a:rPr lang="en-US" b="1" dirty="0"/>
              <a:t>smokers</a:t>
            </a:r>
            <a:r>
              <a:rPr lang="en-US" dirty="0"/>
              <a:t> and </a:t>
            </a:r>
            <a:r>
              <a:rPr lang="en-US" b="1" dirty="0"/>
              <a:t>alcohol</a:t>
            </a:r>
            <a:r>
              <a:rPr lang="en-US" dirty="0"/>
              <a:t> consumption)</a:t>
            </a:r>
          </a:p>
          <a:p>
            <a:pPr lvl="1"/>
            <a:r>
              <a:rPr lang="en-US" b="1" dirty="0"/>
              <a:t>Life expectancy</a:t>
            </a:r>
          </a:p>
          <a:p>
            <a:pPr lvl="1"/>
            <a:r>
              <a:rPr lang="en-US" b="1" dirty="0"/>
              <a:t>Suicide rates</a:t>
            </a:r>
          </a:p>
          <a:p>
            <a:pPr lvl="1"/>
            <a:r>
              <a:rPr lang="en-US" b="1" dirty="0"/>
              <a:t>Hours worked</a:t>
            </a:r>
          </a:p>
          <a:p>
            <a:pPr lvl="1"/>
            <a:endParaRPr lang="en-US" sz="3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44072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/>
              <a:t> </a:t>
            </a:r>
            <a:r>
              <a:rPr lang="en-US" sz="4000" dirty="0"/>
              <a:t>Question 3: What is the relationship between, more people working and being healthier and live more?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Stress (</a:t>
            </a:r>
            <a:r>
              <a:rPr lang="en-US" b="1" dirty="0"/>
              <a:t>smokers</a:t>
            </a:r>
            <a:r>
              <a:rPr lang="en-US" dirty="0"/>
              <a:t> and </a:t>
            </a:r>
            <a:r>
              <a:rPr lang="en-US" b="1" dirty="0"/>
              <a:t>alcohol</a:t>
            </a:r>
            <a:r>
              <a:rPr lang="en-US" dirty="0"/>
              <a:t> consumption)</a:t>
            </a:r>
          </a:p>
          <a:p>
            <a:pPr lvl="1"/>
            <a:r>
              <a:rPr lang="en-US" b="1" dirty="0"/>
              <a:t>Life expectancy</a:t>
            </a:r>
          </a:p>
          <a:p>
            <a:pPr lvl="1"/>
            <a:endParaRPr lang="en-US" sz="3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48377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/>
              <a:t>Question 4: How does adult education influence our health? </a:t>
            </a:r>
          </a:p>
          <a:p>
            <a:pPr lvl="1"/>
            <a:endParaRPr lang="en-US" dirty="0"/>
          </a:p>
          <a:p>
            <a:pPr lvl="1"/>
            <a:r>
              <a:rPr lang="en-GB" dirty="0"/>
              <a:t>Based on:</a:t>
            </a:r>
          </a:p>
          <a:p>
            <a:pPr lvl="1"/>
            <a:r>
              <a:rPr lang="en-GB" b="1" dirty="0"/>
              <a:t>Education, </a:t>
            </a:r>
            <a:r>
              <a:rPr lang="en-GB" dirty="0"/>
              <a:t> </a:t>
            </a:r>
          </a:p>
          <a:p>
            <a:pPr lvl="1"/>
            <a:endParaRPr lang="en-GB" b="1" dirty="0"/>
          </a:p>
          <a:p>
            <a:pPr lvl="1"/>
            <a:r>
              <a:rPr lang="en-GB" b="1" dirty="0"/>
              <a:t>Life expectancy (at birth and 65)</a:t>
            </a:r>
            <a:r>
              <a:rPr lang="en-GB" dirty="0"/>
              <a:t>, </a:t>
            </a:r>
          </a:p>
          <a:p>
            <a:pPr lvl="1"/>
            <a:r>
              <a:rPr lang="en-GB" b="1" dirty="0"/>
              <a:t>suicide</a:t>
            </a:r>
            <a:r>
              <a:rPr lang="en-GB" dirty="0"/>
              <a:t>, </a:t>
            </a:r>
            <a:r>
              <a:rPr lang="en-GB" b="1" dirty="0"/>
              <a:t>alcohol,</a:t>
            </a:r>
            <a:r>
              <a:rPr lang="en-GB" dirty="0"/>
              <a:t> </a:t>
            </a:r>
            <a:r>
              <a:rPr lang="en-GB" b="1" dirty="0"/>
              <a:t>smoking </a:t>
            </a:r>
            <a:r>
              <a:rPr lang="en-GB" dirty="0"/>
              <a:t>and</a:t>
            </a:r>
            <a:r>
              <a:rPr lang="en-GB" b="1" dirty="0"/>
              <a:t> Obese</a:t>
            </a:r>
            <a:r>
              <a:rPr lang="en-GB" dirty="0"/>
              <a:t>.</a:t>
            </a:r>
            <a:r>
              <a:rPr lang="en-CA" dirty="0"/>
              <a:t> </a:t>
            </a:r>
            <a:endParaRPr lang="en-US" dirty="0"/>
          </a:p>
          <a:p>
            <a:pPr lvl="1"/>
            <a:endParaRPr lang="en-US" sz="3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8202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Description</a:t>
            </a:r>
          </a:p>
          <a:p>
            <a:r>
              <a:rPr lang="en-US" sz="4000" dirty="0"/>
              <a:t>15 dataset files CSV</a:t>
            </a: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GB" dirty="0"/>
              <a:t>Question 5: How does air exposure affect our health? </a:t>
            </a:r>
          </a:p>
          <a:p>
            <a:endParaRPr lang="en-GB" dirty="0"/>
          </a:p>
          <a:p>
            <a:pPr lvl="1"/>
            <a:r>
              <a:rPr lang="en-CA" dirty="0"/>
              <a:t>Based on:</a:t>
            </a:r>
          </a:p>
          <a:p>
            <a:pPr lvl="1"/>
            <a:endParaRPr lang="en-CA" dirty="0"/>
          </a:p>
          <a:p>
            <a:pPr lvl="1"/>
            <a:r>
              <a:rPr lang="en-CA" b="1" dirty="0"/>
              <a:t>Pollution,</a:t>
            </a:r>
          </a:p>
          <a:p>
            <a:pPr lvl="1"/>
            <a:r>
              <a:rPr lang="en-CA" b="1" dirty="0"/>
              <a:t>Cancer</a:t>
            </a:r>
            <a:r>
              <a:rPr lang="en-CA" dirty="0"/>
              <a:t>, </a:t>
            </a:r>
            <a:r>
              <a:rPr lang="en-CA" b="1" dirty="0"/>
              <a:t>life expectancy </a:t>
            </a:r>
            <a:r>
              <a:rPr lang="en-CA" dirty="0"/>
              <a:t>and </a:t>
            </a:r>
            <a:r>
              <a:rPr lang="en-CA" b="1" dirty="0"/>
              <a:t>Life Expectancy at birth and 65 </a:t>
            </a:r>
            <a:endParaRPr lang="en-US" dirty="0"/>
          </a:p>
          <a:p>
            <a:pPr lvl="1"/>
            <a:endParaRPr lang="en-US" sz="3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68517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GB" dirty="0"/>
              <a:t>Question 6: How does self-reported happiness corelates to Alcohol consumption, Smoking habits and Suicide rates?</a:t>
            </a:r>
          </a:p>
          <a:p>
            <a:endParaRPr lang="en-US" dirty="0"/>
          </a:p>
          <a:p>
            <a:pPr lvl="1"/>
            <a:r>
              <a:rPr lang="en-GB" dirty="0"/>
              <a:t>Based on:</a:t>
            </a:r>
          </a:p>
          <a:p>
            <a:pPr lvl="1"/>
            <a:r>
              <a:rPr lang="en-GB" b="1" dirty="0"/>
              <a:t>Happiness </a:t>
            </a:r>
          </a:p>
          <a:p>
            <a:pPr lvl="1"/>
            <a:r>
              <a:rPr lang="en-GB" b="1" dirty="0"/>
              <a:t>suicide</a:t>
            </a:r>
            <a:r>
              <a:rPr lang="en-GB" dirty="0"/>
              <a:t>, </a:t>
            </a:r>
            <a:r>
              <a:rPr lang="en-GB" b="1" dirty="0"/>
              <a:t>alcohol,</a:t>
            </a:r>
            <a:r>
              <a:rPr lang="en-GB" dirty="0"/>
              <a:t> </a:t>
            </a:r>
            <a:r>
              <a:rPr lang="en-GB" b="1" dirty="0"/>
              <a:t>smoking</a:t>
            </a:r>
            <a:r>
              <a:rPr lang="en-CA" dirty="0"/>
              <a:t>.</a:t>
            </a:r>
            <a:endParaRPr lang="en-US" dirty="0"/>
          </a:p>
          <a:p>
            <a:pPr lvl="1"/>
            <a:endParaRPr lang="en-US" sz="3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49142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GB" dirty="0"/>
              <a:t>Question 7: Does a bigger social spending or a higher GDP in general influences people to live more and suicide, smoke and drink less? </a:t>
            </a:r>
          </a:p>
          <a:p>
            <a:endParaRPr lang="en-US" dirty="0"/>
          </a:p>
          <a:p>
            <a:pPr lvl="1"/>
            <a:r>
              <a:rPr lang="en-GB" dirty="0"/>
              <a:t>Based on:</a:t>
            </a:r>
          </a:p>
          <a:p>
            <a:pPr lvl="1"/>
            <a:r>
              <a:rPr lang="en-GB" b="1" dirty="0"/>
              <a:t>GDP</a:t>
            </a:r>
            <a:r>
              <a:rPr lang="en-GB" dirty="0"/>
              <a:t>, </a:t>
            </a:r>
            <a:r>
              <a:rPr lang="en-GB" b="1" dirty="0"/>
              <a:t>Social Spending </a:t>
            </a:r>
            <a:endParaRPr lang="en-GB" dirty="0"/>
          </a:p>
          <a:p>
            <a:pPr lvl="1"/>
            <a:r>
              <a:rPr lang="en-GB" b="1" dirty="0"/>
              <a:t>Happiness, suicide</a:t>
            </a:r>
            <a:r>
              <a:rPr lang="en-GB" dirty="0"/>
              <a:t>, </a:t>
            </a:r>
            <a:r>
              <a:rPr lang="en-GB" b="1" dirty="0"/>
              <a:t>alcohol,</a:t>
            </a:r>
            <a:r>
              <a:rPr lang="en-GB" dirty="0"/>
              <a:t> </a:t>
            </a:r>
            <a:r>
              <a:rPr lang="en-GB" b="1" dirty="0"/>
              <a:t>smoking</a:t>
            </a:r>
            <a:r>
              <a:rPr lang="en-CA" dirty="0"/>
              <a:t>.</a:t>
            </a:r>
            <a:endParaRPr lang="en-US" dirty="0"/>
          </a:p>
          <a:p>
            <a:pPr lvl="1"/>
            <a:endParaRPr lang="en-US" sz="3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4753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 sample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EC724-2213-014F-AFDC-3DC83D1D4D82}"/>
              </a:ext>
            </a:extLst>
          </p:cNvPr>
          <p:cNvSpPr/>
          <p:nvPr/>
        </p:nvSpPr>
        <p:spPr>
          <a:xfrm>
            <a:off x="457200" y="2276872"/>
            <a:ext cx="80752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(from “</a:t>
            </a:r>
            <a:r>
              <a:rPr lang="en-US" sz="2000" dirty="0" err="1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Life_expectancy_at_birth.csv</a:t>
            </a:r>
            <a:r>
              <a:rPr lang="en-US" sz="2000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”) and “Life_expectancy_at_65.csv” </a:t>
            </a:r>
            <a:endParaRPr lang="en-CA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LOCATION; INDICATOR; SUBJECT; MEASURE; FREQUENCY; TIME; Value; Flag Codes </a:t>
            </a:r>
            <a:endParaRPr lang="en-CA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AUS; LIFEEXP; TOT; YR; A; 1972; 72;</a:t>
            </a:r>
            <a:endParaRPr lang="en-CA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9A0EB0-D387-D149-8868-1B882A118C4F}"/>
              </a:ext>
            </a:extLst>
          </p:cNvPr>
          <p:cNvSpPr/>
          <p:nvPr/>
        </p:nvSpPr>
        <p:spPr>
          <a:xfrm>
            <a:off x="370638" y="4236071"/>
            <a:ext cx="828092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(from “happiness-</a:t>
            </a:r>
            <a:r>
              <a:rPr lang="en-US" dirty="0" err="1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cantril</a:t>
            </a:r>
            <a:r>
              <a:rPr lang="en-US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ladder.csv</a:t>
            </a:r>
            <a:r>
              <a:rPr lang="en-US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(Self-Reported happiness)</a:t>
            </a:r>
            <a:endParaRPr lang="en-CA" sz="3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Entity,Code,Year,World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Happiness Report 2016 (</a:t>
            </a:r>
            <a:r>
              <a:rPr lang="en-US" b="1" dirty="0" err="1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Cantril</a:t>
            </a:r>
            <a:r>
              <a:rPr lang="en-US" b="1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Ladder (0=worst; 10=best))</a:t>
            </a:r>
            <a:endParaRPr lang="en-CA" sz="3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Afghanistan,AFG,2008,3.723589897)</a:t>
            </a:r>
            <a:r>
              <a:rPr lang="en-US" sz="3200" dirty="0">
                <a:latin typeface="Calibri" panose="020F0502020204030204" pitchFamily="34" charset="0"/>
                <a:ea typeface="DejaVu Sans Condensed"/>
                <a:cs typeface="Times New Roman" panose="02020603050405020304" pitchFamily="18" charset="0"/>
              </a:rPr>
              <a:t> </a:t>
            </a:r>
            <a:endParaRPr lang="en-CA" sz="32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84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Selected</a:t>
            </a:r>
            <a:r>
              <a:rPr lang="pt-PT" sz="6000" dirty="0"/>
              <a:t> / </a:t>
            </a:r>
            <a:r>
              <a:rPr lang="pt-PT" sz="6000" dirty="0" err="1"/>
              <a:t>derived</a:t>
            </a:r>
            <a:r>
              <a:rPr lang="pt-PT" sz="60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 description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Derived data description</a:t>
            </a:r>
          </a:p>
          <a:p>
            <a:pPr lvl="1"/>
            <a:r>
              <a:rPr lang="en-US" sz="3600" dirty="0"/>
              <a:t>Which measures?</a:t>
            </a:r>
          </a:p>
          <a:p>
            <a:pPr lvl="1"/>
            <a:r>
              <a:rPr lang="en-US" sz="3600" dirty="0"/>
              <a:t>Why?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1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</a:t>
            </a:r>
            <a:r>
              <a:rPr lang="pt-PT" sz="6000" dirty="0" err="1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2800" dirty="0"/>
              <a:t>Data: </a:t>
            </a:r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Composed by 8 csv files</a:t>
            </a:r>
            <a:endParaRPr lang="en-US" sz="2800" dirty="0"/>
          </a:p>
          <a:p>
            <a:r>
              <a:rPr lang="en-US" sz="2800" dirty="0"/>
              <a:t>Type:</a:t>
            </a:r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Multideimensional</a:t>
            </a:r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Table</a:t>
            </a:r>
          </a:p>
          <a:p>
            <a:r>
              <a:rPr lang="en-US" sz="2800" dirty="0"/>
              <a:t>Availability: </a:t>
            </a:r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Static</a:t>
            </a:r>
          </a:p>
          <a:p>
            <a:r>
              <a:rPr lang="en-US" sz="2800" dirty="0"/>
              <a:t>Items: </a:t>
            </a:r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Nobel Prizes Winners</a:t>
            </a:r>
          </a:p>
          <a:p>
            <a:r>
              <a:rPr lang="en-GB" sz="2800" dirty="0"/>
              <a:t>Time-based:</a:t>
            </a:r>
            <a:r>
              <a:rPr lang="en-GB" sz="2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Yes</a:t>
            </a:r>
            <a:endParaRPr lang="en-US" sz="28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dirty="0"/>
              <a:t>Relationships: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 the data is time based and linked to country.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3127</TotalTime>
  <Words>561</Words>
  <Application>Microsoft Macintosh PowerPoint</Application>
  <PresentationFormat>On-screen Show (4:3)</PresentationFormat>
  <Paragraphs>178</Paragraphs>
  <Slides>32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</vt:lpstr>
      <vt:lpstr>Courier New</vt:lpstr>
      <vt:lpstr>template-gvip</vt:lpstr>
      <vt:lpstr>Information Visualization Project Proposal and Dataset</vt:lpstr>
      <vt:lpstr>INITIAL DATASET</vt:lpstr>
      <vt:lpstr>Initial Dataset</vt:lpstr>
      <vt:lpstr>Initial Dataset</vt:lpstr>
      <vt:lpstr>Selected / derived data</vt:lpstr>
      <vt:lpstr>Selected data</vt:lpstr>
      <vt:lpstr>Derived data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Dataset processing</vt:lpstr>
      <vt:lpstr>Dataset processing</vt:lpstr>
      <vt:lpstr>Dataset processing</vt:lpstr>
      <vt:lpstr>Mapping</vt:lpstr>
      <vt:lpstr>Mapping</vt:lpstr>
      <vt:lpstr>Mapping</vt:lpstr>
      <vt:lpstr>Mapping</vt:lpstr>
      <vt:lpstr>Mapping</vt:lpstr>
      <vt:lpstr>Mapping</vt:lpstr>
      <vt:lpstr>Mapping</vt:lpstr>
      <vt:lpstr>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João Tiago Aparício</cp:lastModifiedBy>
  <cp:revision>338</cp:revision>
  <dcterms:created xsi:type="dcterms:W3CDTF">2010-04-13T09:45:33Z</dcterms:created>
  <dcterms:modified xsi:type="dcterms:W3CDTF">2019-10-15T21:41:00Z</dcterms:modified>
</cp:coreProperties>
</file>