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1143" r:id="rId4"/>
    <p:sldId id="1104" r:id="rId5"/>
    <p:sldId id="1133" r:id="rId6"/>
    <p:sldId id="1134" r:id="rId7"/>
    <p:sldId id="1135" r:id="rId8"/>
    <p:sldId id="1136" r:id="rId9"/>
    <p:sldId id="1137" r:id="rId10"/>
    <p:sldId id="1140" r:id="rId11"/>
    <p:sldId id="1142" r:id="rId12"/>
    <p:sldId id="1139" r:id="rId13"/>
    <p:sldId id="1097" r:id="rId14"/>
    <p:sldId id="1098" r:id="rId15"/>
    <p:sldId id="1105" r:id="rId16"/>
    <p:sldId id="1099" r:id="rId17"/>
    <p:sldId id="1100" r:id="rId18"/>
    <p:sldId id="1106" r:id="rId19"/>
    <p:sldId id="1110" r:id="rId20"/>
    <p:sldId id="1111" r:id="rId21"/>
    <p:sldId id="1112" r:id="rId22"/>
    <p:sldId id="1113" r:id="rId23"/>
    <p:sldId id="1114" r:id="rId24"/>
    <p:sldId id="1115" r:id="rId25"/>
    <p:sldId id="1116" r:id="rId26"/>
    <p:sldId id="1117" r:id="rId27"/>
    <p:sldId id="1118" r:id="rId28"/>
    <p:sldId id="1119" r:id="rId29"/>
    <p:sldId id="1101" r:id="rId30"/>
    <p:sldId id="1127" r:id="rId31"/>
    <p:sldId id="1128" r:id="rId32"/>
    <p:sldId id="1129" r:id="rId33"/>
    <p:sldId id="1130" r:id="rId34"/>
    <p:sldId id="1131" r:id="rId35"/>
    <p:sldId id="1132" r:id="rId36"/>
    <p:sldId id="1103" r:id="rId37"/>
    <p:sldId id="1120" r:id="rId38"/>
    <p:sldId id="1121" r:id="rId39"/>
    <p:sldId id="1122" r:id="rId40"/>
    <p:sldId id="1123" r:id="rId41"/>
    <p:sldId id="1124" r:id="rId42"/>
    <p:sldId id="1125" r:id="rId43"/>
    <p:sldId id="1126" r:id="rId4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831" autoAdjust="0"/>
  </p:normalViewPr>
  <p:slideViewPr>
    <p:cSldViewPr>
      <p:cViewPr>
        <p:scale>
          <a:sx n="126" d="100"/>
          <a:sy n="126" d="100"/>
        </p:scale>
        <p:origin x="124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8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8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8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65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79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42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09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0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6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6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7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1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3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6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1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7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5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7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G22-A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74441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97155 – João Tiago Aparício 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94121  – Diana Lopes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94012  – Jorge Marques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happiness-cantril-ladder.csv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(Self-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Reported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happiness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Entity,Code,Year,World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Happiness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2016 (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Cantril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Ladder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(0=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worst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10=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Afghanistan,AFG,2008,3.723589897)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5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“Gross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(GDP)”)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(USD_CAP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dollars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/capita)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LOCATION; INDICATOR; SUBJECT; MEASURE; FREQUENCY;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Codes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GDP; TOT; USD_CAP; A; 1976; 7377.136633;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4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Social_spending.csv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(PC_GDP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GDP)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PRIV; PC_GDP; 2000; 3.718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AUS; PUB; PC_GDP; 2000; 18.253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7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4000" dirty="0"/>
              <a:t>Data description</a:t>
            </a:r>
            <a:br>
              <a:rPr lang="en-CA" dirty="0"/>
            </a:br>
            <a:endParaRPr lang="en-CA" dirty="0"/>
          </a:p>
          <a:p>
            <a:r>
              <a:rPr lang="en-CA" sz="2400" dirty="0">
                <a:solidFill>
                  <a:schemeClr val="tx1"/>
                </a:solidFill>
              </a:rPr>
              <a:t>Changed Data: </a:t>
            </a:r>
            <a:r>
              <a:rPr lang="en-CA" sz="2400" b="0" dirty="0">
                <a:solidFill>
                  <a:schemeClr val="tx1"/>
                </a:solidFill>
              </a:rPr>
              <a:t>We changed the origin of overall life satisfaction. </a:t>
            </a:r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b="0" dirty="0">
                <a:solidFill>
                  <a:schemeClr val="tx1"/>
                </a:solidFill>
              </a:rPr>
              <a:t>And dropped GHG emissions for pollution exposure.</a:t>
            </a:r>
            <a:endParaRPr lang="en-CA" sz="2400" dirty="0">
              <a:solidFill>
                <a:schemeClr val="tx1"/>
              </a:solidFill>
            </a:endParaRPr>
          </a:p>
          <a:p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Selected Attributes: </a:t>
            </a:r>
            <a:r>
              <a:rPr lang="en-CA" sz="2400" b="0" dirty="0">
                <a:solidFill>
                  <a:schemeClr val="tx1"/>
                </a:solidFill>
              </a:rPr>
              <a:t>Location, Time, Education, Pollution, Happiness, GDP, Social Spending, Employment rate, Hours worked, Average Wage, Alcohol, Smokers, Cancer, Suicide, Obese, Life expectancy at birth, Life expectancy at age 65.</a:t>
            </a:r>
            <a:endParaRPr lang="en-CA" sz="2400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F6600-4E93-9246-BA0C-887AE457589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  <a:endParaRPr lang="en-US" dirty="0"/>
          </a:p>
          <a:p>
            <a:pPr lvl="1"/>
            <a:r>
              <a:rPr lang="en-US" dirty="0"/>
              <a:t>Which measures?</a:t>
            </a:r>
          </a:p>
          <a:p>
            <a:pPr lvl="1"/>
            <a:r>
              <a:rPr lang="en-US" sz="2400" dirty="0"/>
              <a:t>Average life expectancy at 65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sz="2400" dirty="0"/>
              <a:t>Our aim is to cross health indicator with potential life influencers.</a:t>
            </a:r>
          </a:p>
          <a:p>
            <a:pPr lvl="1"/>
            <a:r>
              <a:rPr lang="en-US" sz="2400" dirty="0"/>
              <a:t>For this we cross all the health indicators with 1 of the potential life influencers. This way we can check how each potential life influencer is influencing the health indicators.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2800" dirty="0"/>
              <a:t>Data: 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Composed by 8 csv files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Type: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Multidimensional Table</a:t>
            </a:r>
          </a:p>
          <a:p>
            <a:r>
              <a:rPr lang="en-US" sz="2800" dirty="0"/>
              <a:t>Availability: 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</a:t>
            </a:r>
          </a:p>
          <a:p>
            <a:r>
              <a:rPr lang="en-GB" sz="2800" dirty="0"/>
              <a:t>Time-based:</a:t>
            </a:r>
            <a:r>
              <a:rPr lang="en-GB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Yes</a:t>
            </a:r>
            <a:endParaRPr lang="en-US" sz="28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/>
              <a:t>Relationships: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data is time based and linked to country.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/>
              <a:t>All Files:</a:t>
            </a:r>
          </a:p>
          <a:p>
            <a:pPr lvl="1"/>
            <a:br>
              <a:rPr lang="en-GB" b="1" u="sng" dirty="0"/>
            </a:br>
            <a:r>
              <a:rPr lang="en-GB" b="1" dirty="0"/>
              <a:t>    - Time (continuous, sequential, time-based hierarchic): </a:t>
            </a:r>
            <a:r>
              <a:rPr lang="en-GB" dirty="0"/>
              <a:t>the year relative to data.</a:t>
            </a:r>
          </a:p>
          <a:p>
            <a:pPr lvl="1"/>
            <a:br>
              <a:rPr lang="en-GB" b="1" dirty="0"/>
            </a:br>
            <a:r>
              <a:rPr lang="en-GB" b="1" dirty="0"/>
              <a:t>    - Country (nominal, non-sequential, not hierarchic): </a:t>
            </a:r>
            <a:r>
              <a:rPr lang="en-GB" dirty="0"/>
              <a:t>Country relative to each data.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Adult_education_level.csv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- Education (ratio, non-sequential, not hierarchic): </a:t>
            </a:r>
            <a:r>
              <a:rPr lang="en-GB" dirty="0"/>
              <a:t>number of people with secondary education.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0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Air_Pollution.csv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</a:t>
            </a:r>
          </a:p>
          <a:p>
            <a:pPr lvl="1"/>
            <a:r>
              <a:rPr lang="en-GB" b="1" dirty="0"/>
              <a:t> - Pollution (ratio, non-sequential, not hierarchic): </a:t>
            </a:r>
            <a:r>
              <a:rPr lang="en-GB" dirty="0"/>
              <a:t>Population exposure to more than 10 micrograms/m3 and are expressed as annual average.</a:t>
            </a:r>
            <a:r>
              <a:rPr lang="en-CA" dirty="0"/>
              <a:t> 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727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Happiness.csv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</a:t>
            </a:r>
          </a:p>
          <a:p>
            <a:pPr lvl="1"/>
            <a:r>
              <a:rPr lang="en-GB" b="1" dirty="0"/>
              <a:t>    - Happiness (ordinal, non-sequential, not hierarchic): </a:t>
            </a:r>
            <a:r>
              <a:rPr lang="en-GB" dirty="0"/>
              <a:t>Self-reported Happiness from 0 to 10.</a:t>
            </a:r>
            <a:r>
              <a:rPr lang="en-CA" dirty="0"/>
              <a:t> 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26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Social_spending_and_GDP.csv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 </a:t>
            </a:r>
          </a:p>
          <a:p>
            <a:pPr marL="914400" lvl="1" indent="-457200">
              <a:buFontTx/>
              <a:buChar char="-"/>
            </a:pPr>
            <a:r>
              <a:rPr lang="en-GB" b="1" dirty="0"/>
              <a:t>GDP (ordinal, non-sequential, not hierarchic): </a:t>
            </a:r>
            <a:r>
              <a:rPr lang="en-GB" dirty="0"/>
              <a:t>GDP relative to each country.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</a:t>
            </a:r>
          </a:p>
          <a:p>
            <a:pPr marL="914400" lvl="1" indent="-457200">
              <a:buFontTx/>
              <a:buChar char="-"/>
            </a:pPr>
            <a:r>
              <a:rPr lang="en-GB" b="1" dirty="0"/>
              <a:t> Social Spending (ordinal , non-sequential ,not hierarchic): </a:t>
            </a:r>
            <a:r>
              <a:rPr lang="en-GB" dirty="0"/>
              <a:t>Money spent on socialist policies per capita.</a:t>
            </a:r>
            <a:r>
              <a:rPr lang="en-CA" dirty="0"/>
              <a:t> 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010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Employment_rate.csv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 - Employment rate (ratio , non-sequential , not hierarchic): </a:t>
            </a:r>
            <a:r>
              <a:rPr lang="en-GB" dirty="0"/>
              <a:t>Employment rate of active population.</a:t>
            </a:r>
            <a:br>
              <a:rPr lang="en-GB" b="1" u="sng" dirty="0"/>
            </a:b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330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Hours_worked.csv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</a:t>
            </a:r>
          </a:p>
          <a:p>
            <a:pPr lvl="1"/>
            <a:r>
              <a:rPr lang="en-GB" b="1" dirty="0"/>
              <a:t>     - Hours worked (ordinal , non-sequential , not hierarchic): </a:t>
            </a:r>
            <a:r>
              <a:rPr lang="en-GB" dirty="0"/>
              <a:t>Average hours worked per year.</a:t>
            </a:r>
            <a:br>
              <a:rPr lang="en-GB" dirty="0"/>
            </a:br>
            <a:br>
              <a:rPr lang="en-GB" b="1" u="sng" dirty="0"/>
            </a:b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200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Average_wage.csv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</a:t>
            </a:r>
          </a:p>
          <a:p>
            <a:pPr lvl="1"/>
            <a:r>
              <a:rPr lang="en-GB" b="1" dirty="0"/>
              <a:t>  - Average wage (ordinal , non-sequential , not hierarchic):</a:t>
            </a:r>
            <a:r>
              <a:rPr lang="en-GB" dirty="0"/>
              <a:t> Average earning per year.</a:t>
            </a:r>
            <a:br>
              <a:rPr lang="en-GB" b="1" u="sng" dirty="0"/>
            </a:br>
            <a:br>
              <a:rPr lang="en-GB" dirty="0"/>
            </a:br>
            <a:br>
              <a:rPr lang="en-GB" b="1" u="sng" dirty="0"/>
            </a:b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78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Healthy.csv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 - Alcohol (ratio , non-sequential, not hierarchic): </a:t>
            </a:r>
            <a:r>
              <a:rPr lang="en-GB" dirty="0"/>
              <a:t>annual sales of pure alcohol in litres per person aged 15 years and older.</a:t>
            </a:r>
            <a:br>
              <a:rPr lang="en-GB" b="1" dirty="0"/>
            </a:br>
            <a:r>
              <a:rPr lang="en-GB" b="1" dirty="0"/>
              <a:t>    </a:t>
            </a:r>
          </a:p>
          <a:p>
            <a:pPr lvl="1"/>
            <a:r>
              <a:rPr lang="en-GB" b="1" dirty="0"/>
              <a:t>  - Smokers (ratio , non-sequential, not hierarchic): </a:t>
            </a:r>
            <a:r>
              <a:rPr lang="en-GB" dirty="0"/>
              <a:t>Percentage of population aged 15 years and over who are reporting to smoke every day. </a:t>
            </a:r>
            <a:br>
              <a:rPr lang="en-GB" b="1" dirty="0"/>
            </a:br>
            <a:r>
              <a:rPr lang="en-GB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3714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Healthy.csv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- Cancer (ordinal , non-sequential, not hierarchic): </a:t>
            </a:r>
            <a:r>
              <a:rPr lang="en-GB" dirty="0"/>
              <a:t>Death by cancer per 100000 people.</a:t>
            </a:r>
            <a:br>
              <a:rPr lang="en-GB" b="1" dirty="0"/>
            </a:br>
            <a:r>
              <a:rPr lang="en-GB" b="1" dirty="0"/>
              <a:t>      </a:t>
            </a:r>
          </a:p>
          <a:p>
            <a:pPr lvl="1"/>
            <a:r>
              <a:rPr lang="en-GB" b="1" dirty="0"/>
              <a:t>- Suicide (ordinal , non-sequential , not hierarchic): </a:t>
            </a:r>
            <a:r>
              <a:rPr lang="en-GB" dirty="0"/>
              <a:t>Suicide by cancer per 100000 people.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28361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435280" cy="5214974"/>
          </a:xfrm>
        </p:spPr>
        <p:txBody>
          <a:bodyPr>
            <a:noAutofit/>
          </a:bodyPr>
          <a:lstStyle/>
          <a:p>
            <a:pPr lvl="1"/>
            <a:r>
              <a:rPr lang="en-GB" b="1" u="sng" dirty="0" err="1"/>
              <a:t>Healthy.csv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 - Obese (ratio , non-sequential, not hierarchic): </a:t>
            </a:r>
            <a:r>
              <a:rPr lang="en-GB" dirty="0"/>
              <a:t>Percentage of inhabitants with excessive weight presenting health risks because of the high proportion of body fat.</a:t>
            </a:r>
            <a:r>
              <a:rPr lang="en-GB" b="1" dirty="0"/>
              <a:t>  </a:t>
            </a:r>
          </a:p>
          <a:p>
            <a:pPr lvl="1"/>
            <a:r>
              <a:rPr lang="en-GB" b="1" dirty="0"/>
              <a:t>  - Life Expectancy at birth (ordinal , non-sequential, not hierarchic): </a:t>
            </a:r>
            <a:r>
              <a:rPr lang="en-GB" dirty="0"/>
              <a:t>Average life expectancy at birth</a:t>
            </a:r>
            <a:endParaRPr lang="en-GB" b="1" dirty="0"/>
          </a:p>
          <a:p>
            <a:pPr lvl="1"/>
            <a:r>
              <a:rPr lang="en-GB" b="1" dirty="0"/>
              <a:t>   - Life Expectancy at age 65 (ordinal , non-sequential, not hierarchic): </a:t>
            </a:r>
            <a:r>
              <a:rPr lang="en-GB" dirty="0"/>
              <a:t>Average life expectancy at age 64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00827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endParaRPr lang="en-CA" b="0" dirty="0">
              <a:solidFill>
                <a:schemeClr val="tx1"/>
              </a:solidFill>
            </a:endParaRPr>
          </a:p>
          <a:p>
            <a:r>
              <a:rPr lang="en-CA" b="0" dirty="0">
                <a:solidFill>
                  <a:schemeClr val="tx1"/>
                </a:solidFill>
              </a:rPr>
              <a:t>We have several CSV files where we cross health data with each of the metrics that can affect it.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/>
              <a:t> </a:t>
            </a:r>
          </a:p>
          <a:p>
            <a:r>
              <a:rPr lang="en-US" sz="4000" dirty="0"/>
              <a:t>15 dataset files CSV</a:t>
            </a:r>
          </a:p>
        </p:txBody>
      </p:sp>
    </p:spTree>
    <p:extLst>
      <p:ext uri="{BB962C8B-B14F-4D97-AF65-F5344CB8AC3E}">
        <p14:creationId xmlns:p14="http://schemas.microsoft.com/office/powerpoint/2010/main" val="3575744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b="1" dirty="0"/>
              <a:t>Sorted</a:t>
            </a:r>
            <a:r>
              <a:rPr lang="en-US" sz="3600" dirty="0"/>
              <a:t> by Location then Time</a:t>
            </a:r>
          </a:p>
          <a:p>
            <a:pPr lvl="1"/>
            <a:r>
              <a:rPr lang="en-US" sz="3600" b="1" dirty="0"/>
              <a:t>Filter</a:t>
            </a:r>
            <a:r>
              <a:rPr lang="en-US" sz="3600" dirty="0"/>
              <a:t> time from 2007 to 2017</a:t>
            </a:r>
          </a:p>
          <a:p>
            <a:pPr lvl="1"/>
            <a:r>
              <a:rPr lang="en-US" sz="3600" b="1" dirty="0"/>
              <a:t>Select the rows</a:t>
            </a:r>
            <a:r>
              <a:rPr lang="en-US" sz="3600" dirty="0"/>
              <a:t>:</a:t>
            </a:r>
            <a:r>
              <a:rPr lang="en-US" sz="3600" b="1" dirty="0"/>
              <a:t> </a:t>
            </a:r>
            <a:r>
              <a:rPr lang="en-US" sz="3600" dirty="0"/>
              <a:t>(LOCATION, TIME and (name of potential health factor))</a:t>
            </a:r>
          </a:p>
          <a:p>
            <a:pPr lvl="1"/>
            <a:endParaRPr lang="en-US" sz="3600" dirty="0">
              <a:sym typeface="Wingdings" panose="05000000000000000000" pitchFamily="2" charset="2"/>
            </a:endParaRP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0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Alcohol consumption, daily smokers, deaths from cancer, suicide rates and life expectancy at birth:</a:t>
            </a:r>
          </a:p>
          <a:p>
            <a:pPr marL="142875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“Subject” </a:t>
            </a:r>
            <a:r>
              <a:rPr lang="en-US" sz="3200" dirty="0">
                <a:sym typeface="Wingdings" panose="05000000000000000000" pitchFamily="2" charset="2"/>
              </a:rPr>
              <a:t> “TOT”</a:t>
            </a:r>
          </a:p>
          <a:p>
            <a:pPr marL="450850" lvl="2" indent="0"/>
            <a:r>
              <a:rPr lang="en-US" sz="3600" dirty="0">
                <a:sym typeface="Wingdings" panose="05000000000000000000" pitchFamily="2" charset="2"/>
              </a:rPr>
              <a:t>Obese or overweight population </a:t>
            </a:r>
          </a:p>
          <a:p>
            <a:pPr marL="1479550" lvl="3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“Subject” </a:t>
            </a:r>
            <a:r>
              <a:rPr lang="en-US" sz="3200" dirty="0">
                <a:sym typeface="Wingdings" panose="05000000000000000000" pitchFamily="2" charset="2"/>
              </a:rPr>
              <a:t> “MEASURED”</a:t>
            </a:r>
          </a:p>
          <a:p>
            <a:pPr marL="1479550" lvl="3" indent="-571500">
              <a:buFont typeface="Arial" panose="020B0604020202020204" pitchFamily="34" charset="0"/>
              <a:buChar char="•"/>
            </a:pPr>
            <a:endParaRPr lang="en-US" sz="3200" dirty="0">
              <a:sym typeface="Wingdings" panose="05000000000000000000" pitchFamily="2" charset="2"/>
            </a:endParaRPr>
          </a:p>
          <a:p>
            <a:pPr lvl="1"/>
            <a:endParaRPr lang="en-US" sz="3600" dirty="0">
              <a:sym typeface="Wingdings" panose="05000000000000000000" pitchFamily="2" charset="2"/>
            </a:endParaRP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2470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Adult Education:</a:t>
            </a:r>
          </a:p>
          <a:p>
            <a:pPr marL="142875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“Subject” </a:t>
            </a:r>
            <a:r>
              <a:rPr lang="en-US" sz="3200" dirty="0">
                <a:sym typeface="Wingdings" panose="05000000000000000000" pitchFamily="2" charset="2"/>
              </a:rPr>
              <a:t> “UPPSRY”</a:t>
            </a:r>
          </a:p>
          <a:p>
            <a:pPr marL="450850" lvl="2" indent="0"/>
            <a:r>
              <a:rPr lang="en-US" sz="3600" dirty="0">
                <a:sym typeface="Wingdings" panose="05000000000000000000" pitchFamily="2" charset="2"/>
              </a:rPr>
              <a:t>Air Pollution </a:t>
            </a:r>
          </a:p>
          <a:p>
            <a:pPr marL="136525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Filter “Measure” </a:t>
            </a:r>
            <a:r>
              <a:rPr lang="en-US" sz="3200" dirty="0">
                <a:sym typeface="Wingdings" panose="05000000000000000000" pitchFamily="2" charset="2"/>
              </a:rPr>
              <a:t> “PC_POP”</a:t>
            </a:r>
          </a:p>
          <a:p>
            <a:pPr marL="450850" lvl="2" indent="0"/>
            <a:r>
              <a:rPr lang="en-US" sz="3600" dirty="0">
                <a:sym typeface="Wingdings" panose="05000000000000000000" pitchFamily="2" charset="2"/>
              </a:rPr>
              <a:t>GDP and social spending</a:t>
            </a:r>
          </a:p>
          <a:p>
            <a:pPr marL="1479550" lvl="3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“Measure” </a:t>
            </a:r>
            <a:r>
              <a:rPr lang="en-US" sz="3200" dirty="0">
                <a:sym typeface="Wingdings" panose="05000000000000000000" pitchFamily="2" charset="2"/>
              </a:rPr>
              <a:t> “USD_CAP”</a:t>
            </a:r>
          </a:p>
          <a:p>
            <a:pPr marL="450850" lvl="2" indent="0"/>
            <a:endParaRPr lang="en-US" sz="3600" dirty="0">
              <a:sym typeface="Wingdings" panose="05000000000000000000" pitchFamily="2" charset="2"/>
            </a:endParaRPr>
          </a:p>
          <a:p>
            <a:pPr marL="1479550" lvl="3" indent="-571500">
              <a:buFont typeface="Arial" panose="020B0604020202020204" pitchFamily="34" charset="0"/>
              <a:buChar char="•"/>
            </a:pPr>
            <a:endParaRPr lang="en-US" sz="3200" dirty="0">
              <a:sym typeface="Wingdings" panose="05000000000000000000" pitchFamily="2" charset="2"/>
            </a:endParaRPr>
          </a:p>
          <a:p>
            <a:pPr lvl="1"/>
            <a:endParaRPr lang="en-US" sz="3600" dirty="0">
              <a:sym typeface="Wingdings" panose="05000000000000000000" pitchFamily="2" charset="2"/>
            </a:endParaRP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158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Employment Rate:</a:t>
            </a:r>
          </a:p>
          <a:p>
            <a:pPr marL="142875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“Subject” </a:t>
            </a:r>
            <a:r>
              <a:rPr lang="en-US" sz="3200" dirty="0">
                <a:sym typeface="Wingdings" panose="05000000000000000000" pitchFamily="2" charset="2"/>
              </a:rPr>
              <a:t> “TOT” </a:t>
            </a:r>
          </a:p>
          <a:p>
            <a:pPr marL="142875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“Measure” </a:t>
            </a:r>
            <a:r>
              <a:rPr lang="en-US" sz="3200" dirty="0">
                <a:sym typeface="Wingdings" panose="05000000000000000000" pitchFamily="2" charset="2"/>
              </a:rPr>
              <a:t> “PC_WKGPOP”</a:t>
            </a:r>
          </a:p>
          <a:p>
            <a:pPr marL="450850" lvl="2" indent="0"/>
            <a:r>
              <a:rPr lang="en-US" sz="3600" dirty="0">
                <a:sym typeface="Wingdings" panose="05000000000000000000" pitchFamily="2" charset="2"/>
              </a:rPr>
              <a:t>GDP and social spending</a:t>
            </a:r>
          </a:p>
          <a:p>
            <a:pPr marL="1479550" lvl="3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“Measure” </a:t>
            </a:r>
            <a:r>
              <a:rPr lang="en-US" sz="3200" dirty="0">
                <a:sym typeface="Wingdings" panose="05000000000000000000" pitchFamily="2" charset="2"/>
              </a:rPr>
              <a:t> “USD_CAP”</a:t>
            </a:r>
          </a:p>
          <a:p>
            <a:pPr marL="450850" lvl="2" indent="0"/>
            <a:endParaRPr lang="en-US" sz="3600" dirty="0">
              <a:sym typeface="Wingdings" panose="05000000000000000000" pitchFamily="2" charset="2"/>
            </a:endParaRPr>
          </a:p>
          <a:p>
            <a:pPr marL="1479550" lvl="3" indent="-571500">
              <a:buFont typeface="Arial" panose="020B0604020202020204" pitchFamily="34" charset="0"/>
              <a:buChar char="•"/>
            </a:pPr>
            <a:endParaRPr lang="en-US" sz="3200" dirty="0">
              <a:sym typeface="Wingdings" panose="05000000000000000000" pitchFamily="2" charset="2"/>
            </a:endParaRPr>
          </a:p>
          <a:p>
            <a:pPr lvl="1"/>
            <a:endParaRPr lang="en-US" sz="3600" dirty="0">
              <a:sym typeface="Wingdings" panose="05000000000000000000" pitchFamily="2" charset="2"/>
            </a:endParaRP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1589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b="1" dirty="0"/>
              <a:t>Problem 1:</a:t>
            </a:r>
          </a:p>
          <a:p>
            <a:pPr lvl="1"/>
            <a:r>
              <a:rPr lang="en-US" sz="3600" dirty="0"/>
              <a:t>Sort Employment Rate by Time (can be yearly, quarterly and monthly) and had null values</a:t>
            </a:r>
          </a:p>
          <a:p>
            <a:pPr lvl="1"/>
            <a:r>
              <a:rPr lang="en-US" sz="3600" b="1"/>
              <a:t>Solution 1:</a:t>
            </a:r>
            <a:endParaRPr lang="en-US" sz="3600" b="1" dirty="0"/>
          </a:p>
          <a:p>
            <a:pPr lvl="1"/>
            <a:r>
              <a:rPr lang="en-US" sz="3600" dirty="0"/>
              <a:t>We filtered by Time = yearly that had no missing values and then we sorted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3531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b="1" dirty="0"/>
              <a:t>Problem 2:</a:t>
            </a:r>
          </a:p>
          <a:p>
            <a:pPr lvl="1"/>
            <a:r>
              <a:rPr lang="en-US" sz="3600" dirty="0"/>
              <a:t>Life expectancy at 65 did not have unisex values (“TOT”)</a:t>
            </a:r>
          </a:p>
          <a:p>
            <a:pPr lvl="1"/>
            <a:r>
              <a:rPr lang="en-US" sz="3600" b="1" dirty="0"/>
              <a:t>Solution 2:</a:t>
            </a:r>
          </a:p>
          <a:p>
            <a:pPr lvl="1"/>
            <a:r>
              <a:rPr lang="en-US" sz="3600" dirty="0"/>
              <a:t>Filtered “SUBJECT” by “MEN” and by “WOMEN” </a:t>
            </a:r>
          </a:p>
          <a:p>
            <a:pPr lvl="1"/>
            <a:r>
              <a:rPr lang="en-US" sz="3600" dirty="0"/>
              <a:t>With formula </a:t>
            </a:r>
            <a:r>
              <a:rPr lang="en-US" sz="3600" dirty="0">
                <a:sym typeface="Wingdings" panose="05000000000000000000" pitchFamily="2" charset="2"/>
              </a:rPr>
              <a:t> The average of those values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2856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 Question 1: Does a better wage mean a healthier life or a longer life expectancy? </a:t>
            </a:r>
          </a:p>
          <a:p>
            <a:pPr lvl="1"/>
            <a:r>
              <a:rPr lang="en-US" b="1" dirty="0"/>
              <a:t>Obesity and overweight population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r>
              <a:rPr lang="en-US" b="1" dirty="0"/>
              <a:t>Life expectancy</a:t>
            </a:r>
          </a:p>
          <a:p>
            <a:pPr lvl="1"/>
            <a:r>
              <a:rPr lang="en-US" b="1" dirty="0"/>
              <a:t>Average Wage</a:t>
            </a:r>
          </a:p>
        </p:txBody>
      </p:sp>
    </p:spTree>
    <p:extLst>
      <p:ext uri="{BB962C8B-B14F-4D97-AF65-F5344CB8AC3E}">
        <p14:creationId xmlns:p14="http://schemas.microsoft.com/office/powerpoint/2010/main" val="397385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 </a:t>
            </a:r>
            <a:r>
              <a:rPr lang="en-US" sz="4000" dirty="0"/>
              <a:t>Question 2: </a:t>
            </a:r>
            <a:r>
              <a:rPr lang="en-GB" sz="4000" dirty="0"/>
              <a:t>What is the optimal number of hours to work that lead to a healthier life or more life expectancy? </a:t>
            </a:r>
            <a:endParaRPr lang="en-US" sz="4000" dirty="0"/>
          </a:p>
          <a:p>
            <a:pPr lvl="1"/>
            <a:r>
              <a:rPr lang="en-US" b="1" dirty="0"/>
              <a:t>Obesity</a:t>
            </a:r>
            <a:r>
              <a:rPr lang="en-US" dirty="0"/>
              <a:t> and overweight population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r>
              <a:rPr lang="en-US" b="1" dirty="0"/>
              <a:t>Life expectancy</a:t>
            </a:r>
          </a:p>
          <a:p>
            <a:pPr lvl="1"/>
            <a:r>
              <a:rPr lang="en-US" b="1" dirty="0"/>
              <a:t>Suicide rates</a:t>
            </a:r>
          </a:p>
          <a:p>
            <a:pPr lvl="1"/>
            <a:r>
              <a:rPr lang="en-US" b="1" dirty="0"/>
              <a:t>Hours worked</a:t>
            </a: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4072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 </a:t>
            </a:r>
            <a:r>
              <a:rPr lang="en-US" sz="4000" dirty="0"/>
              <a:t>Question 3: What is the relationship between, more people working and being healthier and live more?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r>
              <a:rPr lang="en-US" b="1" dirty="0"/>
              <a:t>Life expectancy</a:t>
            </a: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837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Life_expectancy_at_birth.csv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“Life_expectancy_at_65.csv”)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YR; 1960; 67.9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Suicide_rates.csv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100000PER; 1960; 19.2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87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Question 4: How does adult education influence our health? </a:t>
            </a:r>
          </a:p>
          <a:p>
            <a:pPr lvl="1"/>
            <a:endParaRPr lang="en-US" dirty="0"/>
          </a:p>
          <a:p>
            <a:pPr lvl="1"/>
            <a:r>
              <a:rPr lang="en-GB" b="1" dirty="0"/>
              <a:t>Education, </a:t>
            </a:r>
            <a:r>
              <a:rPr lang="en-GB" dirty="0"/>
              <a:t> </a:t>
            </a:r>
            <a:endParaRPr lang="en-GB" b="1" dirty="0"/>
          </a:p>
          <a:p>
            <a:pPr lvl="1"/>
            <a:r>
              <a:rPr lang="en-GB" b="1" dirty="0"/>
              <a:t>Life expectancy (at birth and 65)</a:t>
            </a:r>
            <a:r>
              <a:rPr lang="en-GB" dirty="0"/>
              <a:t>, 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  <a:endParaRPr lang="en-GB" dirty="0"/>
          </a:p>
          <a:p>
            <a:pPr lvl="1"/>
            <a:r>
              <a:rPr lang="en-GB" b="1" dirty="0"/>
              <a:t>Suicide </a:t>
            </a:r>
            <a:r>
              <a:rPr lang="en-GB" dirty="0"/>
              <a:t>and</a:t>
            </a:r>
            <a:r>
              <a:rPr lang="en-GB" b="1" dirty="0"/>
              <a:t> Obese</a:t>
            </a:r>
            <a:r>
              <a:rPr lang="en-GB" dirty="0"/>
              <a:t>.</a:t>
            </a:r>
            <a:r>
              <a:rPr lang="en-CA" dirty="0"/>
              <a:t> 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2028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Question 5: How does air exposure affect our health? </a:t>
            </a:r>
          </a:p>
          <a:p>
            <a:endParaRPr lang="en-GB" dirty="0"/>
          </a:p>
          <a:p>
            <a:pPr lvl="1"/>
            <a:endParaRPr lang="en-CA" dirty="0"/>
          </a:p>
          <a:p>
            <a:pPr lvl="1"/>
            <a:r>
              <a:rPr lang="en-CA" b="1" dirty="0"/>
              <a:t>Pollution,</a:t>
            </a:r>
          </a:p>
          <a:p>
            <a:pPr lvl="1"/>
            <a:r>
              <a:rPr lang="en-CA" b="1" dirty="0"/>
              <a:t>Cancer</a:t>
            </a:r>
            <a:r>
              <a:rPr lang="en-CA" dirty="0"/>
              <a:t>, </a:t>
            </a:r>
          </a:p>
          <a:p>
            <a:pPr lvl="1"/>
            <a:r>
              <a:rPr lang="en-CA" b="1" dirty="0"/>
              <a:t>Life Expectancy at birth and 65 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8517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Question 6: How does self-reported happiness corelates to Alcohol consumption, Smoking habits and Suicide rates?</a:t>
            </a:r>
          </a:p>
          <a:p>
            <a:endParaRPr lang="en-US" dirty="0"/>
          </a:p>
          <a:p>
            <a:pPr lvl="1"/>
            <a:r>
              <a:rPr lang="en-GB" b="1" dirty="0"/>
              <a:t>Happiness </a:t>
            </a:r>
          </a:p>
          <a:p>
            <a:pPr lvl="1"/>
            <a:r>
              <a:rPr lang="en-GB" b="1" dirty="0"/>
              <a:t>Suicide</a:t>
            </a:r>
            <a:r>
              <a:rPr lang="en-GB" dirty="0"/>
              <a:t>, 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9142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Question 7: Does a bigger social spending or a higher GDP in general influences people to live more and suicide, smoke and drink less? </a:t>
            </a:r>
          </a:p>
          <a:p>
            <a:endParaRPr lang="en-US" dirty="0"/>
          </a:p>
          <a:p>
            <a:pPr lvl="1"/>
            <a:r>
              <a:rPr lang="en-GB" b="1"/>
              <a:t>GDP</a:t>
            </a:r>
            <a:r>
              <a:rPr lang="en-GB" dirty="0"/>
              <a:t>, </a:t>
            </a:r>
            <a:r>
              <a:rPr lang="en-GB" b="1" dirty="0"/>
              <a:t>Social Spending </a:t>
            </a:r>
            <a:endParaRPr lang="en-GB" dirty="0"/>
          </a:p>
          <a:p>
            <a:pPr lvl="1"/>
            <a:r>
              <a:rPr lang="en-GB" b="1" dirty="0"/>
              <a:t>Happiness, </a:t>
            </a:r>
          </a:p>
          <a:p>
            <a:pPr lvl="1"/>
            <a:r>
              <a:rPr lang="en-GB" b="1" dirty="0"/>
              <a:t>Suicide</a:t>
            </a:r>
            <a:r>
              <a:rPr lang="en-GB" dirty="0"/>
              <a:t>, 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753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Daily_smokers_population.csv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(PC_POP15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15+)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PC_POP15; 1964; 58</a:t>
            </a:r>
          </a:p>
          <a:p>
            <a:pPr>
              <a:spcBef>
                <a:spcPts val="0"/>
              </a:spcBef>
            </a:pPr>
            <a:endParaRPr lang="pt-PT" sz="2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Cancer_deaths.csv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100000PER; 1960; 260.7</a:t>
            </a:r>
          </a:p>
          <a:p>
            <a:pPr>
              <a:spcBef>
                <a:spcPts val="0"/>
              </a:spcBef>
            </a:pPr>
            <a:endParaRPr lang="pt-PT" sz="2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6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Alcohol_consumption.csv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)” </a:t>
            </a: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(LT_CAP15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/capita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15+)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LT_CAP15; 1960; 9.3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Overweight_or_obese_population.csv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PC_POP15; 1960; 13.1</a:t>
            </a: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8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Average_wage.csv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(USD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dollars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USD; 1990; 40102.17328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Employment_rate.csv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(THND_PER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thousands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PC_WKGROUP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MEN; THND_PER; 1965; 3346.5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WOMEN; PC_WKGPOP; 1979; 82.10677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Hours_worked.csv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(HR_WKD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HR_WKD; 1979; 1832.08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Air_pollution_exposure.csv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(THND_TONNE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thousands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tonnes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LOCATION; INDICATOR; SUBJECT; MEASURE; FREQUENCY;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Codes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FIN; POLLUTIONEXP; EXPOS2PM25; MICGRCUBM; A; 1990; 7.41045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1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Adult_education_level.csv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(BUPPSRY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TRY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Tertiary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UPPSRY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BUPPSRY; PC_25_64; 2000; 41.212311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TRY; PC_25_64; 2000; 27.475746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UPPSRY; PC_25_64; 2000; 31.311945</a:t>
            </a: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6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3186</TotalTime>
  <Words>1360</Words>
  <Application>Microsoft Macintosh PowerPoint</Application>
  <PresentationFormat>On-screen Show (4:3)</PresentationFormat>
  <Paragraphs>400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 New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João Tiago Aparício</cp:lastModifiedBy>
  <cp:revision>353</cp:revision>
  <dcterms:created xsi:type="dcterms:W3CDTF">2010-04-13T09:45:33Z</dcterms:created>
  <dcterms:modified xsi:type="dcterms:W3CDTF">2019-10-15T22:39:43Z</dcterms:modified>
</cp:coreProperties>
</file>