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70" r:id="rId1"/>
  </p:sldMasterIdLst>
  <p:notesMasterIdLst>
    <p:notesMasterId r:id="rId33"/>
  </p:notesMasterIdLst>
  <p:handoutMasterIdLst>
    <p:handoutMasterId r:id="rId34"/>
  </p:handoutMasterIdLst>
  <p:sldIdLst>
    <p:sldId id="793" r:id="rId2"/>
    <p:sldId id="682" r:id="rId3"/>
    <p:sldId id="794" r:id="rId4"/>
    <p:sldId id="683" r:id="rId5"/>
    <p:sldId id="684" r:id="rId6"/>
    <p:sldId id="685" r:id="rId7"/>
    <p:sldId id="686" r:id="rId8"/>
    <p:sldId id="687" r:id="rId9"/>
    <p:sldId id="688" r:id="rId10"/>
    <p:sldId id="689" r:id="rId11"/>
    <p:sldId id="691" r:id="rId12"/>
    <p:sldId id="690" r:id="rId13"/>
    <p:sldId id="692" r:id="rId14"/>
    <p:sldId id="693" r:id="rId15"/>
    <p:sldId id="694" r:id="rId16"/>
    <p:sldId id="695" r:id="rId17"/>
    <p:sldId id="696" r:id="rId18"/>
    <p:sldId id="697" r:id="rId19"/>
    <p:sldId id="698" r:id="rId20"/>
    <p:sldId id="699" r:id="rId21"/>
    <p:sldId id="700" r:id="rId22"/>
    <p:sldId id="701" r:id="rId23"/>
    <p:sldId id="703" r:id="rId24"/>
    <p:sldId id="704" r:id="rId25"/>
    <p:sldId id="705" r:id="rId26"/>
    <p:sldId id="706" r:id="rId27"/>
    <p:sldId id="707" r:id="rId28"/>
    <p:sldId id="731" r:id="rId29"/>
    <p:sldId id="738" r:id="rId30"/>
    <p:sldId id="733" r:id="rId31"/>
    <p:sldId id="712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809946"/>
    <a:srgbClr val="FF0000"/>
    <a:srgbClr val="000000"/>
    <a:srgbClr val="D2FFB0"/>
    <a:srgbClr val="FF66FF"/>
    <a:srgbClr val="FF0066"/>
    <a:srgbClr val="F7F7F7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06"/>
    <p:restoredTop sz="94710"/>
  </p:normalViewPr>
  <p:slideViewPr>
    <p:cSldViewPr>
      <p:cViewPr varScale="1">
        <p:scale>
          <a:sx n="128" d="100"/>
          <a:sy n="128" d="100"/>
        </p:scale>
        <p:origin x="2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035FCAA-DDFB-3744-A6DE-EF7DBB9F3DE8}" type="datetime1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2396790-2172-D740-8C09-BD3CC3BFE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3318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2CCA831-F8C0-E843-87FB-36D96B659145}" type="datetime1">
              <a:rPr lang="en-US" smtClean="0"/>
              <a:t>1/13/22</a:t>
            </a:fld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7394DA9-7D0C-AC47-B928-40F1B5B06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521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99020-B8E8-984C-ADFD-484E43E193D4}" type="slidenum">
              <a:rPr lang="en-US"/>
              <a:pPr/>
              <a:t>2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01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30013-EFB8-F04E-9ACF-891BA37EB38C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46388" y="533400"/>
            <a:ext cx="3454400" cy="25908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33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BA1F0F-0CDA-834B-98B4-042BAE94A9DC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46388" y="533400"/>
            <a:ext cx="3454400" cy="25908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39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66FEEA-7D0D-0748-B6E5-B776A146EBB6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46388" y="533400"/>
            <a:ext cx="3454400" cy="259080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37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86882-4AFD-F643-820A-85CF6BE05BE7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46388" y="533400"/>
            <a:ext cx="3454400" cy="25908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1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4AE91-F680-9E4F-B9E5-3073F104142A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46388" y="533400"/>
            <a:ext cx="3454400" cy="2590800"/>
          </a:xfrm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5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5C1A8-5DE9-0444-9D32-642DA24058DC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46388" y="533400"/>
            <a:ext cx="3454400" cy="2590800"/>
          </a:xfrm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58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FF6CA-B6E0-D14B-BDAB-95E90123FC1C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46388" y="533400"/>
            <a:ext cx="3454400" cy="2590800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7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1C417-5AB5-A543-A634-9D7800EC6AE2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46388" y="533400"/>
            <a:ext cx="3454400" cy="2590800"/>
          </a:xfrm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80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CB1DE-7188-8C49-97F6-B148E76135BE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46388" y="533400"/>
            <a:ext cx="3454400" cy="2590800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37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A8EC25-D167-634C-B67E-50C7686B4EB8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579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3ADA1-ADF1-0D4A-9B34-3B4FA223CF0D}" type="slidenum">
              <a:rPr lang="en-US"/>
              <a:pPr/>
              <a:t>3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9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DE8BED-9BD4-4E41-B8DE-FD888BDCC192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3705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B0536A-8E1C-F445-9F4F-2312D45A9E62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9897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73D01-D89F-DE41-872E-233A8019C9DA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239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4B035-0B4F-7A4E-9F45-33F6107274B1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6699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B36E0F-A355-1041-84F6-24F3B6C7FC1F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428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9664A4-8D96-174A-AF95-7812F029A8B5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378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A91B2-7A2E-2A40-99F6-E0DEED9541E5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5441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90E92-5FE5-E043-84B7-942206E7BC87}" type="slidenum">
              <a:rPr lang="en-US"/>
              <a:pPr/>
              <a:t>28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4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90E92-5FE5-E043-84B7-942206E7BC87}" type="slidenum">
              <a:rPr lang="en-US"/>
              <a:pPr/>
              <a:t>29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95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90E92-5FE5-E043-84B7-942206E7BC87}" type="slidenum">
              <a:rPr lang="en-US"/>
              <a:pPr/>
              <a:t>30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8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99020-B8E8-984C-ADFD-484E43E193D4}" type="slidenum">
              <a:rPr lang="en-US"/>
              <a:pPr/>
              <a:t>4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16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C7D37-D92C-0D48-9DBD-407E1F3838C8}" type="slidenum">
              <a:rPr lang="en-US"/>
              <a:pPr/>
              <a:t>31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6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D847A-FD4E-3048-A81D-B27CD3B9ED6E}" type="slidenum">
              <a:rPr lang="en-US"/>
              <a:pPr/>
              <a:t>5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691F1E-78DC-324D-8795-1C751EC9FD9A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46388" y="533400"/>
            <a:ext cx="3454400" cy="2590800"/>
          </a:xfrm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4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026A9-9D90-DF4D-8163-17423B439EDC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46388" y="533400"/>
            <a:ext cx="3454400" cy="2590800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DE99D-492F-9545-9054-5D72F5152811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46388" y="533400"/>
            <a:ext cx="3454400" cy="2590800"/>
          </a:xfrm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89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05D85-56F0-5646-90D3-708651C36D1B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46388" y="533400"/>
            <a:ext cx="3454400" cy="2590800"/>
          </a:xfrm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96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9C5D1-22D5-2E4A-89E3-1F1EFCF272F5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46388" y="533400"/>
            <a:ext cx="3454400" cy="2590800"/>
          </a:xfrm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8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Fundamentals of Python: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2657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Fundamentals of Python: Data Structures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886200" y="6324600"/>
            <a:ext cx="685800" cy="381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5B4BF0-378E-514A-BDF1-965DE90A69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Fundamentals of Python: Data Structures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886200" y="6324600"/>
            <a:ext cx="685800" cy="381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AB3C738-0CFD-7548-98D4-EA237B9800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Fundamentals of Python: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EF4603-9D2C-1244-8958-2290584C14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7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Fundamentals of Python: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886200" y="6324600"/>
            <a:ext cx="685800" cy="381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A30023"/>
                </a:solidFill>
              </a:defRPr>
            </a:lvl1pPr>
          </a:lstStyle>
          <a:p>
            <a:pPr>
              <a:defRPr/>
            </a:pPr>
            <a:fld id="{EFCDACC0-5F73-D64A-B1D5-F04284EC9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8006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Fundamentals of Python: Data Structures</a:t>
            </a:r>
          </a:p>
        </p:txBody>
      </p:sp>
      <p:sp>
        <p:nvSpPr>
          <p:cNvPr id="7" name="Slide Number Placeholder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886200" y="6400800"/>
            <a:ext cx="685800" cy="381000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pPr algn="ctr"/>
            <a:fld id="{42F48970-3E11-48AB-A460-0ACFB3B80988}" type="slidenum">
              <a:rPr lang="en-US" smtClean="0">
                <a:solidFill>
                  <a:srgbClr val="A30023"/>
                </a:solidFill>
              </a:rPr>
              <a:pPr algn="ctr"/>
              <a:t>‹#›</a:t>
            </a:fld>
            <a:endParaRPr lang="en-US" dirty="0">
              <a:solidFill>
                <a:srgbClr val="A300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6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85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Fundamentals of Python: Data Structures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886200" y="6324600"/>
            <a:ext cx="685800" cy="381000"/>
          </a:xfrm>
          <a:noFill/>
        </p:spPr>
        <p:txBody>
          <a:bodyPr/>
          <a:lstStyle>
            <a:lvl1pPr>
              <a:defRPr>
                <a:solidFill>
                  <a:srgbClr val="A30023"/>
                </a:solidFill>
              </a:defRPr>
            </a:lvl1pPr>
          </a:lstStyle>
          <a:p>
            <a:pPr>
              <a:defRPr/>
            </a:pPr>
            <a:fld id="{FBE588A4-D408-3F4C-B5BE-73E7F946D9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Fundamentals of Python: Data Structures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3886200" y="6324600"/>
            <a:ext cx="685800" cy="381000"/>
          </a:xfrm>
          <a:noFill/>
        </p:spPr>
        <p:txBody>
          <a:bodyPr/>
          <a:lstStyle>
            <a:lvl1pPr>
              <a:defRPr>
                <a:solidFill>
                  <a:srgbClr val="A30023"/>
                </a:solidFill>
              </a:defRPr>
            </a:lvl1pPr>
          </a:lstStyle>
          <a:p>
            <a:pPr>
              <a:defRPr/>
            </a:pPr>
            <a:fld id="{CB67508C-0FB2-574B-A6B3-B4B024147A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Fundamentals of Python: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886200" y="6324600"/>
            <a:ext cx="685800" cy="381000"/>
          </a:xfrm>
          <a:noFill/>
        </p:spPr>
        <p:txBody>
          <a:bodyPr/>
          <a:lstStyle>
            <a:lvl1pPr>
              <a:defRPr>
                <a:solidFill>
                  <a:srgbClr val="A30023"/>
                </a:solidFill>
              </a:defRPr>
            </a:lvl1pPr>
          </a:lstStyle>
          <a:p>
            <a:pPr>
              <a:defRPr/>
            </a:pPr>
            <a:fld id="{AB29B133-2CED-004A-AFD7-3938DAAB40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Fundamentals of Python: Data Structures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3886200" y="6324600"/>
            <a:ext cx="685800" cy="381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5A47632-602F-BC45-A574-B34A11570B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4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Fundamentals of Python: Data Structures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886200" y="6324600"/>
            <a:ext cx="685800" cy="381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F56538A-DFBA-144F-9D8F-907CEF1257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Fundamentals of Python: Data Structures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886200" y="6324600"/>
            <a:ext cx="685800" cy="381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C5C7428-6E92-7C4A-9D53-EE68981C56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4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-1" y="0"/>
            <a:ext cx="807567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16"/>
            </p:custDataLst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Fundamentals of Python: Data Structures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3886200" y="6324600"/>
            <a:ext cx="685800" cy="381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5DEF4603-9D2C-1244-8958-2290584C14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C34274C-A342-9647-B088-2B42D0982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72F4FA-D9CD-FE4E-9998-D63D6CDE6181}"/>
              </a:ext>
            </a:extLst>
          </p:cNvPr>
          <p:cNvSpPr txBox="1">
            <a:spLocks/>
          </p:cNvSpPr>
          <p:nvPr/>
        </p:nvSpPr>
        <p:spPr bwMode="auto">
          <a:xfrm>
            <a:off x="685800" y="1972227"/>
            <a:ext cx="7772400" cy="1470025"/>
          </a:xfrm>
          <a:prstGeom prst="rect">
            <a:avLst/>
          </a:prstGeom>
          <a:solidFill>
            <a:srgbClr val="87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j-ea"/>
                <a:cs typeface="+mj-cs"/>
              </a:rPr>
              <a:t>C++ Basics</a:t>
            </a:r>
          </a:p>
        </p:txBody>
      </p:sp>
    </p:spTree>
    <p:extLst>
      <p:ext uri="{BB962C8B-B14F-4D97-AF65-F5344CB8AC3E}">
        <p14:creationId xmlns:p14="http://schemas.microsoft.com/office/powerpoint/2010/main" val="2083483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</a:rPr>
              <a:t>Operators and Operands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Arithmetic expressions</a:t>
            </a:r>
            <a:endParaRPr lang="en-US" sz="1200" dirty="0">
              <a:solidFill>
                <a:srgbClr val="000000"/>
              </a:solidFill>
              <a:latin typeface="Times New Roman" pitchFamily="1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2600" y="1490662"/>
            <a:ext cx="8128000" cy="1951038"/>
            <a:chOff x="310" y="1432"/>
            <a:chExt cx="5120" cy="1229"/>
          </a:xfrm>
        </p:grpSpPr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10" y="1432"/>
              <a:ext cx="5120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25000"/>
                </a:spcAft>
                <a:buFontTx/>
                <a:buChar char="•"/>
              </a:pPr>
              <a:endParaRPr lang="en-US" dirty="0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1080" y="1891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+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32777" name="Text Box 7"/>
            <p:cNvSpPr txBox="1">
              <a:spLocks noChangeArrowheads="1"/>
            </p:cNvSpPr>
            <p:nvPr/>
          </p:nvSpPr>
          <p:spPr bwMode="auto">
            <a:xfrm>
              <a:off x="1440" y="1872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Addition</a:t>
              </a:r>
            </a:p>
          </p:txBody>
        </p:sp>
        <p:sp>
          <p:nvSpPr>
            <p:cNvPr id="32778" name="Rectangle 8"/>
            <p:cNvSpPr>
              <a:spLocks noChangeArrowheads="1"/>
            </p:cNvSpPr>
            <p:nvPr/>
          </p:nvSpPr>
          <p:spPr bwMode="auto">
            <a:xfrm>
              <a:off x="1080" y="2139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–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32779" name="Text Box 9"/>
            <p:cNvSpPr txBox="1">
              <a:spLocks noChangeArrowheads="1"/>
            </p:cNvSpPr>
            <p:nvPr/>
          </p:nvSpPr>
          <p:spPr bwMode="auto">
            <a:xfrm>
              <a:off x="1440" y="21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itchFamily="1" charset="0"/>
                </a:rPr>
                <a:t>Subtraction</a:t>
              </a:r>
            </a:p>
          </p:txBody>
        </p:sp>
        <p:sp>
          <p:nvSpPr>
            <p:cNvPr id="32780" name="Rectangle 10"/>
            <p:cNvSpPr>
              <a:spLocks noChangeArrowheads="1"/>
            </p:cNvSpPr>
            <p:nvPr/>
          </p:nvSpPr>
          <p:spPr bwMode="auto">
            <a:xfrm>
              <a:off x="3000" y="1891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*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32781" name="Text Box 11"/>
            <p:cNvSpPr txBox="1">
              <a:spLocks noChangeArrowheads="1"/>
            </p:cNvSpPr>
            <p:nvPr/>
          </p:nvSpPr>
          <p:spPr bwMode="auto">
            <a:xfrm>
              <a:off x="3360" y="1872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itchFamily="1" charset="0"/>
                </a:rPr>
                <a:t>Multiplication</a:t>
              </a:r>
            </a:p>
          </p:txBody>
        </p:sp>
        <p:sp>
          <p:nvSpPr>
            <p:cNvPr id="32782" name="Rectangle 12"/>
            <p:cNvSpPr>
              <a:spLocks noChangeArrowheads="1"/>
            </p:cNvSpPr>
            <p:nvPr/>
          </p:nvSpPr>
          <p:spPr bwMode="auto">
            <a:xfrm>
              <a:off x="3000" y="2139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/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32783" name="Text Box 13"/>
            <p:cNvSpPr txBox="1">
              <a:spLocks noChangeArrowheads="1"/>
            </p:cNvSpPr>
            <p:nvPr/>
          </p:nvSpPr>
          <p:spPr bwMode="auto">
            <a:xfrm>
              <a:off x="3360" y="21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itchFamily="1" charset="0"/>
                </a:rPr>
                <a:t>Division</a:t>
              </a:r>
            </a:p>
          </p:txBody>
        </p:sp>
        <p:sp>
          <p:nvSpPr>
            <p:cNvPr id="32784" name="Rectangle 14"/>
            <p:cNvSpPr>
              <a:spLocks noChangeArrowheads="1"/>
            </p:cNvSpPr>
            <p:nvPr/>
          </p:nvSpPr>
          <p:spPr bwMode="auto">
            <a:xfrm>
              <a:off x="3000" y="2392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%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32785" name="Text Box 15"/>
            <p:cNvSpPr txBox="1">
              <a:spLocks noChangeArrowheads="1"/>
            </p:cNvSpPr>
            <p:nvPr/>
          </p:nvSpPr>
          <p:spPr bwMode="auto">
            <a:xfrm>
              <a:off x="3360" y="2373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itchFamily="1" charset="0"/>
                </a:rPr>
                <a:t>Remainder</a:t>
              </a:r>
            </a:p>
          </p:txBody>
        </p:sp>
      </p:grpSp>
      <p:sp>
        <p:nvSpPr>
          <p:cNvPr id="501776" name="Rectangle 16"/>
          <p:cNvSpPr>
            <a:spLocks noChangeArrowheads="1"/>
          </p:cNvSpPr>
          <p:nvPr/>
        </p:nvSpPr>
        <p:spPr bwMode="auto">
          <a:xfrm>
            <a:off x="482600" y="3653631"/>
            <a:ext cx="8128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Operators in C++ usually appear between two </a:t>
            </a:r>
            <a:r>
              <a:rPr lang="en-US" dirty="0" err="1">
                <a:solidFill>
                  <a:srgbClr val="000000"/>
                </a:solidFill>
                <a:latin typeface="Times New Roman" pitchFamily="1" charset="0"/>
              </a:rPr>
              <a:t>subexpressions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, which are called its </a:t>
            </a: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operands</a:t>
            </a:r>
            <a:r>
              <a:rPr lang="en-US" i="1" dirty="0">
                <a:solidFill>
                  <a:srgbClr val="000000"/>
                </a:solidFill>
                <a:latin typeface="Times New Roman" pitchFamily="1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 Operators that take two operands are called </a:t>
            </a: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binary operators</a:t>
            </a:r>
            <a:r>
              <a:rPr lang="en-US" i="1" dirty="0">
                <a:solidFill>
                  <a:srgbClr val="000000"/>
                </a:solidFill>
                <a:latin typeface="Times New Roman" pitchFamily="1" charset="0"/>
              </a:rPr>
              <a:t>.</a:t>
            </a:r>
            <a:endParaRPr lang="en-US" dirty="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01777" name="Rectangle 17"/>
          <p:cNvSpPr>
            <a:spLocks noChangeArrowheads="1"/>
          </p:cNvSpPr>
          <p:nvPr/>
        </p:nvSpPr>
        <p:spPr bwMode="auto">
          <a:xfrm>
            <a:off x="482600" y="4786622"/>
            <a:ext cx="81280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operator can also appear as a </a:t>
            </a: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unary operator</a:t>
            </a:r>
            <a:r>
              <a:rPr lang="en-US" i="1" dirty="0">
                <a:solidFill>
                  <a:srgbClr val="000000"/>
                </a:solidFill>
                <a:latin typeface="Times New Roman" pitchFamily="1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as in the expression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-x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, which denotes the negative of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160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6" grpId="0" build="p" autoUpdateAnimBg="0"/>
      <p:bldP spid="50177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Text Box 2"/>
          <p:cNvSpPr txBox="1">
            <a:spLocks noChangeArrowheads="1"/>
          </p:cNvSpPr>
          <p:nvPr/>
        </p:nvSpPr>
        <p:spPr bwMode="auto">
          <a:xfrm>
            <a:off x="1050925" y="3886200"/>
            <a:ext cx="71786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200" b="1">
                <a:solidFill>
                  <a:srgbClr val="000000"/>
                </a:solidFill>
                <a:latin typeface="Courier New" pitchFamily="1" charset="0"/>
              </a:rPr>
              <a:t>9  /  5  *  c  +  32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</a:rPr>
              <a:t>The Pitfalls of Integer Division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57200" y="1189038"/>
            <a:ext cx="8229600" cy="76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Consider the following C++ statements, which are intended to convert 100</a:t>
            </a:r>
            <a:r>
              <a:rPr lang="en-US" altLang="ja-JP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˚ 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Celsius temperature to its Fahrenheit equivalent: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143000" y="2276475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double c = 100;</a:t>
            </a:r>
          </a:p>
          <a:p>
            <a:pPr algn="just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double f = 9 / 5 * c + 32;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57200" y="3403600"/>
            <a:ext cx="82296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Times New Roman" pitchFamily="1" charset="0"/>
              </a:rPr>
              <a:t>The computation consists of evaluating the following expression: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4800" y="3810000"/>
            <a:ext cx="8534400" cy="3048000"/>
            <a:chOff x="192" y="2400"/>
            <a:chExt cx="5376" cy="1920"/>
          </a:xfrm>
        </p:grpSpPr>
        <p:sp>
          <p:nvSpPr>
            <p:cNvPr id="36893" name="Rectangle 9"/>
            <p:cNvSpPr>
              <a:spLocks noChangeArrowheads="1"/>
            </p:cNvSpPr>
            <p:nvPr/>
          </p:nvSpPr>
          <p:spPr bwMode="auto">
            <a:xfrm>
              <a:off x="192" y="3953"/>
              <a:ext cx="5376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 dirty="0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192" y="2400"/>
              <a:ext cx="5376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 dirty="0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9600" y="3987800"/>
            <a:ext cx="2819400" cy="990600"/>
            <a:chOff x="384" y="2512"/>
            <a:chExt cx="1776" cy="624"/>
          </a:xfrm>
        </p:grpSpPr>
        <p:sp>
          <p:nvSpPr>
            <p:cNvPr id="36891" name="AutoShape 12"/>
            <p:cNvSpPr>
              <a:spLocks noChangeArrowheads="1"/>
            </p:cNvSpPr>
            <p:nvPr/>
          </p:nvSpPr>
          <p:spPr bwMode="auto">
            <a:xfrm>
              <a:off x="384" y="2512"/>
              <a:ext cx="1776" cy="624"/>
            </a:xfrm>
            <a:prstGeom prst="wedgeRectCallout">
              <a:avLst>
                <a:gd name="adj1" fmla="val 50620"/>
                <a:gd name="adj2" fmla="val 812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just"/>
              <a:endParaRPr lang="en-US" sz="1600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6892" name="Text Box 13"/>
            <p:cNvSpPr txBox="1">
              <a:spLocks noChangeArrowheads="1"/>
            </p:cNvSpPr>
            <p:nvPr/>
          </p:nvSpPr>
          <p:spPr bwMode="auto">
            <a:xfrm>
              <a:off x="480" y="2530"/>
              <a:ext cx="163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>
                  <a:solidFill>
                    <a:srgbClr val="000000"/>
                  </a:solidFill>
                  <a:latin typeface="Times New Roman" pitchFamily="1" charset="0"/>
                </a:rPr>
                <a:t>The problem arises from the fact that both </a:t>
              </a:r>
              <a:r>
                <a:rPr lang="en-US" sz="1400" b="1">
                  <a:solidFill>
                    <a:srgbClr val="000000"/>
                  </a:solidFill>
                  <a:latin typeface="Courier New" pitchFamily="1" charset="0"/>
                </a:rPr>
                <a:t>9</a:t>
              </a:r>
              <a:r>
                <a:rPr lang="en-US" sz="1600">
                  <a:solidFill>
                    <a:srgbClr val="000000"/>
                  </a:solidFill>
                  <a:latin typeface="Times New Roman" pitchFamily="1" charset="0"/>
                </a:rPr>
                <a:t> and </a:t>
              </a:r>
              <a:r>
                <a:rPr lang="en-US" sz="1400" b="1">
                  <a:solidFill>
                    <a:srgbClr val="000000"/>
                  </a:solidFill>
                  <a:latin typeface="Courier New" pitchFamily="1" charset="0"/>
                </a:rPr>
                <a:t>5</a:t>
              </a:r>
              <a:r>
                <a:rPr lang="en-US" sz="1600">
                  <a:solidFill>
                    <a:srgbClr val="000000"/>
                  </a:solidFill>
                  <a:latin typeface="Times New Roman" pitchFamily="1" charset="0"/>
                </a:rPr>
                <a:t> are of type </a:t>
              </a:r>
              <a:r>
                <a:rPr lang="en-US" sz="1400" b="1">
                  <a:solidFill>
                    <a:srgbClr val="000000"/>
                  </a:solidFill>
                  <a:latin typeface="Courier New" pitchFamily="1" charset="0"/>
                </a:rPr>
                <a:t>int</a:t>
              </a:r>
              <a:r>
                <a:rPr lang="en-US" sz="1600">
                  <a:solidFill>
                    <a:srgbClr val="000000"/>
                  </a:solidFill>
                  <a:latin typeface="Times New Roman" pitchFamily="1" charset="0"/>
                </a:rPr>
                <a:t>, which means that the result is also an </a:t>
              </a:r>
              <a:r>
                <a:rPr lang="en-US" sz="1400" b="1">
                  <a:solidFill>
                    <a:srgbClr val="000000"/>
                  </a:solidFill>
                  <a:latin typeface="Courier New" pitchFamily="1" charset="0"/>
                </a:rPr>
                <a:t>int</a:t>
              </a:r>
              <a:r>
                <a:rPr lang="en-US" sz="1600">
                  <a:solidFill>
                    <a:srgbClr val="000000"/>
                  </a:solidFill>
                  <a:latin typeface="Times New Roman" pitchFamily="1" charset="0"/>
                </a:rPr>
                <a:t>.</a:t>
              </a:r>
            </a:p>
          </p:txBody>
        </p:sp>
      </p:grpSp>
      <p:sp>
        <p:nvSpPr>
          <p:cNvPr id="505870" name="Text Box 14"/>
          <p:cNvSpPr txBox="1">
            <a:spLocks noChangeArrowheads="1"/>
          </p:cNvSpPr>
          <p:nvPr/>
        </p:nvSpPr>
        <p:spPr bwMode="auto">
          <a:xfrm>
            <a:off x="1058863" y="6007100"/>
            <a:ext cx="71786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 pitchFamily="1" charset="0"/>
              </a:rPr>
              <a:t>9  /  5  *  c  +  32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132138" y="3987800"/>
            <a:ext cx="3024187" cy="2032000"/>
            <a:chOff x="1973" y="2512"/>
            <a:chExt cx="1905" cy="1280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973" y="3304"/>
              <a:ext cx="531" cy="470"/>
              <a:chOff x="1973" y="3256"/>
              <a:chExt cx="531" cy="470"/>
            </a:xfrm>
          </p:grpSpPr>
          <p:sp>
            <p:nvSpPr>
              <p:cNvPr id="36887" name="Line 17"/>
              <p:cNvSpPr>
                <a:spLocks noChangeShapeType="1"/>
              </p:cNvSpPr>
              <p:nvPr/>
            </p:nvSpPr>
            <p:spPr bwMode="auto">
              <a:xfrm flipV="1">
                <a:off x="1973" y="3467"/>
                <a:ext cx="267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rgbClr val="000000"/>
                  </a:solidFill>
                  <a:latin typeface="Times New Roman" pitchFamily="1" charset="0"/>
                </a:endParaRPr>
              </a:p>
            </p:txBody>
          </p:sp>
          <p:sp>
            <p:nvSpPr>
              <p:cNvPr id="36888" name="Line 18"/>
              <p:cNvSpPr>
                <a:spLocks noChangeShapeType="1"/>
              </p:cNvSpPr>
              <p:nvPr/>
            </p:nvSpPr>
            <p:spPr bwMode="auto">
              <a:xfrm>
                <a:off x="2240" y="3464"/>
                <a:ext cx="0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rgbClr val="000000"/>
                  </a:solidFill>
                  <a:latin typeface="Times New Roman" pitchFamily="1" charset="0"/>
                </a:endParaRPr>
              </a:p>
            </p:txBody>
          </p:sp>
          <p:sp>
            <p:nvSpPr>
              <p:cNvPr id="36889" name="Line 19"/>
              <p:cNvSpPr>
                <a:spLocks noChangeShapeType="1"/>
              </p:cNvSpPr>
              <p:nvPr/>
            </p:nvSpPr>
            <p:spPr bwMode="auto">
              <a:xfrm flipH="1" flipV="1">
                <a:off x="2237" y="3464"/>
                <a:ext cx="267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rgbClr val="000000"/>
                  </a:solidFill>
                  <a:latin typeface="Times New Roman" pitchFamily="1" charset="0"/>
                </a:endParaRPr>
              </a:p>
            </p:txBody>
          </p:sp>
          <p:sp>
            <p:nvSpPr>
              <p:cNvPr id="36890" name="Text Box 20"/>
              <p:cNvSpPr txBox="1">
                <a:spLocks noChangeArrowheads="1"/>
              </p:cNvSpPr>
              <p:nvPr/>
            </p:nvSpPr>
            <p:spPr bwMode="auto">
              <a:xfrm>
                <a:off x="2096" y="3256"/>
                <a:ext cx="288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200" b="1">
                    <a:solidFill>
                      <a:srgbClr val="000000"/>
                    </a:solidFill>
                    <a:latin typeface="Courier New" pitchFamily="1" charset="0"/>
                  </a:rPr>
                  <a:t>1</a:t>
                </a:r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304" y="2848"/>
              <a:ext cx="889" cy="944"/>
              <a:chOff x="2304" y="2928"/>
              <a:chExt cx="889" cy="944"/>
            </a:xfrm>
          </p:grpSpPr>
          <p:sp>
            <p:nvSpPr>
              <p:cNvPr id="36883" name="Line 22"/>
              <p:cNvSpPr>
                <a:spLocks noChangeShapeType="1"/>
              </p:cNvSpPr>
              <p:nvPr/>
            </p:nvSpPr>
            <p:spPr bwMode="auto">
              <a:xfrm flipV="1">
                <a:off x="2880" y="3152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rgbClr val="000000"/>
                  </a:solidFill>
                  <a:latin typeface="Times New Roman" pitchFamily="1" charset="0"/>
                </a:endParaRPr>
              </a:p>
            </p:txBody>
          </p:sp>
          <p:sp>
            <p:nvSpPr>
              <p:cNvPr id="36884" name="Line 23"/>
              <p:cNvSpPr>
                <a:spLocks noChangeShapeType="1"/>
              </p:cNvSpPr>
              <p:nvPr/>
            </p:nvSpPr>
            <p:spPr bwMode="auto">
              <a:xfrm flipH="1">
                <a:off x="2304" y="3152"/>
                <a:ext cx="57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rgbClr val="000000"/>
                  </a:solidFill>
                  <a:latin typeface="Times New Roman" pitchFamily="1" charset="0"/>
                </a:endParaRPr>
              </a:p>
            </p:txBody>
          </p:sp>
          <p:sp>
            <p:nvSpPr>
              <p:cNvPr id="36885" name="Line 24"/>
              <p:cNvSpPr>
                <a:spLocks noChangeShapeType="1"/>
              </p:cNvSpPr>
              <p:nvPr/>
            </p:nvSpPr>
            <p:spPr bwMode="auto">
              <a:xfrm>
                <a:off x="2880" y="3152"/>
                <a:ext cx="313" cy="7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rgbClr val="000000"/>
                  </a:solidFill>
                  <a:latin typeface="Times New Roman" pitchFamily="1" charset="0"/>
                </a:endParaRPr>
              </a:p>
            </p:txBody>
          </p:sp>
          <p:sp>
            <p:nvSpPr>
              <p:cNvPr id="36886" name="Text Box 25"/>
              <p:cNvSpPr txBox="1">
                <a:spLocks noChangeArrowheads="1"/>
              </p:cNvSpPr>
              <p:nvPr/>
            </p:nvSpPr>
            <p:spPr bwMode="auto">
              <a:xfrm>
                <a:off x="2659" y="2928"/>
                <a:ext cx="442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200" b="1">
                    <a:solidFill>
                      <a:srgbClr val="000000"/>
                    </a:solidFill>
                    <a:latin typeface="Courier New" pitchFamily="1" charset="0"/>
                  </a:rPr>
                  <a:t>100</a:t>
                </a:r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3055" y="2512"/>
              <a:ext cx="823" cy="1272"/>
              <a:chOff x="3055" y="2592"/>
              <a:chExt cx="823" cy="1272"/>
            </a:xfrm>
          </p:grpSpPr>
          <p:sp>
            <p:nvSpPr>
              <p:cNvPr id="36879" name="Line 27"/>
              <p:cNvSpPr>
                <a:spLocks noChangeShapeType="1"/>
              </p:cNvSpPr>
              <p:nvPr/>
            </p:nvSpPr>
            <p:spPr bwMode="auto">
              <a:xfrm flipV="1">
                <a:off x="3504" y="2800"/>
                <a:ext cx="0" cy="10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rgbClr val="000000"/>
                  </a:solidFill>
                  <a:latin typeface="Times New Roman" pitchFamily="1" charset="0"/>
                </a:endParaRPr>
              </a:p>
            </p:txBody>
          </p:sp>
          <p:sp>
            <p:nvSpPr>
              <p:cNvPr id="36880" name="Line 28"/>
              <p:cNvSpPr>
                <a:spLocks noChangeShapeType="1"/>
              </p:cNvSpPr>
              <p:nvPr/>
            </p:nvSpPr>
            <p:spPr bwMode="auto">
              <a:xfrm>
                <a:off x="3505" y="2797"/>
                <a:ext cx="373" cy="10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rgbClr val="000000"/>
                  </a:solidFill>
                  <a:latin typeface="Times New Roman" pitchFamily="1" charset="0"/>
                </a:endParaRPr>
              </a:p>
            </p:txBody>
          </p:sp>
          <p:sp>
            <p:nvSpPr>
              <p:cNvPr id="36881" name="Line 29"/>
              <p:cNvSpPr>
                <a:spLocks noChangeShapeType="1"/>
              </p:cNvSpPr>
              <p:nvPr/>
            </p:nvSpPr>
            <p:spPr bwMode="auto">
              <a:xfrm flipH="1">
                <a:off x="3055" y="2797"/>
                <a:ext cx="45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rgbClr val="000000"/>
                  </a:solidFill>
                  <a:latin typeface="Times New Roman" pitchFamily="1" charset="0"/>
                </a:endParaRPr>
              </a:p>
            </p:txBody>
          </p:sp>
          <p:sp>
            <p:nvSpPr>
              <p:cNvPr id="36882" name="Text Box 30"/>
              <p:cNvSpPr txBox="1">
                <a:spLocks noChangeArrowheads="1"/>
              </p:cNvSpPr>
              <p:nvPr/>
            </p:nvSpPr>
            <p:spPr bwMode="auto">
              <a:xfrm>
                <a:off x="3288" y="2592"/>
                <a:ext cx="442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200" b="1">
                    <a:solidFill>
                      <a:srgbClr val="000000"/>
                    </a:solidFill>
                    <a:latin typeface="Courier New" pitchFamily="1" charset="0"/>
                  </a:rPr>
                  <a:t>132</a:t>
                </a:r>
              </a:p>
            </p:txBody>
          </p:sp>
        </p:grpSp>
      </p:grpSp>
      <p:pic>
        <p:nvPicPr>
          <p:cNvPr id="32" name="Picture 31" descr="BlueBugTra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985" y="2177288"/>
            <a:ext cx="874543" cy="94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8" grpId="0"/>
      <p:bldP spid="50587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</a:rPr>
              <a:t>Division and Type Casts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In C++, the result will be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if both operands are of type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, but will be a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if either operand is a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2600" y="2270125"/>
            <a:ext cx="8137525" cy="1323975"/>
            <a:chOff x="304" y="1430"/>
            <a:chExt cx="5126" cy="834"/>
          </a:xfrm>
        </p:grpSpPr>
        <p:sp>
          <p:nvSpPr>
            <p:cNvPr id="34825" name="Rectangle 5"/>
            <p:cNvSpPr>
              <a:spLocks noChangeArrowheads="1"/>
            </p:cNvSpPr>
            <p:nvPr/>
          </p:nvSpPr>
          <p:spPr bwMode="auto">
            <a:xfrm>
              <a:off x="310" y="1432"/>
              <a:ext cx="512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25000"/>
                </a:spcAft>
                <a:buFontTx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For example,</a:t>
              </a:r>
            </a:p>
          </p:txBody>
        </p:sp>
        <p:sp>
          <p:nvSpPr>
            <p:cNvPr id="34826" name="Text Box 6"/>
            <p:cNvSpPr txBox="1">
              <a:spLocks noChangeArrowheads="1"/>
            </p:cNvSpPr>
            <p:nvPr/>
          </p:nvSpPr>
          <p:spPr bwMode="auto">
            <a:xfrm>
              <a:off x="1800" y="1430"/>
              <a:ext cx="2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14 / 5</a:t>
              </a:r>
              <a:endParaRPr lang="en-US" dirty="0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4827" name="Rectangle 7"/>
            <p:cNvSpPr>
              <a:spLocks noChangeArrowheads="1"/>
            </p:cNvSpPr>
            <p:nvPr/>
          </p:nvSpPr>
          <p:spPr bwMode="auto">
            <a:xfrm>
              <a:off x="304" y="1632"/>
              <a:ext cx="5120" cy="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algn="just">
                <a:lnSpc>
                  <a:spcPct val="85000"/>
                </a:lnSpc>
                <a:spcAft>
                  <a:spcPct val="25000"/>
                </a:spcAft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returns 2 instead of 2.8 because both operands are of type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, so C++ computes an integer result by throwing away the fractional part.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2600" y="3937000"/>
            <a:ext cx="8128000" cy="2387600"/>
            <a:chOff x="304" y="2480"/>
            <a:chExt cx="5120" cy="1504"/>
          </a:xfrm>
        </p:grpSpPr>
        <p:sp>
          <p:nvSpPr>
            <p:cNvPr id="34822" name="Rectangle 9"/>
            <p:cNvSpPr>
              <a:spLocks noChangeArrowheads="1"/>
            </p:cNvSpPr>
            <p:nvPr/>
          </p:nvSpPr>
          <p:spPr bwMode="auto">
            <a:xfrm>
              <a:off x="304" y="2480"/>
              <a:ext cx="512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25000"/>
                </a:spcAft>
                <a:buFontTx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If you want double division, at least one operand needs to be to a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double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, as in</a:t>
              </a:r>
            </a:p>
          </p:txBody>
        </p:sp>
        <p:sp>
          <p:nvSpPr>
            <p:cNvPr id="34823" name="Text Box 10"/>
            <p:cNvSpPr txBox="1">
              <a:spLocks noChangeArrowheads="1"/>
            </p:cNvSpPr>
            <p:nvPr/>
          </p:nvSpPr>
          <p:spPr bwMode="auto">
            <a:xfrm>
              <a:off x="1794" y="2928"/>
              <a:ext cx="2160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double(14) / 5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14 / 5.0</a:t>
              </a:r>
              <a:endParaRPr lang="en-US" dirty="0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4824" name="Rectangle 11"/>
            <p:cNvSpPr>
              <a:spLocks noChangeArrowheads="1"/>
            </p:cNvSpPr>
            <p:nvPr/>
          </p:nvSpPr>
          <p:spPr bwMode="auto">
            <a:xfrm>
              <a:off x="304" y="3504"/>
              <a:ext cx="512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algn="just">
                <a:lnSpc>
                  <a:spcPct val="85000"/>
                </a:lnSpc>
                <a:spcAft>
                  <a:spcPct val="25000"/>
                </a:spcAft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The first example is called a </a:t>
              </a:r>
              <a:r>
                <a:rPr lang="en-US" b="1" i="1" dirty="0">
                  <a:solidFill>
                    <a:srgbClr val="000000"/>
                  </a:solidFill>
                  <a:latin typeface="Times New Roman" pitchFamily="1" charset="0"/>
                </a:rPr>
                <a:t>type cast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.</a:t>
              </a:r>
              <a:endParaRPr lang="en-US" b="1" dirty="0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56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</a:rPr>
              <a:t>The Pitfalls of Integer Division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143000"/>
            <a:ext cx="9144000" cy="5715000"/>
            <a:chOff x="0" y="720"/>
            <a:chExt cx="5760" cy="3600"/>
          </a:xfrm>
        </p:grpSpPr>
        <p:sp>
          <p:nvSpPr>
            <p:cNvPr id="38934" name="Rectangle 4"/>
            <p:cNvSpPr>
              <a:spLocks noChangeArrowheads="1"/>
            </p:cNvSpPr>
            <p:nvPr/>
          </p:nvSpPr>
          <p:spPr bwMode="auto">
            <a:xfrm>
              <a:off x="0" y="720"/>
              <a:ext cx="5760" cy="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 dirty="0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8935" name="Text Box 5"/>
            <p:cNvSpPr txBox="1">
              <a:spLocks noChangeArrowheads="1"/>
            </p:cNvSpPr>
            <p:nvPr/>
          </p:nvSpPr>
          <p:spPr bwMode="auto">
            <a:xfrm>
              <a:off x="288" y="749"/>
              <a:ext cx="5184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" charset="0"/>
                </a:rPr>
                <a:t>You can fix this problem by converting the fraction to a </a:t>
              </a: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double</a:t>
              </a:r>
              <a:r>
                <a:rPr lang="en-US">
                  <a:solidFill>
                    <a:srgbClr val="000000"/>
                  </a:solidFill>
                  <a:latin typeface="Times New Roman" pitchFamily="1" charset="0"/>
                </a:rPr>
                <a:t>, either by inserting decimal points or by using a type cast:</a:t>
              </a:r>
            </a:p>
          </p:txBody>
        </p:sp>
        <p:sp>
          <p:nvSpPr>
            <p:cNvPr id="38936" name="Text Box 6"/>
            <p:cNvSpPr txBox="1">
              <a:spLocks noChangeArrowheads="1"/>
            </p:cNvSpPr>
            <p:nvPr/>
          </p:nvSpPr>
          <p:spPr bwMode="auto">
            <a:xfrm>
              <a:off x="720" y="1354"/>
              <a:ext cx="460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double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1" charset="0"/>
                </a:rPr>
                <a:t>c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 = 100;</a:t>
              </a:r>
            </a:p>
            <a:p>
              <a:pPr algn="just">
                <a:lnSpc>
                  <a:spcPct val="90000"/>
                </a:lnSpc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double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1" charset="0"/>
                </a:rPr>
                <a:t>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 = double(9) / 5 *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1" charset="0"/>
                </a:rPr>
                <a:t>c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 + 32;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7200" y="3048000"/>
            <a:ext cx="8229600" cy="3540125"/>
            <a:chOff x="288" y="1920"/>
            <a:chExt cx="5184" cy="2230"/>
          </a:xfrm>
        </p:grpSpPr>
        <p:sp>
          <p:nvSpPr>
            <p:cNvPr id="38917" name="Text Box 8"/>
            <p:cNvSpPr txBox="1">
              <a:spLocks noChangeArrowheads="1"/>
            </p:cNvSpPr>
            <p:nvPr/>
          </p:nvSpPr>
          <p:spPr bwMode="auto">
            <a:xfrm>
              <a:off x="288" y="1920"/>
              <a:ext cx="5184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" charset="0"/>
                </a:rPr>
                <a:t>The computation now looks like this:</a:t>
              </a:r>
            </a:p>
          </p:txBody>
        </p:sp>
        <p:sp>
          <p:nvSpPr>
            <p:cNvPr id="38918" name="Line 9"/>
            <p:cNvSpPr>
              <a:spLocks noChangeShapeType="1"/>
            </p:cNvSpPr>
            <p:nvPr/>
          </p:nvSpPr>
          <p:spPr bwMode="auto">
            <a:xfrm flipV="1">
              <a:off x="2141" y="3211"/>
              <a:ext cx="44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8919" name="Line 10"/>
            <p:cNvSpPr>
              <a:spLocks noChangeShapeType="1"/>
            </p:cNvSpPr>
            <p:nvPr/>
          </p:nvSpPr>
          <p:spPr bwMode="auto">
            <a:xfrm>
              <a:off x="2586" y="3208"/>
              <a:ext cx="7" cy="6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8920" name="Line 11"/>
            <p:cNvSpPr>
              <a:spLocks noChangeShapeType="1"/>
            </p:cNvSpPr>
            <p:nvPr/>
          </p:nvSpPr>
          <p:spPr bwMode="auto">
            <a:xfrm flipH="1" flipV="1">
              <a:off x="2583" y="3208"/>
              <a:ext cx="290" cy="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8921" name="Text Box 12"/>
            <p:cNvSpPr txBox="1">
              <a:spLocks noChangeArrowheads="1"/>
            </p:cNvSpPr>
            <p:nvPr/>
          </p:nvSpPr>
          <p:spPr bwMode="auto">
            <a:xfrm>
              <a:off x="2296" y="3000"/>
              <a:ext cx="57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200" b="1">
                  <a:solidFill>
                    <a:srgbClr val="000000"/>
                  </a:solidFill>
                  <a:latin typeface="Courier New" pitchFamily="1" charset="0"/>
                </a:rPr>
                <a:t>1.8</a:t>
              </a:r>
            </a:p>
          </p:txBody>
        </p:sp>
        <p:sp>
          <p:nvSpPr>
            <p:cNvPr id="38922" name="Line 13"/>
            <p:cNvSpPr>
              <a:spLocks noChangeShapeType="1"/>
            </p:cNvSpPr>
            <p:nvPr/>
          </p:nvSpPr>
          <p:spPr bwMode="auto">
            <a:xfrm flipV="1">
              <a:off x="3225" y="2768"/>
              <a:ext cx="1" cy="1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8923" name="Line 14"/>
            <p:cNvSpPr>
              <a:spLocks noChangeShapeType="1"/>
            </p:cNvSpPr>
            <p:nvPr/>
          </p:nvSpPr>
          <p:spPr bwMode="auto">
            <a:xfrm flipH="1">
              <a:off x="2768" y="2768"/>
              <a:ext cx="458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8924" name="Line 15"/>
            <p:cNvSpPr>
              <a:spLocks noChangeShapeType="1"/>
            </p:cNvSpPr>
            <p:nvPr/>
          </p:nvSpPr>
          <p:spPr bwMode="auto">
            <a:xfrm>
              <a:off x="3226" y="2768"/>
              <a:ext cx="291" cy="1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8925" name="Text Box 16"/>
            <p:cNvSpPr txBox="1">
              <a:spLocks noChangeArrowheads="1"/>
            </p:cNvSpPr>
            <p:nvPr/>
          </p:nvSpPr>
          <p:spPr bwMode="auto">
            <a:xfrm>
              <a:off x="2880" y="2544"/>
              <a:ext cx="67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200" b="1">
                  <a:solidFill>
                    <a:srgbClr val="000000"/>
                  </a:solidFill>
                  <a:latin typeface="Courier New" pitchFamily="1" charset="0"/>
                </a:rPr>
                <a:t>180.0</a:t>
              </a:r>
            </a:p>
          </p:txBody>
        </p:sp>
        <p:sp>
          <p:nvSpPr>
            <p:cNvPr id="38926" name="Line 17"/>
            <p:cNvSpPr>
              <a:spLocks noChangeShapeType="1"/>
            </p:cNvSpPr>
            <p:nvPr/>
          </p:nvSpPr>
          <p:spPr bwMode="auto">
            <a:xfrm flipV="1">
              <a:off x="3850" y="2416"/>
              <a:ext cx="0" cy="1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8927" name="Line 18"/>
            <p:cNvSpPr>
              <a:spLocks noChangeShapeType="1"/>
            </p:cNvSpPr>
            <p:nvPr/>
          </p:nvSpPr>
          <p:spPr bwMode="auto">
            <a:xfrm>
              <a:off x="3851" y="2413"/>
              <a:ext cx="365" cy="1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8928" name="Line 19"/>
            <p:cNvSpPr>
              <a:spLocks noChangeShapeType="1"/>
            </p:cNvSpPr>
            <p:nvPr/>
          </p:nvSpPr>
          <p:spPr bwMode="auto">
            <a:xfrm flipH="1">
              <a:off x="3467" y="2413"/>
              <a:ext cx="384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8929" name="Text Box 20"/>
            <p:cNvSpPr txBox="1">
              <a:spLocks noChangeArrowheads="1"/>
            </p:cNvSpPr>
            <p:nvPr/>
          </p:nvSpPr>
          <p:spPr bwMode="auto">
            <a:xfrm>
              <a:off x="3488" y="2192"/>
              <a:ext cx="72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200" b="1">
                  <a:solidFill>
                    <a:srgbClr val="000000"/>
                  </a:solidFill>
                  <a:latin typeface="Courier New" pitchFamily="1" charset="0"/>
                </a:rPr>
                <a:t>212.0</a:t>
              </a:r>
            </a:p>
          </p:txBody>
        </p:sp>
        <p:sp>
          <p:nvSpPr>
            <p:cNvPr id="38930" name="Text Box 21"/>
            <p:cNvSpPr txBox="1">
              <a:spLocks noChangeArrowheads="1"/>
            </p:cNvSpPr>
            <p:nvPr/>
          </p:nvSpPr>
          <p:spPr bwMode="auto">
            <a:xfrm>
              <a:off x="576" y="3896"/>
              <a:ext cx="456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200" b="1" dirty="0">
                  <a:solidFill>
                    <a:srgbClr val="000000"/>
                  </a:solidFill>
                  <a:latin typeface="Courier New" pitchFamily="1" charset="0"/>
                </a:rPr>
                <a:t>double(9)  /  5  *  </a:t>
              </a:r>
              <a:r>
                <a:rPr lang="en-US" sz="2200" b="1" dirty="0" err="1">
                  <a:solidFill>
                    <a:srgbClr val="000000"/>
                  </a:solidFill>
                  <a:latin typeface="Courier New" pitchFamily="1" charset="0"/>
                </a:rPr>
                <a:t>c</a:t>
              </a:r>
              <a:r>
                <a:rPr lang="en-US" sz="2200" b="1" dirty="0">
                  <a:solidFill>
                    <a:srgbClr val="000000"/>
                  </a:solidFill>
                  <a:latin typeface="Courier New" pitchFamily="1" charset="0"/>
                </a:rPr>
                <a:t>  +  32</a:t>
              </a:r>
            </a:p>
          </p:txBody>
        </p:sp>
        <p:sp>
          <p:nvSpPr>
            <p:cNvPr id="38931" name="Line 22"/>
            <p:cNvSpPr>
              <a:spLocks noChangeShapeType="1"/>
            </p:cNvSpPr>
            <p:nvPr/>
          </p:nvSpPr>
          <p:spPr bwMode="auto">
            <a:xfrm flipV="1">
              <a:off x="1678" y="36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8932" name="Line 23"/>
            <p:cNvSpPr>
              <a:spLocks noChangeShapeType="1"/>
            </p:cNvSpPr>
            <p:nvPr/>
          </p:nvSpPr>
          <p:spPr bwMode="auto">
            <a:xfrm>
              <a:off x="1966" y="3616"/>
              <a:ext cx="194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8933" name="Text Box 24"/>
            <p:cNvSpPr txBox="1">
              <a:spLocks noChangeArrowheads="1"/>
            </p:cNvSpPr>
            <p:nvPr/>
          </p:nvSpPr>
          <p:spPr bwMode="auto">
            <a:xfrm>
              <a:off x="1688" y="3408"/>
              <a:ext cx="57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200" b="1">
                  <a:solidFill>
                    <a:srgbClr val="000000"/>
                  </a:solidFill>
                  <a:latin typeface="Courier New" pitchFamily="1" charset="0"/>
                </a:rPr>
                <a:t>9.0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33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</a:rPr>
              <a:t>The Remainder Operator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09955" name="Rectangle 3"/>
          <p:cNvSpPr>
            <a:spLocks noChangeArrowheads="1"/>
          </p:cNvSpPr>
          <p:nvPr/>
        </p:nvSpPr>
        <p:spPr bwMode="auto">
          <a:xfrm>
            <a:off x="492125" y="3657600"/>
            <a:ext cx="8128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ts val="8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The result of the </a:t>
            </a:r>
            <a:r>
              <a:rPr lang="en-US" sz="2200" b="1" dirty="0">
                <a:solidFill>
                  <a:srgbClr val="000000"/>
                </a:solidFill>
                <a:latin typeface="Courier New" pitchFamily="1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operator make intuitive sense only if both operands are positive.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2600" y="1155700"/>
            <a:ext cx="8128000" cy="2311400"/>
            <a:chOff x="304" y="728"/>
            <a:chExt cx="5120" cy="1456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304" y="728"/>
              <a:ext cx="5120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50000"/>
                </a:spcAft>
                <a:buFontTx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The only arithmetic operator that has no direct mathematical counterpart is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%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, which applies only to integer operands and computes the remainder of the division:</a:t>
              </a:r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1784" y="1438"/>
              <a:ext cx="8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14 % 5</a:t>
              </a: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2616" y="1400"/>
              <a:ext cx="7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solidFill>
                    <a:srgbClr val="000000"/>
                  </a:solidFill>
                  <a:latin typeface="Times New Roman" pitchFamily="1" charset="0"/>
                </a:rPr>
                <a:t>returns</a:t>
              </a:r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3368" y="1438"/>
              <a:ext cx="7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4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1784" y="1686"/>
              <a:ext cx="8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14 % 7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2616" y="1648"/>
              <a:ext cx="7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solidFill>
                    <a:srgbClr val="000000"/>
                  </a:solidFill>
                  <a:latin typeface="Times New Roman" pitchFamily="1" charset="0"/>
                </a:rPr>
                <a:t>returns</a:t>
              </a:r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3368" y="1686"/>
              <a:ext cx="7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0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1784" y="1934"/>
              <a:ext cx="8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7 % 14</a:t>
              </a:r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2616" y="1896"/>
              <a:ext cx="7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solidFill>
                    <a:srgbClr val="000000"/>
                  </a:solidFill>
                  <a:latin typeface="Times New Roman" pitchFamily="1" charset="0"/>
                </a:rPr>
                <a:t>returns</a:t>
              </a:r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3368" y="1934"/>
              <a:ext cx="7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7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63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</a:rPr>
              <a:t>Precedence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If an expression contains more than one operator, C++ uses </a:t>
            </a: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precedence rules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to determine the order of evaluation.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667000" y="2362200"/>
            <a:ext cx="3810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sz="2000" i="1" dirty="0">
                <a:solidFill>
                  <a:srgbClr val="000000"/>
                </a:solidFill>
                <a:latin typeface="Times New Roman" pitchFamily="1" charset="0"/>
              </a:rPr>
              <a:t>      unary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itchFamily="1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667000" y="2895600"/>
            <a:ext cx="3810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*    /    %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667000" y="3429000"/>
            <a:ext cx="3810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+    -</a:t>
            </a:r>
            <a:endParaRPr lang="en-US" sz="20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6629400" y="22479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>
                <a:solidFill>
                  <a:srgbClr val="000000"/>
                </a:solidFill>
                <a:latin typeface="Times New Roman" pitchFamily="1" charset="0"/>
              </a:rPr>
              <a:t>highest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6629400" y="36576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>
                <a:solidFill>
                  <a:srgbClr val="000000"/>
                </a:solidFill>
                <a:latin typeface="Times New Roman" pitchFamily="1" charset="0"/>
              </a:rPr>
              <a:t>lowest</a:t>
            </a:r>
          </a:p>
        </p:txBody>
      </p:sp>
      <p:cxnSp>
        <p:nvCxnSpPr>
          <p:cNvPr id="43017" name="AutoShape 9"/>
          <p:cNvCxnSpPr>
            <a:cxnSpLocks noChangeShapeType="1"/>
          </p:cNvCxnSpPr>
          <p:nvPr/>
        </p:nvCxnSpPr>
        <p:spPr bwMode="auto">
          <a:xfrm>
            <a:off x="7162800" y="2605088"/>
            <a:ext cx="1588" cy="1122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495300" y="4171950"/>
            <a:ext cx="8128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algn="just">
              <a:lnSpc>
                <a:spcPct val="85000"/>
              </a:lnSpc>
              <a:spcAft>
                <a:spcPct val="50000"/>
              </a:spcAft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C++ evaluates any unary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–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operators first, followed by the operators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,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, and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, and finally the operators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and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.</a:t>
            </a:r>
          </a:p>
        </p:txBody>
      </p:sp>
      <p:sp>
        <p:nvSpPr>
          <p:cNvPr id="512011" name="Rectangle 11"/>
          <p:cNvSpPr>
            <a:spLocks noChangeArrowheads="1"/>
          </p:cNvSpPr>
          <p:nvPr/>
        </p:nvSpPr>
        <p:spPr bwMode="auto">
          <a:xfrm>
            <a:off x="482600" y="4959350"/>
            <a:ext cx="812800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C++ evaluates expressions from left to right.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Parentheses may be used to change the order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34489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1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782638" y="6148388"/>
            <a:ext cx="3143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 pitchFamily="1" charset="0"/>
              </a:rPr>
              <a:t>(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</a:rPr>
              <a:t>Exercise: Precedence Evaluation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57200" y="1189038"/>
            <a:ext cx="82296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Times New Roman" pitchFamily="1" charset="0"/>
              </a:rPr>
              <a:t>What is the value of the expression at the bottom of the screen?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1128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 pitchFamily="1" charset="0"/>
              </a:rPr>
              <a:t>1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4430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 pitchFamily="1" charset="0"/>
              </a:rPr>
              <a:t>+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7732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2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1034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)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24336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 pitchFamily="1" charset="0"/>
              </a:rPr>
              <a:t>%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27638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3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30940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*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34242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4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7544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+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40846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5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44148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*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47450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6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50752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/</a:t>
            </a: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4054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7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7356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*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60658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(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63960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8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67262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%</a:t>
            </a: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70564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9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7386638" y="615950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 New" pitchFamily="1" charset="0"/>
              </a:rPr>
              <a:t>)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7716838" y="6159500"/>
            <a:ext cx="314325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 pitchFamily="1" charset="0"/>
              </a:rPr>
              <a:t>+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8161338" y="6159500"/>
            <a:ext cx="314325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 pitchFamily="1" charset="0"/>
              </a:rPr>
              <a:t>10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270000" y="5422900"/>
            <a:ext cx="660400" cy="736600"/>
            <a:chOff x="800" y="3416"/>
            <a:chExt cx="416" cy="464"/>
          </a:xfrm>
        </p:grpSpPr>
        <p:sp>
          <p:nvSpPr>
            <p:cNvPr id="45125" name="Rectangle 28"/>
            <p:cNvSpPr>
              <a:spLocks noChangeArrowheads="1"/>
            </p:cNvSpPr>
            <p:nvPr/>
          </p:nvSpPr>
          <p:spPr bwMode="auto">
            <a:xfrm>
              <a:off x="904" y="3416"/>
              <a:ext cx="19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000000"/>
                  </a:solidFill>
                  <a:latin typeface="Courier New" pitchFamily="1" charset="0"/>
                </a:rPr>
                <a:t>3</a:t>
              </a:r>
            </a:p>
          </p:txBody>
        </p:sp>
        <p:cxnSp>
          <p:nvCxnSpPr>
            <p:cNvPr id="45126" name="AutoShape 29"/>
            <p:cNvCxnSpPr>
              <a:cxnSpLocks noChangeShapeType="1"/>
              <a:stCxn id="45125" idx="2"/>
              <a:endCxn id="45061" idx="0"/>
            </p:cNvCxnSpPr>
            <p:nvPr/>
          </p:nvCxnSpPr>
          <p:spPr bwMode="auto">
            <a:xfrm flipH="1">
              <a:off x="800" y="3629"/>
              <a:ext cx="203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27" name="AutoShape 30"/>
            <p:cNvCxnSpPr>
              <a:cxnSpLocks noChangeShapeType="1"/>
              <a:stCxn id="45125" idx="2"/>
              <a:endCxn id="45062" idx="0"/>
            </p:cNvCxnSpPr>
            <p:nvPr/>
          </p:nvCxnSpPr>
          <p:spPr bwMode="auto">
            <a:xfrm>
              <a:off x="1003" y="3629"/>
              <a:ext cx="5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28" name="AutoShape 31"/>
            <p:cNvCxnSpPr>
              <a:cxnSpLocks noChangeShapeType="1"/>
              <a:stCxn id="45125" idx="2"/>
              <a:endCxn id="45063" idx="0"/>
            </p:cNvCxnSpPr>
            <p:nvPr/>
          </p:nvCxnSpPr>
          <p:spPr bwMode="auto">
            <a:xfrm>
              <a:off x="1003" y="3629"/>
              <a:ext cx="213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92266" y="4660900"/>
            <a:ext cx="1328739" cy="1498600"/>
            <a:chOff x="1003" y="2936"/>
            <a:chExt cx="837" cy="944"/>
          </a:xfrm>
        </p:grpSpPr>
        <p:sp>
          <p:nvSpPr>
            <p:cNvPr id="45121" name="Rectangle 33"/>
            <p:cNvSpPr>
              <a:spLocks noChangeArrowheads="1"/>
            </p:cNvSpPr>
            <p:nvPr/>
          </p:nvSpPr>
          <p:spPr bwMode="auto">
            <a:xfrm>
              <a:off x="1528" y="2936"/>
              <a:ext cx="1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000000"/>
                  </a:solidFill>
                  <a:latin typeface="Courier New" pitchFamily="1" charset="0"/>
                </a:rPr>
                <a:t>0</a:t>
              </a:r>
            </a:p>
          </p:txBody>
        </p:sp>
        <p:cxnSp>
          <p:nvCxnSpPr>
            <p:cNvPr id="45122" name="AutoShape 34"/>
            <p:cNvCxnSpPr>
              <a:cxnSpLocks noChangeShapeType="1"/>
              <a:stCxn id="45121" idx="2"/>
              <a:endCxn id="45125" idx="0"/>
            </p:cNvCxnSpPr>
            <p:nvPr/>
          </p:nvCxnSpPr>
          <p:spPr bwMode="auto">
            <a:xfrm flipH="1">
              <a:off x="1003" y="3119"/>
              <a:ext cx="624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23" name="AutoShape 35"/>
            <p:cNvCxnSpPr>
              <a:cxnSpLocks noChangeShapeType="1"/>
              <a:stCxn id="45121" idx="2"/>
              <a:endCxn id="45065" idx="0"/>
            </p:cNvCxnSpPr>
            <p:nvPr/>
          </p:nvCxnSpPr>
          <p:spPr bwMode="auto">
            <a:xfrm>
              <a:off x="1627" y="3119"/>
              <a:ext cx="5" cy="7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24" name="AutoShape 36"/>
            <p:cNvCxnSpPr>
              <a:cxnSpLocks noChangeShapeType="1"/>
              <a:stCxn id="45121" idx="2"/>
              <a:endCxn id="45066" idx="0"/>
            </p:cNvCxnSpPr>
            <p:nvPr/>
          </p:nvCxnSpPr>
          <p:spPr bwMode="auto">
            <a:xfrm>
              <a:off x="1627" y="3119"/>
              <a:ext cx="213" cy="7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582863" y="4127500"/>
            <a:ext cx="998537" cy="2032000"/>
            <a:chOff x="1627" y="2600"/>
            <a:chExt cx="629" cy="1280"/>
          </a:xfrm>
        </p:grpSpPr>
        <p:sp>
          <p:nvSpPr>
            <p:cNvPr id="45117" name="Rectangle 38"/>
            <p:cNvSpPr>
              <a:spLocks noChangeArrowheads="1"/>
            </p:cNvSpPr>
            <p:nvPr/>
          </p:nvSpPr>
          <p:spPr bwMode="auto">
            <a:xfrm>
              <a:off x="1944" y="2600"/>
              <a:ext cx="1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000000"/>
                  </a:solidFill>
                  <a:latin typeface="Courier New" pitchFamily="1" charset="0"/>
                </a:rPr>
                <a:t>0</a:t>
              </a:r>
            </a:p>
          </p:txBody>
        </p:sp>
        <p:cxnSp>
          <p:nvCxnSpPr>
            <p:cNvPr id="45118" name="AutoShape 39"/>
            <p:cNvCxnSpPr>
              <a:cxnSpLocks noChangeShapeType="1"/>
              <a:stCxn id="45117" idx="2"/>
              <a:endCxn id="45121" idx="0"/>
            </p:cNvCxnSpPr>
            <p:nvPr/>
          </p:nvCxnSpPr>
          <p:spPr bwMode="auto">
            <a:xfrm flipH="1">
              <a:off x="1627" y="2783"/>
              <a:ext cx="416" cy="1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19" name="AutoShape 40"/>
            <p:cNvCxnSpPr>
              <a:cxnSpLocks noChangeShapeType="1"/>
              <a:stCxn id="45117" idx="2"/>
              <a:endCxn id="45067" idx="0"/>
            </p:cNvCxnSpPr>
            <p:nvPr/>
          </p:nvCxnSpPr>
          <p:spPr bwMode="auto">
            <a:xfrm>
              <a:off x="2043" y="2783"/>
              <a:ext cx="5" cy="10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20" name="AutoShape 41"/>
            <p:cNvCxnSpPr>
              <a:cxnSpLocks noChangeShapeType="1"/>
              <a:stCxn id="45117" idx="2"/>
              <a:endCxn id="45068" idx="0"/>
            </p:cNvCxnSpPr>
            <p:nvPr/>
          </p:nvCxnSpPr>
          <p:spPr bwMode="auto">
            <a:xfrm>
              <a:off x="2043" y="2783"/>
              <a:ext cx="213" cy="10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243263" y="2997200"/>
            <a:ext cx="2667000" cy="3162300"/>
            <a:chOff x="2043" y="1888"/>
            <a:chExt cx="1680" cy="1992"/>
          </a:xfrm>
        </p:grpSpPr>
        <p:sp>
          <p:nvSpPr>
            <p:cNvPr id="45113" name="Rectangle 43"/>
            <p:cNvSpPr>
              <a:spLocks noChangeArrowheads="1"/>
            </p:cNvSpPr>
            <p:nvPr/>
          </p:nvSpPr>
          <p:spPr bwMode="auto">
            <a:xfrm>
              <a:off x="2682" y="1888"/>
              <a:ext cx="1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000000"/>
                  </a:solidFill>
                  <a:latin typeface="Courier New" pitchFamily="1" charset="0"/>
                </a:rPr>
                <a:t>32</a:t>
              </a:r>
            </a:p>
          </p:txBody>
        </p:sp>
        <p:cxnSp>
          <p:nvCxnSpPr>
            <p:cNvPr id="45114" name="AutoShape 44"/>
            <p:cNvCxnSpPr>
              <a:cxnSpLocks noChangeShapeType="1"/>
              <a:stCxn id="45113" idx="2"/>
              <a:endCxn id="45117" idx="0"/>
            </p:cNvCxnSpPr>
            <p:nvPr/>
          </p:nvCxnSpPr>
          <p:spPr bwMode="auto">
            <a:xfrm flipH="1">
              <a:off x="2043" y="2071"/>
              <a:ext cx="738" cy="5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15" name="AutoShape 45"/>
            <p:cNvCxnSpPr>
              <a:cxnSpLocks noChangeShapeType="1"/>
              <a:stCxn id="45113" idx="2"/>
              <a:endCxn id="45069" idx="0"/>
            </p:cNvCxnSpPr>
            <p:nvPr/>
          </p:nvCxnSpPr>
          <p:spPr bwMode="auto">
            <a:xfrm flipH="1">
              <a:off x="2464" y="2071"/>
              <a:ext cx="317" cy="18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16" name="AutoShape 46"/>
            <p:cNvCxnSpPr>
              <a:cxnSpLocks noChangeShapeType="1"/>
              <a:stCxn id="45113" idx="2"/>
              <a:endCxn id="45101" idx="0"/>
            </p:cNvCxnSpPr>
            <p:nvPr/>
          </p:nvCxnSpPr>
          <p:spPr bwMode="auto">
            <a:xfrm>
              <a:off x="2781" y="2071"/>
              <a:ext cx="942" cy="5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241807" y="5422900"/>
            <a:ext cx="660401" cy="736600"/>
            <a:chOff x="2672" y="3416"/>
            <a:chExt cx="416" cy="464"/>
          </a:xfrm>
        </p:grpSpPr>
        <p:sp>
          <p:nvSpPr>
            <p:cNvPr id="45109" name="Rectangle 48"/>
            <p:cNvSpPr>
              <a:spLocks noChangeArrowheads="1"/>
            </p:cNvSpPr>
            <p:nvPr/>
          </p:nvSpPr>
          <p:spPr bwMode="auto">
            <a:xfrm>
              <a:off x="2781" y="3416"/>
              <a:ext cx="19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000000"/>
                  </a:solidFill>
                  <a:latin typeface="Courier New" pitchFamily="1" charset="0"/>
                </a:rPr>
                <a:t>30</a:t>
              </a:r>
            </a:p>
          </p:txBody>
        </p:sp>
        <p:cxnSp>
          <p:nvCxnSpPr>
            <p:cNvPr id="45110" name="AutoShape 49"/>
            <p:cNvCxnSpPr>
              <a:cxnSpLocks noChangeShapeType="1"/>
              <a:stCxn id="45109" idx="2"/>
              <a:endCxn id="45070" idx="0"/>
            </p:cNvCxnSpPr>
            <p:nvPr/>
          </p:nvCxnSpPr>
          <p:spPr bwMode="auto">
            <a:xfrm flipH="1">
              <a:off x="2672" y="3629"/>
              <a:ext cx="208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11" name="AutoShape 50"/>
            <p:cNvCxnSpPr>
              <a:cxnSpLocks noChangeShapeType="1"/>
              <a:stCxn id="45109" idx="2"/>
              <a:endCxn id="45071" idx="0"/>
            </p:cNvCxnSpPr>
            <p:nvPr/>
          </p:nvCxnSpPr>
          <p:spPr bwMode="auto">
            <a:xfrm>
              <a:off x="2880" y="3629"/>
              <a:ext cx="0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12" name="AutoShape 51"/>
            <p:cNvCxnSpPr>
              <a:cxnSpLocks noChangeShapeType="1"/>
              <a:stCxn id="45109" idx="2"/>
              <a:endCxn id="45072" idx="0"/>
            </p:cNvCxnSpPr>
            <p:nvPr/>
          </p:nvCxnSpPr>
          <p:spPr bwMode="auto">
            <a:xfrm>
              <a:off x="2880" y="3629"/>
              <a:ext cx="208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4572000" y="4660900"/>
            <a:ext cx="990600" cy="1498600"/>
            <a:chOff x="2880" y="2936"/>
            <a:chExt cx="624" cy="944"/>
          </a:xfrm>
        </p:grpSpPr>
        <p:sp>
          <p:nvSpPr>
            <p:cNvPr id="45105" name="Rectangle 53"/>
            <p:cNvSpPr>
              <a:spLocks noChangeArrowheads="1"/>
            </p:cNvSpPr>
            <p:nvPr/>
          </p:nvSpPr>
          <p:spPr bwMode="auto">
            <a:xfrm>
              <a:off x="3208" y="2936"/>
              <a:ext cx="1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000000"/>
                  </a:solidFill>
                  <a:latin typeface="Courier New" pitchFamily="1" charset="0"/>
                </a:rPr>
                <a:t>4</a:t>
              </a:r>
            </a:p>
          </p:txBody>
        </p:sp>
        <p:cxnSp>
          <p:nvCxnSpPr>
            <p:cNvPr id="45106" name="AutoShape 54"/>
            <p:cNvCxnSpPr>
              <a:cxnSpLocks noChangeShapeType="1"/>
              <a:stCxn id="45105" idx="2"/>
              <a:endCxn id="45109" idx="0"/>
            </p:cNvCxnSpPr>
            <p:nvPr/>
          </p:nvCxnSpPr>
          <p:spPr bwMode="auto">
            <a:xfrm flipH="1">
              <a:off x="2880" y="3119"/>
              <a:ext cx="427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07" name="AutoShape 55"/>
            <p:cNvCxnSpPr>
              <a:cxnSpLocks noChangeShapeType="1"/>
              <a:stCxn id="45105" idx="2"/>
              <a:endCxn id="45073" idx="0"/>
            </p:cNvCxnSpPr>
            <p:nvPr/>
          </p:nvCxnSpPr>
          <p:spPr bwMode="auto">
            <a:xfrm flipH="1">
              <a:off x="3296" y="3119"/>
              <a:ext cx="11" cy="7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08" name="AutoShape 56"/>
            <p:cNvCxnSpPr>
              <a:cxnSpLocks noChangeShapeType="1"/>
              <a:stCxn id="45105" idx="2"/>
              <a:endCxn id="45074" idx="0"/>
            </p:cNvCxnSpPr>
            <p:nvPr/>
          </p:nvCxnSpPr>
          <p:spPr bwMode="auto">
            <a:xfrm>
              <a:off x="3307" y="3119"/>
              <a:ext cx="197" cy="7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5249863" y="4127500"/>
            <a:ext cx="1641475" cy="2032000"/>
            <a:chOff x="3307" y="2600"/>
            <a:chExt cx="1034" cy="1280"/>
          </a:xfrm>
        </p:grpSpPr>
        <p:sp>
          <p:nvSpPr>
            <p:cNvPr id="45101" name="Rectangle 58"/>
            <p:cNvSpPr>
              <a:spLocks noChangeArrowheads="1"/>
            </p:cNvSpPr>
            <p:nvPr/>
          </p:nvSpPr>
          <p:spPr bwMode="auto">
            <a:xfrm>
              <a:off x="3624" y="2600"/>
              <a:ext cx="1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000000"/>
                  </a:solidFill>
                  <a:latin typeface="Courier New" pitchFamily="1" charset="0"/>
                </a:rPr>
                <a:t>32</a:t>
              </a:r>
            </a:p>
          </p:txBody>
        </p:sp>
        <p:cxnSp>
          <p:nvCxnSpPr>
            <p:cNvPr id="45102" name="AutoShape 59"/>
            <p:cNvCxnSpPr>
              <a:cxnSpLocks noChangeShapeType="1"/>
              <a:stCxn id="45101" idx="2"/>
              <a:endCxn id="45105" idx="0"/>
            </p:cNvCxnSpPr>
            <p:nvPr/>
          </p:nvCxnSpPr>
          <p:spPr bwMode="auto">
            <a:xfrm flipH="1">
              <a:off x="3307" y="2783"/>
              <a:ext cx="416" cy="1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03" name="AutoShape 60"/>
            <p:cNvCxnSpPr>
              <a:cxnSpLocks noChangeShapeType="1"/>
              <a:stCxn id="45101" idx="2"/>
              <a:endCxn id="45075" idx="0"/>
            </p:cNvCxnSpPr>
            <p:nvPr/>
          </p:nvCxnSpPr>
          <p:spPr bwMode="auto">
            <a:xfrm flipH="1">
              <a:off x="3712" y="2783"/>
              <a:ext cx="11" cy="10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04" name="AutoShape 61"/>
            <p:cNvCxnSpPr>
              <a:cxnSpLocks noChangeShapeType="1"/>
              <a:stCxn id="45101" idx="2"/>
              <a:endCxn id="45097" idx="0"/>
            </p:cNvCxnSpPr>
            <p:nvPr/>
          </p:nvCxnSpPr>
          <p:spPr bwMode="auto">
            <a:xfrm>
              <a:off x="3723" y="2783"/>
              <a:ext cx="618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6553200" y="5422900"/>
            <a:ext cx="660400" cy="736600"/>
            <a:chOff x="4128" y="3416"/>
            <a:chExt cx="416" cy="464"/>
          </a:xfrm>
        </p:grpSpPr>
        <p:sp>
          <p:nvSpPr>
            <p:cNvPr id="45097" name="Rectangle 63"/>
            <p:cNvSpPr>
              <a:spLocks noChangeArrowheads="1"/>
            </p:cNvSpPr>
            <p:nvPr/>
          </p:nvSpPr>
          <p:spPr bwMode="auto">
            <a:xfrm>
              <a:off x="4242" y="3416"/>
              <a:ext cx="19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000000"/>
                  </a:solidFill>
                  <a:latin typeface="Courier New" pitchFamily="1" charset="0"/>
                </a:rPr>
                <a:t>8</a:t>
              </a:r>
            </a:p>
          </p:txBody>
        </p:sp>
        <p:cxnSp>
          <p:nvCxnSpPr>
            <p:cNvPr id="45098" name="AutoShape 64"/>
            <p:cNvCxnSpPr>
              <a:cxnSpLocks noChangeShapeType="1"/>
              <a:stCxn id="45097" idx="2"/>
              <a:endCxn id="45077" idx="0"/>
            </p:cNvCxnSpPr>
            <p:nvPr/>
          </p:nvCxnSpPr>
          <p:spPr bwMode="auto">
            <a:xfrm flipH="1">
              <a:off x="4128" y="3629"/>
              <a:ext cx="213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99" name="AutoShape 65"/>
            <p:cNvCxnSpPr>
              <a:cxnSpLocks noChangeShapeType="1"/>
              <a:stCxn id="45097" idx="2"/>
              <a:endCxn id="45078" idx="0"/>
            </p:cNvCxnSpPr>
            <p:nvPr/>
          </p:nvCxnSpPr>
          <p:spPr bwMode="auto">
            <a:xfrm flipH="1">
              <a:off x="4336" y="3629"/>
              <a:ext cx="5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00" name="AutoShape 66"/>
            <p:cNvCxnSpPr>
              <a:cxnSpLocks noChangeShapeType="1"/>
              <a:stCxn id="45097" idx="2"/>
              <a:endCxn id="45079" idx="0"/>
            </p:cNvCxnSpPr>
            <p:nvPr/>
          </p:nvCxnSpPr>
          <p:spPr bwMode="auto">
            <a:xfrm>
              <a:off x="4341" y="3629"/>
              <a:ext cx="203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4414838" y="1828800"/>
            <a:ext cx="3903662" cy="4330700"/>
            <a:chOff x="2781" y="1152"/>
            <a:chExt cx="2459" cy="2728"/>
          </a:xfrm>
        </p:grpSpPr>
        <p:sp>
          <p:nvSpPr>
            <p:cNvPr id="45092" name="Oval 68"/>
            <p:cNvSpPr>
              <a:spLocks noChangeArrowheads="1"/>
            </p:cNvSpPr>
            <p:nvPr/>
          </p:nvSpPr>
          <p:spPr bwMode="auto">
            <a:xfrm>
              <a:off x="4072" y="1152"/>
              <a:ext cx="317" cy="31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cxnSp>
          <p:nvCxnSpPr>
            <p:cNvPr id="45093" name="AutoShape 69"/>
            <p:cNvCxnSpPr>
              <a:cxnSpLocks noChangeShapeType="1"/>
              <a:stCxn id="45092" idx="4"/>
              <a:endCxn id="45113" idx="0"/>
            </p:cNvCxnSpPr>
            <p:nvPr/>
          </p:nvCxnSpPr>
          <p:spPr bwMode="auto">
            <a:xfrm flipH="1">
              <a:off x="2781" y="1469"/>
              <a:ext cx="1450" cy="4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94" name="AutoShape 70"/>
            <p:cNvCxnSpPr>
              <a:cxnSpLocks noChangeShapeType="1"/>
              <a:stCxn id="45092" idx="4"/>
              <a:endCxn id="45081" idx="0"/>
            </p:cNvCxnSpPr>
            <p:nvPr/>
          </p:nvCxnSpPr>
          <p:spPr bwMode="auto">
            <a:xfrm>
              <a:off x="4231" y="1469"/>
              <a:ext cx="729" cy="24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95" name="AutoShape 71"/>
            <p:cNvCxnSpPr>
              <a:cxnSpLocks noChangeShapeType="1"/>
              <a:stCxn id="45092" idx="4"/>
              <a:endCxn id="45082" idx="0"/>
            </p:cNvCxnSpPr>
            <p:nvPr/>
          </p:nvCxnSpPr>
          <p:spPr bwMode="auto">
            <a:xfrm>
              <a:off x="4231" y="1469"/>
              <a:ext cx="1009" cy="24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5096" name="Text Box 72"/>
            <p:cNvSpPr txBox="1">
              <a:spLocks noChangeArrowheads="1"/>
            </p:cNvSpPr>
            <p:nvPr/>
          </p:nvSpPr>
          <p:spPr bwMode="auto">
            <a:xfrm>
              <a:off x="4056" y="1176"/>
              <a:ext cx="336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2200" b="1">
                  <a:solidFill>
                    <a:srgbClr val="000000"/>
                  </a:solidFill>
                  <a:latin typeface="Courier New" pitchFamily="1" charset="0"/>
                </a:rPr>
                <a:t>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76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</a:rPr>
              <a:t>Assignment Statements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422400" y="2044700"/>
            <a:ext cx="6553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 b="1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600200" y="2197100"/>
            <a:ext cx="6248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1">
                <a:solidFill>
                  <a:srgbClr val="000000"/>
                </a:solidFill>
                <a:latin typeface="Times New Roman" pitchFamily="1" charset="0"/>
              </a:rPr>
              <a:t>variable</a:t>
            </a:r>
            <a:r>
              <a:rPr lang="en-US" sz="2200" b="1">
                <a:solidFill>
                  <a:srgbClr val="000000"/>
                </a:solidFill>
                <a:latin typeface="Courier New" pitchFamily="1" charset="0"/>
              </a:rPr>
              <a:t> = </a:t>
            </a:r>
            <a:r>
              <a:rPr lang="en-US" sz="2200" i="1">
                <a:solidFill>
                  <a:srgbClr val="000000"/>
                </a:solidFill>
                <a:latin typeface="Times New Roman" pitchFamily="1" charset="0"/>
              </a:rPr>
              <a:t>expression</a:t>
            </a:r>
            <a:r>
              <a:rPr lang="en-US" sz="2200" b="1">
                <a:solidFill>
                  <a:srgbClr val="000000"/>
                </a:solidFill>
                <a:latin typeface="Courier New" pitchFamily="1" charset="0"/>
              </a:rPr>
              <a:t>;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82600" y="1219200"/>
            <a:ext cx="812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Times New Roman" pitchFamily="1" charset="0"/>
              </a:rPr>
              <a:t>You can change the value of a variable in your program by using an </a:t>
            </a:r>
            <a:r>
              <a:rPr lang="en-US" b="1" i="1">
                <a:solidFill>
                  <a:srgbClr val="000000"/>
                </a:solidFill>
                <a:latin typeface="Times New Roman" pitchFamily="1" charset="0"/>
              </a:rPr>
              <a:t>assignment statement</a:t>
            </a:r>
            <a:r>
              <a:rPr lang="en-US" i="1">
                <a:solidFill>
                  <a:srgbClr val="000000"/>
                </a:solidFill>
                <a:latin typeface="Times New Roman" pitchFamily="1" charset="0"/>
              </a:rPr>
              <a:t>,</a:t>
            </a:r>
            <a:r>
              <a:rPr lang="en-US">
                <a:solidFill>
                  <a:srgbClr val="000000"/>
                </a:solidFill>
                <a:latin typeface="Times New Roman" pitchFamily="1" charset="0"/>
              </a:rPr>
              <a:t> which has the general form: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2600" y="3035300"/>
            <a:ext cx="8128000" cy="1460500"/>
            <a:chOff x="304" y="1912"/>
            <a:chExt cx="5120" cy="920"/>
          </a:xfrm>
        </p:grpSpPr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304" y="1912"/>
              <a:ext cx="5120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50000"/>
                </a:spcAft>
                <a:buFontTx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An assignment statement computes the value of the expression and assigns the value to the variable</a:t>
              </a:r>
            </a:p>
          </p:txBody>
        </p:sp>
        <p:sp>
          <p:nvSpPr>
            <p:cNvPr id="47113" name="Text Box 8"/>
            <p:cNvSpPr txBox="1">
              <a:spLocks noChangeArrowheads="1"/>
            </p:cNvSpPr>
            <p:nvPr/>
          </p:nvSpPr>
          <p:spPr bwMode="auto">
            <a:xfrm>
              <a:off x="912" y="2400"/>
              <a:ext cx="4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total = total + value;</a:t>
              </a:r>
            </a:p>
          </p:txBody>
        </p:sp>
      </p:grpSp>
      <p:sp>
        <p:nvSpPr>
          <p:cNvPr id="516106" name="Rectangle 10"/>
          <p:cNvSpPr>
            <a:spLocks noChangeArrowheads="1"/>
          </p:cNvSpPr>
          <p:nvPr/>
        </p:nvSpPr>
        <p:spPr bwMode="auto">
          <a:xfrm>
            <a:off x="495300" y="4191000"/>
            <a:ext cx="8128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When you assign a new value to a variable, the old value of that variable is lost. </a:t>
            </a:r>
          </a:p>
        </p:txBody>
      </p:sp>
    </p:spTree>
    <p:extLst>
      <p:ext uri="{BB962C8B-B14F-4D97-AF65-F5344CB8AC3E}">
        <p14:creationId xmlns:p14="http://schemas.microsoft.com/office/powerpoint/2010/main" val="11859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</a:rPr>
              <a:t>Shorthand Assignments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82600" y="1219200"/>
            <a:ext cx="812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Times New Roman" pitchFamily="1" charset="0"/>
              </a:rPr>
              <a:t>Statements such as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447800" y="1679575"/>
            <a:ext cx="716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total = total + value;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82600" y="2120900"/>
            <a:ext cx="8280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	are so common that C++ allows the following shorthand form: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447800" y="2616200"/>
            <a:ext cx="716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total += value;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82600" y="3111500"/>
            <a:ext cx="8280400" cy="3351213"/>
            <a:chOff x="304" y="1960"/>
            <a:chExt cx="5216" cy="2111"/>
          </a:xfrm>
        </p:grpSpPr>
        <p:sp>
          <p:nvSpPr>
            <p:cNvPr id="49160" name="Rectangle 8"/>
            <p:cNvSpPr>
              <a:spLocks noChangeArrowheads="1"/>
            </p:cNvSpPr>
            <p:nvPr/>
          </p:nvSpPr>
          <p:spPr bwMode="auto">
            <a:xfrm>
              <a:off x="896" y="2232"/>
              <a:ext cx="412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1008" y="2328"/>
              <a:ext cx="39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>
                  <a:solidFill>
                    <a:srgbClr val="000000"/>
                  </a:solidFill>
                  <a:latin typeface="Times New Roman" pitchFamily="1" charset="0"/>
                </a:rPr>
                <a:t>variable</a:t>
              </a: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 </a:t>
              </a:r>
              <a:r>
                <a:rPr lang="en-US" sz="2000" i="1">
                  <a:solidFill>
                    <a:srgbClr val="000000"/>
                  </a:solidFill>
                  <a:latin typeface="Times New Roman" pitchFamily="1" charset="0"/>
                </a:rPr>
                <a:t>op</a:t>
              </a: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= </a:t>
              </a:r>
              <a:r>
                <a:rPr lang="en-US" sz="2000" i="1">
                  <a:solidFill>
                    <a:srgbClr val="000000"/>
                  </a:solidFill>
                  <a:latin typeface="Times New Roman" pitchFamily="1" charset="0"/>
                </a:rPr>
                <a:t>expression</a:t>
              </a: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;</a:t>
              </a:r>
            </a:p>
          </p:txBody>
        </p:sp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304" y="1960"/>
              <a:ext cx="5120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50000"/>
                </a:spcAft>
                <a:buFontTx/>
                <a:buChar char="•"/>
              </a:pPr>
              <a:r>
                <a:rPr lang="en-US">
                  <a:solidFill>
                    <a:srgbClr val="000000"/>
                  </a:solidFill>
                  <a:latin typeface="Times New Roman" pitchFamily="1" charset="0"/>
                </a:rPr>
                <a:t>The general form of a </a:t>
              </a:r>
              <a:r>
                <a:rPr lang="en-US" b="1" i="1">
                  <a:solidFill>
                    <a:srgbClr val="000000"/>
                  </a:solidFill>
                  <a:latin typeface="Times New Roman" pitchFamily="1" charset="0"/>
                </a:rPr>
                <a:t>shorthand assignment</a:t>
              </a:r>
              <a:r>
                <a:rPr lang="en-US">
                  <a:solidFill>
                    <a:srgbClr val="000000"/>
                  </a:solidFill>
                  <a:latin typeface="Times New Roman" pitchFamily="1" charset="0"/>
                </a:rPr>
                <a:t> is</a:t>
              </a:r>
            </a:p>
          </p:txBody>
        </p: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304" y="2776"/>
              <a:ext cx="5120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	where </a:t>
              </a:r>
              <a:r>
                <a:rPr lang="en-US" sz="2000" i="1" dirty="0">
                  <a:solidFill>
                    <a:srgbClr val="000000"/>
                  </a:solidFill>
                  <a:latin typeface="Times New Roman" pitchFamily="1" charset="0"/>
                </a:rPr>
                <a:t>op</a:t>
              </a:r>
              <a:r>
                <a:rPr lang="en-US" sz="2000" dirty="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is any of C++’s binary operators.  The effect of this statement is the same as</a:t>
              </a:r>
            </a:p>
          </p:txBody>
        </p:sp>
        <p:sp>
          <p:nvSpPr>
            <p:cNvPr id="49164" name="Text Box 12"/>
            <p:cNvSpPr txBox="1">
              <a:spLocks noChangeArrowheads="1"/>
            </p:cNvSpPr>
            <p:nvPr/>
          </p:nvSpPr>
          <p:spPr bwMode="auto">
            <a:xfrm>
              <a:off x="912" y="3256"/>
              <a:ext cx="4512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sz="2000" i="1" dirty="0">
                  <a:solidFill>
                    <a:srgbClr val="000000"/>
                  </a:solidFill>
                  <a:latin typeface="Times New Roman" pitchFamily="1" charset="0"/>
                </a:rPr>
                <a:t>variable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 = </a:t>
              </a:r>
              <a:r>
                <a:rPr lang="en-US" sz="2000" i="1" dirty="0">
                  <a:solidFill>
                    <a:srgbClr val="000000"/>
                  </a:solidFill>
                  <a:latin typeface="Times New Roman" pitchFamily="1" charset="0"/>
                </a:rPr>
                <a:t>variable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 </a:t>
              </a:r>
              <a:r>
                <a:rPr lang="en-US" sz="2000" i="1" dirty="0">
                  <a:solidFill>
                    <a:srgbClr val="000000"/>
                  </a:solidFill>
                  <a:latin typeface="Times New Roman" pitchFamily="1" charset="0"/>
                </a:rPr>
                <a:t>op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 </a:t>
              </a:r>
              <a:r>
                <a:rPr lang="en-US" sz="2000" i="1" dirty="0">
                  <a:solidFill>
                    <a:srgbClr val="000000"/>
                  </a:solidFill>
                  <a:latin typeface="Times New Roman" pitchFamily="1" charset="0"/>
                </a:rPr>
                <a:t>expression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;</a:t>
              </a:r>
            </a:p>
          </p:txBody>
        </p:sp>
        <p:sp>
          <p:nvSpPr>
            <p:cNvPr id="49165" name="Rectangle 13"/>
            <p:cNvSpPr>
              <a:spLocks noChangeArrowheads="1"/>
            </p:cNvSpPr>
            <p:nvPr/>
          </p:nvSpPr>
          <p:spPr bwMode="auto">
            <a:xfrm>
              <a:off x="304" y="3536"/>
              <a:ext cx="521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>
                  <a:solidFill>
                    <a:srgbClr val="000000"/>
                  </a:solidFill>
                  <a:latin typeface="Times New Roman" pitchFamily="1" charset="0"/>
                </a:rPr>
                <a:t>	For example, the following statement multiplies </a:t>
              </a: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salary</a:t>
              </a:r>
              <a:r>
                <a:rPr lang="en-US">
                  <a:solidFill>
                    <a:srgbClr val="000000"/>
                  </a:solidFill>
                  <a:latin typeface="Times New Roman" pitchFamily="1" charset="0"/>
                </a:rPr>
                <a:t> by 2.</a:t>
              </a:r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912" y="3840"/>
              <a:ext cx="4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salary *= 2;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2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</a:rPr>
              <a:t>Increment and Decrement Operators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2600" y="1219201"/>
            <a:ext cx="8128000" cy="1049338"/>
            <a:chOff x="304" y="768"/>
            <a:chExt cx="5120" cy="661"/>
          </a:xfrm>
        </p:grpSpPr>
        <p:sp>
          <p:nvSpPr>
            <p:cNvPr id="51211" name="Rectangle 4"/>
            <p:cNvSpPr>
              <a:spLocks noChangeArrowheads="1"/>
            </p:cNvSpPr>
            <p:nvPr/>
          </p:nvSpPr>
          <p:spPr bwMode="auto">
            <a:xfrm>
              <a:off x="304" y="768"/>
              <a:ext cx="512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50000"/>
                </a:spcAft>
                <a:buFontTx/>
                <a:buChar char="•"/>
              </a:pPr>
              <a:r>
                <a:rPr lang="en-US" b="1" i="1" dirty="0">
                  <a:solidFill>
                    <a:srgbClr val="000000"/>
                  </a:solidFill>
                  <a:latin typeface="Times New Roman" pitchFamily="1" charset="0"/>
                </a:rPr>
                <a:t>increment operator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:</a:t>
              </a:r>
            </a:p>
          </p:txBody>
        </p:sp>
        <p:sp>
          <p:nvSpPr>
            <p:cNvPr id="51212" name="Text Box 5"/>
            <p:cNvSpPr txBox="1">
              <a:spLocks noChangeArrowheads="1"/>
            </p:cNvSpPr>
            <p:nvPr/>
          </p:nvSpPr>
          <p:spPr bwMode="auto">
            <a:xfrm>
              <a:off x="912" y="1017"/>
              <a:ext cx="451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x++;</a:t>
              </a:r>
            </a:p>
            <a:p>
              <a:pPr algn="just">
                <a:lnSpc>
                  <a:spcPct val="90000"/>
                </a:lnSpc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++x;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2600" y="2285999"/>
            <a:ext cx="8280400" cy="1676401"/>
            <a:chOff x="304" y="1752"/>
            <a:chExt cx="5216" cy="1056"/>
          </a:xfrm>
        </p:grpSpPr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304" y="1752"/>
              <a:ext cx="521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7472"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This statement is equivalent to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912" y="1993"/>
              <a:ext cx="4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x += 1;</a:t>
              </a:r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304" y="2297"/>
              <a:ext cx="521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	or in an even longer form</a:t>
              </a:r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912" y="2577"/>
              <a:ext cx="4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x = x + 1;</a:t>
              </a:r>
            </a:p>
          </p:txBody>
        </p:sp>
      </p:grpSp>
      <p:sp>
        <p:nvSpPr>
          <p:cNvPr id="520203" name="Rectangle 11"/>
          <p:cNvSpPr>
            <a:spLocks noChangeArrowheads="1"/>
          </p:cNvSpPr>
          <p:nvPr/>
        </p:nvSpPr>
        <p:spPr bwMode="auto">
          <a:xfrm>
            <a:off x="482600" y="4000500"/>
            <a:ext cx="8128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--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operator (the </a:t>
            </a: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decrement operator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) subtracts one.</a:t>
            </a:r>
          </a:p>
        </p:txBody>
      </p:sp>
    </p:spTree>
    <p:extLst>
      <p:ext uri="{BB962C8B-B14F-4D97-AF65-F5344CB8AC3E}">
        <p14:creationId xmlns:p14="http://schemas.microsoft.com/office/powerpoint/2010/main" val="53168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History of C++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34531" name="Picture 3" descr="ProgrammingLangu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688" y="1295400"/>
            <a:ext cx="8302625" cy="4751388"/>
          </a:xfrm>
          <a:prstGeom prst="rect">
            <a:avLst/>
          </a:prstGeom>
          <a:noFill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19700" y="2689225"/>
            <a:ext cx="1257300" cy="1517650"/>
            <a:chOff x="3288" y="1694"/>
            <a:chExt cx="792" cy="956"/>
          </a:xfrm>
        </p:grpSpPr>
        <p:sp>
          <p:nvSpPr>
            <p:cNvPr id="534533" name="Oval 5"/>
            <p:cNvSpPr>
              <a:spLocks noChangeArrowheads="1"/>
            </p:cNvSpPr>
            <p:nvPr/>
          </p:nvSpPr>
          <p:spPr bwMode="auto">
            <a:xfrm>
              <a:off x="3600" y="1694"/>
              <a:ext cx="480" cy="28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535" name="Oval 7"/>
            <p:cNvSpPr>
              <a:spLocks noChangeArrowheads="1"/>
            </p:cNvSpPr>
            <p:nvPr/>
          </p:nvSpPr>
          <p:spPr bwMode="auto">
            <a:xfrm>
              <a:off x="3288" y="2368"/>
              <a:ext cx="480" cy="28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661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ea typeface="ＭＳ Ｐゴシック" pitchFamily="1" charset="-128"/>
                <a:cs typeface="ＭＳ Ｐゴシック" pitchFamily="1" charset="-128"/>
              </a:rPr>
              <a:t>Statement Types in C++</a:t>
            </a:r>
            <a:endParaRPr lang="en-US" dirty="0">
              <a:solidFill>
                <a:schemeClr val="tx1"/>
              </a:solidFill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492125" y="1220137"/>
            <a:ext cx="812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2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Statements in C++ fall into three basic types:</a:t>
            </a:r>
          </a:p>
          <a:p>
            <a:pPr marL="914400" lvl="1" indent="-457200" algn="just">
              <a:lnSpc>
                <a:spcPct val="85000"/>
              </a:lnSpc>
              <a:spcAft>
                <a:spcPct val="50000"/>
              </a:spcAft>
              <a:buFont typeface="+mj-lt"/>
              <a:buAutoNum type="arabicPeriod"/>
            </a:pP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Simple statements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are formed by adding a semicolon to the end of a C++ expression.</a:t>
            </a:r>
          </a:p>
          <a:p>
            <a:pPr marL="914400" lvl="1" indent="-457200" algn="just">
              <a:lnSpc>
                <a:spcPct val="85000"/>
              </a:lnSpc>
              <a:spcAft>
                <a:spcPct val="50000"/>
              </a:spcAft>
              <a:buFont typeface="+mj-lt"/>
              <a:buAutoNum type="arabicPeriod"/>
            </a:pP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Compound statements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(also called </a:t>
            </a: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blocks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) are sequences of statements enclosed in curly braces.</a:t>
            </a:r>
          </a:p>
          <a:p>
            <a:pPr marL="914400" lvl="1" indent="-457200" algn="just">
              <a:lnSpc>
                <a:spcPct val="85000"/>
              </a:lnSpc>
              <a:spcAft>
                <a:spcPct val="15000"/>
              </a:spcAft>
              <a:buFont typeface="+mj-lt"/>
              <a:buAutoNum type="arabicPeriod"/>
            </a:pP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Control statements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fall into two categories:</a:t>
            </a:r>
          </a:p>
          <a:p>
            <a:pPr marL="1200150" lvl="2" indent="-285750" algn="just">
              <a:lnSpc>
                <a:spcPct val="85000"/>
              </a:lnSpc>
              <a:spcAft>
                <a:spcPct val="10000"/>
              </a:spcAft>
              <a:buFontTx/>
              <a:buChar char="–"/>
            </a:pPr>
            <a:r>
              <a:rPr lang="en-US" sz="2200" b="1" i="1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Conditional statements</a:t>
            </a:r>
            <a:r>
              <a:rPr lang="en-US" sz="22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that specify some kind of test</a:t>
            </a:r>
          </a:p>
          <a:p>
            <a:pPr marL="1200150" lvl="2" indent="-285750" algn="just">
              <a:lnSpc>
                <a:spcPct val="85000"/>
              </a:lnSpc>
              <a:spcAft>
                <a:spcPct val="10000"/>
              </a:spcAft>
              <a:buFontTx/>
              <a:buChar char="–"/>
            </a:pPr>
            <a:r>
              <a:rPr lang="en-US" sz="2200" b="1" i="1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Iterative statements</a:t>
            </a:r>
            <a:r>
              <a:rPr lang="en-US" sz="22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that specify repetition</a:t>
            </a:r>
          </a:p>
        </p:txBody>
      </p:sp>
    </p:spTree>
    <p:extLst>
      <p:ext uri="{BB962C8B-B14F-4D97-AF65-F5344CB8AC3E}">
        <p14:creationId xmlns:p14="http://schemas.microsoft.com/office/powerpoint/2010/main" val="70019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ea typeface="ＭＳ Ｐゴシック" pitchFamily="1" charset="-128"/>
                <a:cs typeface="ＭＳ Ｐゴシック" pitchFamily="1" charset="-128"/>
              </a:rPr>
              <a:t>Boolean Expressions</a:t>
            </a:r>
            <a:endParaRPr lang="en-US" dirty="0">
              <a:solidFill>
                <a:schemeClr val="tx1"/>
              </a:solidFill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82600" y="1069397"/>
            <a:ext cx="8128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Times New Roman" pitchFamily="1" charset="0"/>
              </a:rPr>
              <a:t>The operators used with the </a:t>
            </a:r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boolean</a:t>
            </a:r>
            <a:r>
              <a:rPr lang="en-US">
                <a:solidFill>
                  <a:srgbClr val="000000"/>
                </a:solidFill>
                <a:latin typeface="Times New Roman" pitchFamily="1" charset="0"/>
              </a:rPr>
              <a:t> data type fall into two categories: </a:t>
            </a:r>
            <a:r>
              <a:rPr lang="en-US" b="1" i="1">
                <a:solidFill>
                  <a:srgbClr val="000000"/>
                </a:solidFill>
                <a:latin typeface="Times New Roman" pitchFamily="1" charset="0"/>
              </a:rPr>
              <a:t>relational operators</a:t>
            </a:r>
            <a:r>
              <a:rPr lang="en-US">
                <a:solidFill>
                  <a:srgbClr val="000000"/>
                </a:solidFill>
                <a:latin typeface="Times New Roman" pitchFamily="1" charset="0"/>
              </a:rPr>
              <a:t> and </a:t>
            </a:r>
            <a:r>
              <a:rPr lang="en-US" b="1" i="1">
                <a:solidFill>
                  <a:srgbClr val="000000"/>
                </a:solidFill>
                <a:latin typeface="Times New Roman" pitchFamily="1" charset="0"/>
              </a:rPr>
              <a:t>logical operators</a:t>
            </a:r>
            <a:r>
              <a:rPr lang="en-US" i="1">
                <a:solidFill>
                  <a:srgbClr val="000000"/>
                </a:solidFill>
                <a:latin typeface="Times New Roman" pitchFamily="1" charset="0"/>
              </a:rPr>
              <a:t>.</a:t>
            </a:r>
            <a:endParaRPr lang="en-US">
              <a:solidFill>
                <a:srgbClr val="000000"/>
              </a:solidFill>
              <a:latin typeface="Times New Roman" pitchFamily="1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2600" y="1844676"/>
            <a:ext cx="8137525" cy="2892426"/>
            <a:chOff x="304" y="1162"/>
            <a:chExt cx="5126" cy="1822"/>
          </a:xfrm>
        </p:grpSpPr>
        <p:sp>
          <p:nvSpPr>
            <p:cNvPr id="34833" name="Rectangle 5"/>
            <p:cNvSpPr>
              <a:spLocks noChangeArrowheads="1"/>
            </p:cNvSpPr>
            <p:nvPr/>
          </p:nvSpPr>
          <p:spPr bwMode="auto">
            <a:xfrm>
              <a:off x="816" y="1681"/>
              <a:ext cx="4272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4834" name="Rectangle 6"/>
            <p:cNvSpPr>
              <a:spLocks noChangeArrowheads="1"/>
            </p:cNvSpPr>
            <p:nvPr/>
          </p:nvSpPr>
          <p:spPr bwMode="auto">
            <a:xfrm>
              <a:off x="310" y="1162"/>
              <a:ext cx="5120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25000"/>
                </a:spcAft>
                <a:buFontTx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There are six relational operators that compare values of other types and produce a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1" charset="0"/>
                </a:rPr>
                <a:t>boolean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 result:</a:t>
              </a:r>
            </a:p>
          </p:txBody>
        </p:sp>
        <p:sp>
          <p:nvSpPr>
            <p:cNvPr id="34835" name="Rectangle 7"/>
            <p:cNvSpPr>
              <a:spLocks noChangeArrowheads="1"/>
            </p:cNvSpPr>
            <p:nvPr/>
          </p:nvSpPr>
          <p:spPr bwMode="auto">
            <a:xfrm>
              <a:off x="864" y="1668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=</a:t>
              </a:r>
              <a:r>
                <a:rPr lang="en-US" sz="400" b="1">
                  <a:solidFill>
                    <a:srgbClr val="000000"/>
                  </a:solidFill>
                  <a:latin typeface="Courier New" pitchFamily="1" charset="0"/>
                </a:rPr>
                <a:t> </a:t>
              </a: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=</a:t>
              </a:r>
            </a:p>
          </p:txBody>
        </p:sp>
        <p:sp>
          <p:nvSpPr>
            <p:cNvPr id="34836" name="Text Box 8"/>
            <p:cNvSpPr txBox="1">
              <a:spLocks noChangeArrowheads="1"/>
            </p:cNvSpPr>
            <p:nvPr/>
          </p:nvSpPr>
          <p:spPr bwMode="auto">
            <a:xfrm>
              <a:off x="1224" y="1657"/>
              <a:ext cx="10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Equals</a:t>
              </a:r>
              <a:endParaRPr lang="en-US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4837" name="Rectangle 9"/>
            <p:cNvSpPr>
              <a:spLocks noChangeArrowheads="1"/>
            </p:cNvSpPr>
            <p:nvPr/>
          </p:nvSpPr>
          <p:spPr bwMode="auto">
            <a:xfrm>
              <a:off x="864" y="191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&lt;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34838" name="Text Box 10"/>
            <p:cNvSpPr txBox="1">
              <a:spLocks noChangeArrowheads="1"/>
            </p:cNvSpPr>
            <p:nvPr/>
          </p:nvSpPr>
          <p:spPr bwMode="auto">
            <a:xfrm>
              <a:off x="1224" y="1905"/>
              <a:ext cx="10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Less than</a:t>
              </a:r>
            </a:p>
          </p:txBody>
        </p:sp>
        <p:sp>
          <p:nvSpPr>
            <p:cNvPr id="34839" name="Rectangle 11"/>
            <p:cNvSpPr>
              <a:spLocks noChangeArrowheads="1"/>
            </p:cNvSpPr>
            <p:nvPr/>
          </p:nvSpPr>
          <p:spPr bwMode="auto">
            <a:xfrm>
              <a:off x="2784" y="1668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!=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34840" name="Text Box 12"/>
            <p:cNvSpPr txBox="1">
              <a:spLocks noChangeArrowheads="1"/>
            </p:cNvSpPr>
            <p:nvPr/>
          </p:nvSpPr>
          <p:spPr bwMode="auto">
            <a:xfrm>
              <a:off x="3144" y="1657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Not equals</a:t>
              </a:r>
              <a:endParaRPr lang="en-US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4841" name="Rectangle 13"/>
            <p:cNvSpPr>
              <a:spLocks noChangeArrowheads="1"/>
            </p:cNvSpPr>
            <p:nvPr/>
          </p:nvSpPr>
          <p:spPr bwMode="auto">
            <a:xfrm>
              <a:off x="2784" y="191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&lt;=</a:t>
              </a:r>
            </a:p>
          </p:txBody>
        </p:sp>
        <p:sp>
          <p:nvSpPr>
            <p:cNvPr id="34842" name="Text Box 14"/>
            <p:cNvSpPr txBox="1">
              <a:spLocks noChangeArrowheads="1"/>
            </p:cNvSpPr>
            <p:nvPr/>
          </p:nvSpPr>
          <p:spPr bwMode="auto">
            <a:xfrm>
              <a:off x="3144" y="1905"/>
              <a:ext cx="19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Less than or equal to</a:t>
              </a:r>
            </a:p>
          </p:txBody>
        </p:sp>
        <p:sp>
          <p:nvSpPr>
            <p:cNvPr id="34843" name="Rectangle 15"/>
            <p:cNvSpPr>
              <a:spLocks noChangeArrowheads="1"/>
            </p:cNvSpPr>
            <p:nvPr/>
          </p:nvSpPr>
          <p:spPr bwMode="auto">
            <a:xfrm>
              <a:off x="2784" y="2169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&gt;=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34844" name="Text Box 16"/>
            <p:cNvSpPr txBox="1">
              <a:spLocks noChangeArrowheads="1"/>
            </p:cNvSpPr>
            <p:nvPr/>
          </p:nvSpPr>
          <p:spPr bwMode="auto">
            <a:xfrm>
              <a:off x="3144" y="2158"/>
              <a:ext cx="20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Greater than or equal to</a:t>
              </a:r>
            </a:p>
          </p:txBody>
        </p:sp>
        <p:sp>
          <p:nvSpPr>
            <p:cNvPr id="34845" name="Rectangle 17"/>
            <p:cNvSpPr>
              <a:spLocks noChangeArrowheads="1"/>
            </p:cNvSpPr>
            <p:nvPr/>
          </p:nvSpPr>
          <p:spPr bwMode="auto">
            <a:xfrm>
              <a:off x="864" y="2172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&gt;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34846" name="Text Box 18"/>
            <p:cNvSpPr txBox="1">
              <a:spLocks noChangeArrowheads="1"/>
            </p:cNvSpPr>
            <p:nvPr/>
          </p:nvSpPr>
          <p:spPr bwMode="auto">
            <a:xfrm>
              <a:off x="1224" y="2161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Greater than</a:t>
              </a:r>
              <a:endParaRPr lang="en-US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4847" name="Rectangle 19"/>
            <p:cNvSpPr>
              <a:spLocks noChangeArrowheads="1"/>
            </p:cNvSpPr>
            <p:nvPr/>
          </p:nvSpPr>
          <p:spPr bwMode="auto">
            <a:xfrm>
              <a:off x="304" y="2496"/>
              <a:ext cx="5120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25000"/>
                </a:spcAft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	For example, the expression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1" charset="0"/>
                </a:rPr>
                <a:t>n</a:t>
              </a:r>
              <a:r>
                <a:rPr lang="en-US" sz="1000" b="1" dirty="0">
                  <a:solidFill>
                    <a:srgbClr val="000000"/>
                  </a:solidFill>
                  <a:latin typeface="Courier New" pitchFamily="1" charset="0"/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&lt;=</a:t>
              </a:r>
              <a:r>
                <a:rPr lang="en-US" sz="1000" b="1" dirty="0">
                  <a:solidFill>
                    <a:srgbClr val="000000"/>
                  </a:solidFill>
                  <a:latin typeface="Courier New" pitchFamily="1" charset="0"/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10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 has the value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true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 if </a:t>
              </a: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n</a:t>
              </a:r>
              <a:r>
                <a:rPr lang="en-US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is less than or equal to 10 and the value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false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 otherwise.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82600" y="4749800"/>
            <a:ext cx="8128000" cy="1752600"/>
            <a:chOff x="304" y="2992"/>
            <a:chExt cx="5120" cy="1104"/>
          </a:xfrm>
        </p:grpSpPr>
        <p:sp>
          <p:nvSpPr>
            <p:cNvPr id="34822" name="Rectangle 21"/>
            <p:cNvSpPr>
              <a:spLocks noChangeArrowheads="1"/>
            </p:cNvSpPr>
            <p:nvPr/>
          </p:nvSpPr>
          <p:spPr bwMode="auto">
            <a:xfrm>
              <a:off x="816" y="3281"/>
              <a:ext cx="4272" cy="8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4823" name="Text Box 22"/>
            <p:cNvSpPr txBox="1">
              <a:spLocks noChangeArrowheads="1"/>
            </p:cNvSpPr>
            <p:nvPr/>
          </p:nvSpPr>
          <p:spPr bwMode="auto">
            <a:xfrm>
              <a:off x="2512" y="3552"/>
              <a:ext cx="2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p</a:t>
              </a:r>
              <a:r>
                <a:rPr lang="en-US" sz="1000" b="1">
                  <a:solidFill>
                    <a:srgbClr val="000000"/>
                  </a:solidFill>
                  <a:latin typeface="Courier New" pitchFamily="1" charset="0"/>
                </a:rPr>
                <a:t> </a:t>
              </a: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||</a:t>
              </a:r>
              <a:r>
                <a:rPr lang="en-US" sz="1000" b="1">
                  <a:solidFill>
                    <a:srgbClr val="000000"/>
                  </a:solidFill>
                  <a:latin typeface="Courier New" pitchFamily="1" charset="0"/>
                </a:rPr>
                <a:t> </a:t>
              </a: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q</a:t>
              </a: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 means either </a:t>
              </a: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p</a:t>
              </a:r>
              <a:r>
                <a:rPr lang="en-US" sz="1000" b="1">
                  <a:solidFill>
                    <a:srgbClr val="000000"/>
                  </a:solidFill>
                  <a:latin typeface="Courier New" pitchFamily="1" charset="0"/>
                </a:rPr>
                <a:t> </a:t>
              </a: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or</a:t>
              </a:r>
              <a:r>
                <a:rPr lang="en-US" sz="1000" b="1">
                  <a:solidFill>
                    <a:srgbClr val="000000"/>
                  </a:solidFill>
                  <a:latin typeface="Courier New" pitchFamily="1" charset="0"/>
                </a:rPr>
                <a:t> </a:t>
              </a: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q</a:t>
              </a:r>
              <a:r>
                <a:rPr lang="en-US" sz="1000" b="1">
                  <a:solidFill>
                    <a:srgbClr val="000000"/>
                  </a:solidFill>
                  <a:latin typeface="Courier New" pitchFamily="1" charset="0"/>
                </a:rPr>
                <a:t> </a:t>
              </a: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(or both)</a:t>
              </a:r>
            </a:p>
          </p:txBody>
        </p:sp>
        <p:sp>
          <p:nvSpPr>
            <p:cNvPr id="34824" name="Rectangle 23"/>
            <p:cNvSpPr>
              <a:spLocks noChangeArrowheads="1"/>
            </p:cNvSpPr>
            <p:nvPr/>
          </p:nvSpPr>
          <p:spPr bwMode="auto">
            <a:xfrm>
              <a:off x="304" y="2992"/>
              <a:ext cx="5120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25000"/>
                </a:spcAft>
                <a:buFontTx/>
                <a:buChar char="•"/>
              </a:pPr>
              <a:r>
                <a:rPr lang="en-US">
                  <a:solidFill>
                    <a:srgbClr val="000000"/>
                  </a:solidFill>
                  <a:latin typeface="Times New Roman" pitchFamily="1" charset="0"/>
                </a:rPr>
                <a:t>There are also three logical operators:</a:t>
              </a:r>
            </a:p>
          </p:txBody>
        </p:sp>
        <p:sp>
          <p:nvSpPr>
            <p:cNvPr id="34825" name="Rectangle 24"/>
            <p:cNvSpPr>
              <a:spLocks noChangeArrowheads="1"/>
            </p:cNvSpPr>
            <p:nvPr/>
          </p:nvSpPr>
          <p:spPr bwMode="auto">
            <a:xfrm>
              <a:off x="832" y="3299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&amp;&amp;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34826" name="Text Box 25"/>
            <p:cNvSpPr txBox="1">
              <a:spLocks noChangeArrowheads="1"/>
            </p:cNvSpPr>
            <p:nvPr/>
          </p:nvSpPr>
          <p:spPr bwMode="auto">
            <a:xfrm>
              <a:off x="1192" y="3288"/>
              <a:ext cx="10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Logical </a:t>
              </a:r>
              <a:r>
                <a:rPr lang="en-US" sz="1600">
                  <a:solidFill>
                    <a:srgbClr val="000000"/>
                  </a:solidFill>
                  <a:latin typeface="Times New Roman" pitchFamily="1" charset="0"/>
                </a:rPr>
                <a:t>AND</a:t>
              </a:r>
              <a:endParaRPr lang="en-US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4827" name="Rectangle 26"/>
            <p:cNvSpPr>
              <a:spLocks noChangeArrowheads="1"/>
            </p:cNvSpPr>
            <p:nvPr/>
          </p:nvSpPr>
          <p:spPr bwMode="auto">
            <a:xfrm>
              <a:off x="832" y="3555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||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34828" name="Text Box 27"/>
            <p:cNvSpPr txBox="1">
              <a:spLocks noChangeArrowheads="1"/>
            </p:cNvSpPr>
            <p:nvPr/>
          </p:nvSpPr>
          <p:spPr bwMode="auto">
            <a:xfrm>
              <a:off x="1192" y="3552"/>
              <a:ext cx="10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Logical </a:t>
              </a:r>
              <a:r>
                <a:rPr lang="en-US" sz="1600">
                  <a:solidFill>
                    <a:srgbClr val="000000"/>
                  </a:solidFill>
                  <a:latin typeface="Times New Roman" pitchFamily="1" charset="0"/>
                </a:rPr>
                <a:t>OR</a:t>
              </a:r>
              <a:endParaRPr lang="en-US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4829" name="Rectangle 28"/>
            <p:cNvSpPr>
              <a:spLocks noChangeArrowheads="1"/>
            </p:cNvSpPr>
            <p:nvPr/>
          </p:nvSpPr>
          <p:spPr bwMode="auto">
            <a:xfrm>
              <a:off x="832" y="3843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!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34830" name="Text Box 29"/>
            <p:cNvSpPr txBox="1">
              <a:spLocks noChangeArrowheads="1"/>
            </p:cNvSpPr>
            <p:nvPr/>
          </p:nvSpPr>
          <p:spPr bwMode="auto">
            <a:xfrm>
              <a:off x="1192" y="3832"/>
              <a:ext cx="10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Logical </a:t>
              </a:r>
              <a:r>
                <a:rPr lang="en-US" sz="1600">
                  <a:solidFill>
                    <a:srgbClr val="000000"/>
                  </a:solidFill>
                  <a:latin typeface="Times New Roman" pitchFamily="1" charset="0"/>
                </a:rPr>
                <a:t>NOT</a:t>
              </a:r>
              <a:r>
                <a:rPr lang="en-US" sz="1200" b="1">
                  <a:solidFill>
                    <a:srgbClr val="000000"/>
                  </a:solidFill>
                  <a:latin typeface="Courier New" pitchFamily="1" charset="0"/>
                </a:rPr>
                <a:t> </a:t>
              </a:r>
            </a:p>
          </p:txBody>
        </p:sp>
        <p:sp>
          <p:nvSpPr>
            <p:cNvPr id="34831" name="Text Box 30"/>
            <p:cNvSpPr txBox="1">
              <a:spLocks noChangeArrowheads="1"/>
            </p:cNvSpPr>
            <p:nvPr/>
          </p:nvSpPr>
          <p:spPr bwMode="auto">
            <a:xfrm>
              <a:off x="2512" y="3288"/>
              <a:ext cx="2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p</a:t>
              </a:r>
              <a:r>
                <a:rPr lang="en-US" sz="1000" b="1">
                  <a:solidFill>
                    <a:srgbClr val="000000"/>
                  </a:solidFill>
                  <a:latin typeface="Courier New" pitchFamily="1" charset="0"/>
                </a:rPr>
                <a:t> </a:t>
              </a: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&amp;&amp;</a:t>
              </a:r>
              <a:r>
                <a:rPr lang="en-US" sz="1000" b="1">
                  <a:solidFill>
                    <a:srgbClr val="000000"/>
                  </a:solidFill>
                  <a:latin typeface="Courier New" pitchFamily="1" charset="0"/>
                </a:rPr>
                <a:t> </a:t>
              </a: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q</a:t>
              </a: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 means both </a:t>
              </a: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p</a:t>
              </a:r>
              <a:r>
                <a:rPr lang="en-US" sz="1000" b="1">
                  <a:solidFill>
                    <a:srgbClr val="000000"/>
                  </a:solidFill>
                  <a:latin typeface="Courier New" pitchFamily="1" charset="0"/>
                </a:rPr>
                <a:t> </a:t>
              </a: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and</a:t>
              </a:r>
              <a:r>
                <a:rPr lang="en-US" sz="1000" b="1">
                  <a:solidFill>
                    <a:srgbClr val="000000"/>
                  </a:solidFill>
                  <a:latin typeface="Courier New" pitchFamily="1" charset="0"/>
                </a:rPr>
                <a:t> </a:t>
              </a: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q</a:t>
              </a:r>
              <a:endParaRPr lang="en-US" sz="2000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4832" name="Text Box 31"/>
            <p:cNvSpPr txBox="1">
              <a:spLocks noChangeArrowheads="1"/>
            </p:cNvSpPr>
            <p:nvPr/>
          </p:nvSpPr>
          <p:spPr bwMode="auto">
            <a:xfrm>
              <a:off x="2496" y="3824"/>
              <a:ext cx="25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!p</a:t>
              </a: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 means the opposite of </a:t>
              </a:r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p</a:t>
              </a: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30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  <a:ea typeface="ＭＳ Ｐゴシック" pitchFamily="1" charset="-128"/>
                <a:cs typeface="ＭＳ Ｐゴシック" pitchFamily="1" charset="-128"/>
              </a:rPr>
              <a:t>Notes on the Boolean Operators</a:t>
            </a:r>
            <a:endParaRPr lang="en-US">
              <a:solidFill>
                <a:schemeClr val="tx1"/>
              </a:solidFill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Remember: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denotes assignment. To test whether two values are equal, you must use the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=</a:t>
            </a:r>
            <a:r>
              <a:rPr lang="en-US" sz="400" b="1" dirty="0">
                <a:solidFill>
                  <a:srgbClr val="000000"/>
                </a:solidFill>
                <a:latin typeface="Courier New" pitchFamily="1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operator.</a:t>
            </a: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482600" y="3568700"/>
            <a:ext cx="81280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||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operator means </a:t>
            </a:r>
            <a:r>
              <a:rPr lang="en-US" i="1" dirty="0">
                <a:solidFill>
                  <a:srgbClr val="000000"/>
                </a:solidFill>
                <a:latin typeface="Times New Roman" pitchFamily="1" charset="0"/>
              </a:rPr>
              <a:t>either or both,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which is not always clear in the English interpretation of </a:t>
            </a:r>
            <a:r>
              <a:rPr lang="en-US" i="1" dirty="0">
                <a:solidFill>
                  <a:srgbClr val="000000"/>
                </a:solidFill>
                <a:latin typeface="Times New Roman" pitchFamily="1" charset="0"/>
              </a:rPr>
              <a:t>or.</a:t>
            </a:r>
            <a:endParaRPr lang="en-US" dirty="0">
              <a:solidFill>
                <a:srgbClr val="000000"/>
              </a:solidFill>
              <a:latin typeface="Times New Roman" pitchFamily="1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2600" y="1968500"/>
            <a:ext cx="8137525" cy="1585913"/>
            <a:chOff x="304" y="1240"/>
            <a:chExt cx="5126" cy="999"/>
          </a:xfrm>
        </p:grpSpPr>
        <p:sp>
          <p:nvSpPr>
            <p:cNvPr id="36871" name="Rectangle 6"/>
            <p:cNvSpPr>
              <a:spLocks noChangeArrowheads="1"/>
            </p:cNvSpPr>
            <p:nvPr/>
          </p:nvSpPr>
          <p:spPr bwMode="auto">
            <a:xfrm>
              <a:off x="310" y="1240"/>
              <a:ext cx="512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25000"/>
                </a:spcAft>
                <a:buFontTx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To express the idea of</a:t>
              </a:r>
            </a:p>
          </p:txBody>
        </p:sp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576" y="1440"/>
              <a:ext cx="484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0  ≤  </a:t>
              </a:r>
              <a:r>
                <a:rPr lang="en-US" i="1" dirty="0">
                  <a:solidFill>
                    <a:srgbClr val="000000"/>
                  </a:solidFill>
                  <a:latin typeface="Times New Roman" pitchFamily="1" charset="0"/>
                </a:rPr>
                <a:t>x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  ≤  9</a:t>
              </a:r>
            </a:p>
          </p:txBody>
        </p:sp>
        <p:sp>
          <p:nvSpPr>
            <p:cNvPr id="36873" name="Text Box 8"/>
            <p:cNvSpPr txBox="1">
              <a:spLocks noChangeArrowheads="1"/>
            </p:cNvSpPr>
            <p:nvPr/>
          </p:nvSpPr>
          <p:spPr bwMode="auto">
            <a:xfrm>
              <a:off x="576" y="2008"/>
              <a:ext cx="48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0 &lt;= x &amp;&amp; x &lt;= 9</a:t>
              </a:r>
            </a:p>
          </p:txBody>
        </p:sp>
        <p:sp>
          <p:nvSpPr>
            <p:cNvPr id="36874" name="Rectangle 9"/>
            <p:cNvSpPr>
              <a:spLocks noChangeArrowheads="1"/>
            </p:cNvSpPr>
            <p:nvPr/>
          </p:nvSpPr>
          <p:spPr bwMode="auto">
            <a:xfrm>
              <a:off x="304" y="1704"/>
              <a:ext cx="512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algn="just">
                <a:lnSpc>
                  <a:spcPct val="85000"/>
                </a:lnSpc>
                <a:spcAft>
                  <a:spcPct val="25000"/>
                </a:spcAft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you need to make both comparisons explicit, as 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95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>
                <a:solidFill>
                  <a:srgbClr val="FF0000"/>
                </a:solidFill>
                <a:ea typeface="ＭＳ Ｐゴシック" pitchFamily="1" charset="-128"/>
                <a:cs typeface="ＭＳ Ｐゴシック" pitchFamily="1" charset="-128"/>
              </a:rPr>
              <a:t>The </a:t>
            </a:r>
            <a:r>
              <a:rPr lang="en-US" sz="3600" b="1">
                <a:solidFill>
                  <a:srgbClr val="FF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if</a:t>
            </a:r>
            <a:r>
              <a:rPr lang="en-US">
                <a:solidFill>
                  <a:srgbClr val="FF0000"/>
                </a:solidFill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sz="4000">
                <a:solidFill>
                  <a:srgbClr val="FF0000"/>
                </a:solidFill>
                <a:ea typeface="ＭＳ Ｐゴシック" pitchFamily="1" charset="-128"/>
                <a:cs typeface="ＭＳ Ｐゴシック" pitchFamily="1" charset="-128"/>
              </a:rPr>
              <a:t>Statement</a:t>
            </a:r>
            <a:endParaRPr lang="en-US" i="1">
              <a:solidFill>
                <a:srgbClr val="FF0000"/>
              </a:solidFill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The simplest of the control statements is the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statement, which occurs in two forms. You use the first form whenever you need to perform an operation only if a particular condition is true: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676400" y="2400300"/>
            <a:ext cx="5791200" cy="1069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 b="1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778000" y="2454275"/>
            <a:ext cx="5638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Courier New" pitchFamily="1" charset="0"/>
              </a:rPr>
              <a:t>if (</a:t>
            </a:r>
            <a:r>
              <a:rPr lang="en-US" sz="1800" i="1">
                <a:solidFill>
                  <a:srgbClr val="000000"/>
                </a:solidFill>
                <a:latin typeface="Times New Roman" pitchFamily="1" charset="0"/>
              </a:rPr>
              <a:t>condition</a:t>
            </a:r>
            <a:r>
              <a:rPr lang="en-US" sz="1800" b="1">
                <a:solidFill>
                  <a:srgbClr val="000000"/>
                </a:solidFill>
                <a:latin typeface="Courier New" pitchFamily="1" charset="0"/>
              </a:rPr>
              <a:t>) {</a:t>
            </a:r>
          </a:p>
          <a:p>
            <a:r>
              <a:rPr lang="en-US" sz="1800" b="1">
                <a:solidFill>
                  <a:srgbClr val="000000"/>
                </a:solidFill>
                <a:latin typeface="Courier New" pitchFamily="1" charset="0"/>
              </a:rPr>
              <a:t>   </a:t>
            </a:r>
            <a:r>
              <a:rPr lang="en-US" sz="1800" i="1">
                <a:solidFill>
                  <a:srgbClr val="000000"/>
                </a:solidFill>
                <a:latin typeface="Times New Roman" pitchFamily="1" charset="0"/>
              </a:rPr>
              <a:t>statements to be executed if the condition is true</a:t>
            </a:r>
            <a:endParaRPr lang="en-US" sz="1800" b="1">
              <a:solidFill>
                <a:srgbClr val="000000"/>
              </a:solidFill>
              <a:latin typeface="Courier New" pitchFamily="1" charset="0"/>
            </a:endParaRPr>
          </a:p>
          <a:p>
            <a:r>
              <a:rPr lang="en-US" sz="1800" b="1">
                <a:solidFill>
                  <a:srgbClr val="000000"/>
                </a:solidFill>
                <a:latin typeface="Courier New" pitchFamily="1" charset="0"/>
              </a:rPr>
              <a:t>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0" y="3708400"/>
            <a:ext cx="8229600" cy="2813050"/>
            <a:chOff x="288" y="2336"/>
            <a:chExt cx="5184" cy="1772"/>
          </a:xfrm>
        </p:grpSpPr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288" y="2336"/>
              <a:ext cx="5184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" charset="0"/>
                </a:rPr>
                <a:t>You use the second form whenever you want to choose between two alternative paths, one for cases in which a condition is true and a second for cases in which that condition is false:</a:t>
              </a:r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1056" y="3072"/>
              <a:ext cx="3648" cy="10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1120" y="3099"/>
              <a:ext cx="3552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if (</a:t>
              </a:r>
              <a:r>
                <a:rPr lang="en-US" sz="1800" i="1">
                  <a:solidFill>
                    <a:srgbClr val="000000"/>
                  </a:solidFill>
                  <a:latin typeface="Times New Roman" pitchFamily="1" charset="0"/>
                </a:rPr>
                <a:t>condition</a:t>
              </a:r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) {</a:t>
              </a:r>
            </a:p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   </a:t>
              </a:r>
              <a:r>
                <a:rPr lang="en-US" sz="1800" i="1">
                  <a:solidFill>
                    <a:srgbClr val="000000"/>
                  </a:solidFill>
                  <a:latin typeface="Times New Roman" pitchFamily="1" charset="0"/>
                </a:rPr>
                <a:t>statements to be executed if the condition is true</a:t>
              </a:r>
              <a:endParaRPr lang="en-US" sz="1800" b="1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} else {</a:t>
              </a:r>
            </a:p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   </a:t>
              </a:r>
              <a:r>
                <a:rPr lang="en-US" sz="1800" i="1">
                  <a:solidFill>
                    <a:srgbClr val="000000"/>
                  </a:solidFill>
                  <a:latin typeface="Times New Roman" pitchFamily="1" charset="0"/>
                </a:rPr>
                <a:t>statements to be executed if the condition is false</a:t>
              </a:r>
              <a:endParaRPr lang="en-US" sz="1800" b="1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  <a:ea typeface="ＭＳ Ｐゴシック" pitchFamily="1" charset="-128"/>
                <a:cs typeface="ＭＳ Ｐゴシック" pitchFamily="1" charset="-128"/>
              </a:rPr>
              <a:t>Common Forms of the </a:t>
            </a:r>
            <a:r>
              <a:rPr lang="en-US" sz="3600" b="1">
                <a:solidFill>
                  <a:srgbClr val="FF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if</a:t>
            </a:r>
            <a:r>
              <a:rPr lang="en-US" sz="4000">
                <a:solidFill>
                  <a:srgbClr val="FF0000"/>
                </a:solidFill>
                <a:ea typeface="ＭＳ Ｐゴシック" pitchFamily="1" charset="-128"/>
                <a:cs typeface="ＭＳ Ｐゴシック" pitchFamily="1" charset="-128"/>
              </a:rPr>
              <a:t> Statement</a:t>
            </a:r>
            <a:endParaRPr lang="en-US" i="1">
              <a:solidFill>
                <a:srgbClr val="FF0000"/>
              </a:solidFill>
              <a:ea typeface="ＭＳ Ｐゴシック" pitchFamily="1" charset="-128"/>
              <a:cs typeface="ＭＳ Ｐゴシック" pitchFamily="1" charset="-12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6900" y="1447800"/>
            <a:ext cx="3733800" cy="863600"/>
            <a:chOff x="376" y="1280"/>
            <a:chExt cx="2352" cy="544"/>
          </a:xfrm>
        </p:grpSpPr>
        <p:sp>
          <p:nvSpPr>
            <p:cNvPr id="43025" name="Rectangle 4"/>
            <p:cNvSpPr>
              <a:spLocks noChangeArrowheads="1"/>
            </p:cNvSpPr>
            <p:nvPr/>
          </p:nvSpPr>
          <p:spPr bwMode="auto">
            <a:xfrm>
              <a:off x="376" y="1488"/>
              <a:ext cx="235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43026" name="Text Box 5"/>
            <p:cNvSpPr txBox="1">
              <a:spLocks noChangeArrowheads="1"/>
            </p:cNvSpPr>
            <p:nvPr/>
          </p:nvSpPr>
          <p:spPr bwMode="auto">
            <a:xfrm>
              <a:off x="424" y="1522"/>
              <a:ext cx="22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if (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condition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) 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statement</a:t>
              </a:r>
              <a:endParaRPr lang="en-US" sz="1800" b="1" dirty="0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43027" name="Text Box 6"/>
            <p:cNvSpPr txBox="1">
              <a:spLocks noChangeArrowheads="1"/>
            </p:cNvSpPr>
            <p:nvPr/>
          </p:nvSpPr>
          <p:spPr bwMode="auto">
            <a:xfrm>
              <a:off x="384" y="1280"/>
              <a:ext cx="22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Single line </a:t>
              </a:r>
              <a:r>
                <a:rPr lang="en-US" sz="1600" b="1">
                  <a:solidFill>
                    <a:srgbClr val="000000"/>
                  </a:solidFill>
                  <a:latin typeface="Courier New" pitchFamily="1" charset="0"/>
                </a:rPr>
                <a:t>if</a:t>
              </a:r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statement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724400" y="1447800"/>
            <a:ext cx="4051300" cy="1714500"/>
            <a:chOff x="2976" y="1280"/>
            <a:chExt cx="2552" cy="1080"/>
          </a:xfrm>
        </p:grpSpPr>
        <p:sp>
          <p:nvSpPr>
            <p:cNvPr id="43022" name="Rectangle 8"/>
            <p:cNvSpPr>
              <a:spLocks noChangeArrowheads="1"/>
            </p:cNvSpPr>
            <p:nvPr/>
          </p:nvSpPr>
          <p:spPr bwMode="auto">
            <a:xfrm>
              <a:off x="2976" y="1488"/>
              <a:ext cx="2400" cy="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43023" name="Text Box 9"/>
            <p:cNvSpPr txBox="1">
              <a:spLocks noChangeArrowheads="1"/>
            </p:cNvSpPr>
            <p:nvPr/>
          </p:nvSpPr>
          <p:spPr bwMode="auto">
            <a:xfrm>
              <a:off x="3024" y="1522"/>
              <a:ext cx="2304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if (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condition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) {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 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statement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 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. . . more statements . . .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}</a:t>
              </a:r>
              <a:endParaRPr lang="en-US" sz="1800" i="1" dirty="0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43024" name="Text Box 10"/>
            <p:cNvSpPr txBox="1">
              <a:spLocks noChangeArrowheads="1"/>
            </p:cNvSpPr>
            <p:nvPr/>
          </p:nvSpPr>
          <p:spPr bwMode="auto">
            <a:xfrm>
              <a:off x="2984" y="1280"/>
              <a:ext cx="2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Multiline </a:t>
              </a:r>
              <a:r>
                <a:rPr lang="en-US" sz="1600" b="1">
                  <a:solidFill>
                    <a:srgbClr val="000000"/>
                  </a:solidFill>
                  <a:latin typeface="Courier New" pitchFamily="1" charset="0"/>
                </a:rPr>
                <a:t>if</a:t>
              </a:r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statement with curly braces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96900" y="3263900"/>
            <a:ext cx="4051300" cy="1931988"/>
            <a:chOff x="376" y="2424"/>
            <a:chExt cx="2552" cy="1217"/>
          </a:xfrm>
        </p:grpSpPr>
        <p:sp>
          <p:nvSpPr>
            <p:cNvPr id="43019" name="Rectangle 12"/>
            <p:cNvSpPr>
              <a:spLocks noChangeArrowheads="1"/>
            </p:cNvSpPr>
            <p:nvPr/>
          </p:nvSpPr>
          <p:spPr bwMode="auto">
            <a:xfrm>
              <a:off x="376" y="2632"/>
              <a:ext cx="2304" cy="10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43020" name="Text Box 13"/>
            <p:cNvSpPr txBox="1">
              <a:spLocks noChangeArrowheads="1"/>
            </p:cNvSpPr>
            <p:nvPr/>
          </p:nvSpPr>
          <p:spPr bwMode="auto">
            <a:xfrm>
              <a:off x="424" y="2666"/>
              <a:ext cx="2208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if (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condition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) {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 </a:t>
              </a:r>
              <a:r>
                <a:rPr lang="en-US" sz="1800" i="1" dirty="0" err="1">
                  <a:solidFill>
                    <a:srgbClr val="000000"/>
                  </a:solidFill>
                  <a:latin typeface="Times New Roman" pitchFamily="1" charset="0"/>
                </a:rPr>
                <a:t>statements</a:t>
              </a:r>
              <a:r>
                <a:rPr lang="en-US" sz="1600" baseline="-25000" dirty="0" err="1">
                  <a:solidFill>
                    <a:srgbClr val="000000"/>
                  </a:solidFill>
                  <a:latin typeface="Times New Roman" pitchFamily="1" charset="0"/>
                </a:rPr>
                <a:t>true</a:t>
              </a:r>
              <a:endParaRPr lang="en-US" sz="1800" i="1" dirty="0">
                <a:solidFill>
                  <a:srgbClr val="000000"/>
                </a:solidFill>
                <a:latin typeface="Times New Roman" pitchFamily="1" charset="0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} else {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 </a:t>
              </a:r>
              <a:r>
                <a:rPr lang="en-US" sz="1800" i="1" dirty="0" err="1">
                  <a:solidFill>
                    <a:srgbClr val="000000"/>
                  </a:solidFill>
                  <a:latin typeface="Times New Roman" pitchFamily="1" charset="0"/>
                </a:rPr>
                <a:t>statements</a:t>
              </a:r>
              <a:r>
                <a:rPr lang="en-US" sz="1600" baseline="-25000" dirty="0" err="1">
                  <a:solidFill>
                    <a:srgbClr val="000000"/>
                  </a:solidFill>
                  <a:latin typeface="Times New Roman" pitchFamily="1" charset="0"/>
                </a:rPr>
                <a:t>false</a:t>
              </a:r>
              <a:endParaRPr lang="en-US" sz="1800" i="1" dirty="0">
                <a:solidFill>
                  <a:srgbClr val="000000"/>
                </a:solidFill>
                <a:latin typeface="Times New Roman" pitchFamily="1" charset="0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}</a:t>
              </a:r>
            </a:p>
          </p:txBody>
        </p:sp>
        <p:sp>
          <p:nvSpPr>
            <p:cNvPr id="43021" name="Text Box 14"/>
            <p:cNvSpPr txBox="1">
              <a:spLocks noChangeArrowheads="1"/>
            </p:cNvSpPr>
            <p:nvPr/>
          </p:nvSpPr>
          <p:spPr bwMode="auto">
            <a:xfrm>
              <a:off x="384" y="2424"/>
              <a:ext cx="2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  <a:latin typeface="Courier New" pitchFamily="1" charset="0"/>
                </a:rPr>
                <a:t>if</a:t>
              </a:r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/</a:t>
              </a:r>
              <a:r>
                <a:rPr lang="en-US" sz="1600" b="1">
                  <a:solidFill>
                    <a:srgbClr val="000000"/>
                  </a:solidFill>
                  <a:latin typeface="Courier New" pitchFamily="1" charset="0"/>
                </a:rPr>
                <a:t>else</a:t>
              </a:r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statement with curly braces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724400" y="3263900"/>
            <a:ext cx="4051300" cy="2768600"/>
            <a:chOff x="2976" y="2424"/>
            <a:chExt cx="2552" cy="1744"/>
          </a:xfrm>
        </p:grpSpPr>
        <p:sp>
          <p:nvSpPr>
            <p:cNvPr id="43016" name="Rectangle 16"/>
            <p:cNvSpPr>
              <a:spLocks noChangeArrowheads="1"/>
            </p:cNvSpPr>
            <p:nvPr/>
          </p:nvSpPr>
          <p:spPr bwMode="auto">
            <a:xfrm>
              <a:off x="2976" y="2632"/>
              <a:ext cx="2400" cy="15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43017" name="Text Box 17"/>
            <p:cNvSpPr txBox="1">
              <a:spLocks noChangeArrowheads="1"/>
            </p:cNvSpPr>
            <p:nvPr/>
          </p:nvSpPr>
          <p:spPr bwMode="auto">
            <a:xfrm>
              <a:off x="3024" y="2666"/>
              <a:ext cx="2304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if (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condition</a:t>
              </a:r>
              <a:r>
                <a:rPr lang="en-US" sz="1600" baseline="-25000" dirty="0">
                  <a:solidFill>
                    <a:srgbClr val="000000"/>
                  </a:solidFill>
                  <a:latin typeface="Times New Roman" pitchFamily="1" charset="0"/>
                </a:rPr>
                <a:t>1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) {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 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statements</a:t>
              </a:r>
              <a:r>
                <a:rPr lang="en-US" sz="1600" baseline="-25000" dirty="0">
                  <a:solidFill>
                    <a:srgbClr val="000000"/>
                  </a:solidFill>
                  <a:latin typeface="Times New Roman" pitchFamily="1" charset="0"/>
                </a:rPr>
                <a:t>1</a:t>
              </a:r>
              <a:endParaRPr lang="en-US" sz="1800" i="1" dirty="0">
                <a:solidFill>
                  <a:srgbClr val="000000"/>
                </a:solidFill>
                <a:latin typeface="Times New Roman" pitchFamily="1" charset="0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} else if (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condition</a:t>
              </a:r>
              <a:r>
                <a:rPr lang="en-US" sz="1600" baseline="-25000" dirty="0">
                  <a:solidFill>
                    <a:srgbClr val="000000"/>
                  </a:solidFill>
                  <a:latin typeface="Times New Roman" pitchFamily="1" charset="0"/>
                </a:rPr>
                <a:t>2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) {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 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statements</a:t>
              </a:r>
              <a:r>
                <a:rPr lang="en-US" sz="1600" baseline="-25000" dirty="0">
                  <a:solidFill>
                    <a:srgbClr val="000000"/>
                  </a:solidFill>
                  <a:latin typeface="Times New Roman" pitchFamily="1" charset="0"/>
                </a:rPr>
                <a:t>2</a:t>
              </a:r>
              <a:endParaRPr lang="en-US" sz="1800" i="1" dirty="0">
                <a:solidFill>
                  <a:srgbClr val="000000"/>
                </a:solidFill>
                <a:latin typeface="Times New Roman" pitchFamily="1" charset="0"/>
              </a:endParaRPr>
            </a:p>
            <a:p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. . . more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1" charset="0"/>
                </a:rPr>
                <a:t>else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/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1" charset="0"/>
                </a:rPr>
                <a:t>if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 conditions . . .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} else {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 </a:t>
              </a:r>
              <a:r>
                <a:rPr lang="en-US" sz="1800" i="1" dirty="0" err="1">
                  <a:solidFill>
                    <a:srgbClr val="000000"/>
                  </a:solidFill>
                  <a:latin typeface="Times New Roman" pitchFamily="1" charset="0"/>
                </a:rPr>
                <a:t>statements</a:t>
              </a:r>
              <a:r>
                <a:rPr lang="en-US" sz="1600" baseline="-25000" dirty="0" err="1">
                  <a:solidFill>
                    <a:srgbClr val="000000"/>
                  </a:solidFill>
                  <a:latin typeface="Times New Roman" pitchFamily="1" charset="0"/>
                </a:rPr>
                <a:t>else</a:t>
              </a:r>
              <a:endParaRPr lang="en-US" sz="1800" i="1" dirty="0">
                <a:solidFill>
                  <a:srgbClr val="000000"/>
                </a:solidFill>
                <a:latin typeface="Times New Roman" pitchFamily="1" charset="0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}</a:t>
              </a:r>
            </a:p>
          </p:txBody>
        </p:sp>
        <p:sp>
          <p:nvSpPr>
            <p:cNvPr id="43018" name="Text Box 18"/>
            <p:cNvSpPr txBox="1">
              <a:spLocks noChangeArrowheads="1"/>
            </p:cNvSpPr>
            <p:nvPr/>
          </p:nvSpPr>
          <p:spPr bwMode="auto">
            <a:xfrm>
              <a:off x="2984" y="2424"/>
              <a:ext cx="2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Cascading </a:t>
              </a:r>
              <a:r>
                <a:rPr lang="en-US" sz="1600" b="1">
                  <a:solidFill>
                    <a:srgbClr val="000000"/>
                  </a:solidFill>
                  <a:latin typeface="Courier New" pitchFamily="1" charset="0"/>
                </a:rPr>
                <a:t>if</a:t>
              </a:r>
              <a:r>
                <a:rPr lang="en-US" sz="1800">
                  <a:solidFill>
                    <a:srgbClr val="000000"/>
                  </a:solidFill>
                  <a:latin typeface="Times New Roman" pitchFamily="1" charset="0"/>
                </a:rPr>
                <a:t>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40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  <a:ea typeface="ＭＳ Ｐゴシック" pitchFamily="1" charset="-128"/>
                <a:cs typeface="ＭＳ Ｐゴシック" pitchFamily="1" charset="-128"/>
              </a:rPr>
              <a:t>The </a:t>
            </a:r>
            <a:r>
              <a:rPr lang="en-US" sz="3600" b="1">
                <a:solidFill>
                  <a:srgbClr val="FF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?:</a:t>
            </a:r>
            <a:r>
              <a:rPr lang="en-US" sz="4000">
                <a:solidFill>
                  <a:srgbClr val="FF0000"/>
                </a:solidFill>
                <a:ea typeface="ＭＳ Ｐゴシック" pitchFamily="1" charset="-128"/>
                <a:cs typeface="ＭＳ Ｐゴシック" pitchFamily="1" charset="-128"/>
              </a:rPr>
              <a:t> Operator</a:t>
            </a:r>
            <a:endParaRPr lang="en-US" i="1">
              <a:solidFill>
                <a:srgbClr val="FF0000"/>
              </a:solidFill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20700" y="1155700"/>
            <a:ext cx="8128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itchFamily="1" charset="0"/>
              </a:rPr>
              <a:t>The question-mark-colon 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operator is a more compact way to express conditional execution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508000" y="3733800"/>
            <a:ext cx="8128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When C++ evaluates the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?: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operator, it first determines the value of </a:t>
            </a:r>
            <a:r>
              <a:rPr lang="en-US" i="1" dirty="0">
                <a:solidFill>
                  <a:srgbClr val="000000"/>
                </a:solidFill>
                <a:latin typeface="Times New Roman" pitchFamily="1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.  If </a:t>
            </a:r>
            <a:r>
              <a:rPr lang="en-US" i="1" dirty="0">
                <a:solidFill>
                  <a:srgbClr val="000000"/>
                </a:solidFill>
                <a:latin typeface="Times New Roman" pitchFamily="1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is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, C++ evaluates </a:t>
            </a:r>
            <a:r>
              <a:rPr lang="en-US" i="1" dirty="0">
                <a:solidFill>
                  <a:srgbClr val="000000"/>
                </a:solidFill>
                <a:latin typeface="Times New Roman" pitchFamily="1" charset="0"/>
              </a:rPr>
              <a:t>expression</a:t>
            </a:r>
            <a:r>
              <a:rPr lang="en-US" sz="2000" baseline="-25000" dirty="0">
                <a:solidFill>
                  <a:srgbClr val="000000"/>
                </a:solidFill>
                <a:latin typeface="Times New Roman" pitchFamily="1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and uses that as the value; if </a:t>
            </a:r>
            <a:r>
              <a:rPr lang="en-US" i="1" dirty="0">
                <a:solidFill>
                  <a:srgbClr val="000000"/>
                </a:solidFill>
                <a:latin typeface="Times New Roman" pitchFamily="1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is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, C++ evaluates </a:t>
            </a:r>
            <a:r>
              <a:rPr lang="en-US" i="1" dirty="0">
                <a:solidFill>
                  <a:srgbClr val="000000"/>
                </a:solidFill>
                <a:latin typeface="Times New Roman" pitchFamily="1" charset="0"/>
              </a:rPr>
              <a:t>expression</a:t>
            </a:r>
            <a:r>
              <a:rPr lang="en-US" sz="2000" baseline="-25000" dirty="0">
                <a:solidFill>
                  <a:srgbClr val="000000"/>
                </a:solidFill>
                <a:latin typeface="Times New Roman" pitchFamily="1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instead.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578100" y="2473409"/>
            <a:ext cx="4152900" cy="596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i="1" dirty="0">
                <a:solidFill>
                  <a:srgbClr val="000000"/>
                </a:solidFill>
                <a:latin typeface="Times New Roman" pitchFamily="1" charset="0"/>
              </a:rPr>
              <a:t>condition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</a:rPr>
              <a:t> ? </a:t>
            </a:r>
            <a:r>
              <a:rPr lang="en-US" sz="1800" i="1" dirty="0">
                <a:solidFill>
                  <a:srgbClr val="000000"/>
                </a:solidFill>
                <a:latin typeface="Times New Roman" pitchFamily="1" charset="0"/>
              </a:rPr>
              <a:t>expression</a:t>
            </a:r>
            <a:r>
              <a:rPr lang="en-US" sz="1600" baseline="-25000" dirty="0">
                <a:solidFill>
                  <a:srgbClr val="000000"/>
                </a:solidFill>
                <a:latin typeface="Times New Roman" pitchFamily="1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</a:rPr>
              <a:t> : </a:t>
            </a:r>
            <a:r>
              <a:rPr lang="en-US" sz="1800" i="1" dirty="0">
                <a:solidFill>
                  <a:srgbClr val="000000"/>
                </a:solidFill>
                <a:latin typeface="Times New Roman" pitchFamily="1" charset="0"/>
              </a:rPr>
              <a:t>expression</a:t>
            </a:r>
            <a:r>
              <a:rPr lang="en-US" sz="1600" baseline="-25000" dirty="0">
                <a:solidFill>
                  <a:srgbClr val="000000"/>
                </a:solidFill>
                <a:latin typeface="Times New Roman" pitchFamily="1" charset="0"/>
              </a:rPr>
              <a:t>2</a:t>
            </a:r>
            <a:endParaRPr lang="en-US" dirty="0">
              <a:solidFill>
                <a:srgbClr val="000000"/>
              </a:solidFill>
              <a:latin typeface="Times New Roman" pitchFamily="1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0700" y="5092700"/>
            <a:ext cx="8128000" cy="1460500"/>
            <a:chOff x="328" y="3208"/>
            <a:chExt cx="5120" cy="920"/>
          </a:xfrm>
        </p:grpSpPr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328" y="3208"/>
              <a:ext cx="5120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50000"/>
                </a:spcAft>
                <a:buFontTx/>
                <a:buChar char="•"/>
              </a:pPr>
              <a:endParaRPr lang="en-US" dirty="0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1708" y="3401"/>
              <a:ext cx="2448" cy="3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1" charset="0"/>
                </a:rPr>
                <a:t>max = (x &gt; y) ? x : y;</a:t>
              </a:r>
              <a:endParaRPr lang="en-US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90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ea typeface="ＭＳ Ｐゴシック" pitchFamily="1" charset="-128"/>
                <a:cs typeface="ＭＳ Ｐゴシック" pitchFamily="1" charset="-128"/>
              </a:rPr>
              <a:t>The </a:t>
            </a:r>
            <a:r>
              <a:rPr lang="en-US" sz="3600" b="1" dirty="0">
                <a:solidFill>
                  <a:srgbClr val="FF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switch</a:t>
            </a:r>
            <a:r>
              <a:rPr lang="en-US" sz="4000" dirty="0">
                <a:solidFill>
                  <a:srgbClr val="FF0000"/>
                </a:solidFill>
                <a:ea typeface="ＭＳ Ｐゴシック" pitchFamily="1" charset="-128"/>
                <a:cs typeface="ＭＳ Ｐゴシック" pitchFamily="1" charset="-128"/>
              </a:rPr>
              <a:t> Statement</a:t>
            </a:r>
            <a:endParaRPr lang="en-US" i="1" dirty="0">
              <a:solidFill>
                <a:srgbClr val="FF0000"/>
              </a:solidFill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Times New Roman" pitchFamily="1" charset="0"/>
              </a:rPr>
              <a:t>The </a:t>
            </a:r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switch</a:t>
            </a:r>
            <a:r>
              <a:rPr lang="en-US">
                <a:solidFill>
                  <a:srgbClr val="000000"/>
                </a:solidFill>
                <a:latin typeface="Times New Roman" pitchFamily="1" charset="0"/>
              </a:rPr>
              <a:t> statement provides a convenient syntax for choosing among a set of possible paths: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3700" y="1066800"/>
            <a:ext cx="8382000" cy="1009650"/>
            <a:chOff x="248" y="672"/>
            <a:chExt cx="5280" cy="636"/>
          </a:xfrm>
        </p:grpSpPr>
        <p:sp>
          <p:nvSpPr>
            <p:cNvPr id="47131" name="Rectangle 5"/>
            <p:cNvSpPr>
              <a:spLocks noChangeArrowheads="1"/>
            </p:cNvSpPr>
            <p:nvPr/>
          </p:nvSpPr>
          <p:spPr bwMode="auto">
            <a:xfrm>
              <a:off x="248" y="672"/>
              <a:ext cx="5280" cy="6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47132" name="Text Box 6"/>
            <p:cNvSpPr txBox="1">
              <a:spLocks noChangeArrowheads="1"/>
            </p:cNvSpPr>
            <p:nvPr/>
          </p:nvSpPr>
          <p:spPr bwMode="auto">
            <a:xfrm>
              <a:off x="288" y="720"/>
              <a:ext cx="5184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When C++ executes a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switch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 statement, it begins by evaluating </a:t>
              </a:r>
              <a:r>
                <a:rPr lang="en-US" i="1" dirty="0">
                  <a:solidFill>
                    <a:srgbClr val="000000"/>
                  </a:solidFill>
                  <a:latin typeface="Times New Roman" pitchFamily="1" charset="0"/>
                </a:rPr>
                <a:t>expression,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 which must produce an integer-like value.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7200" y="1143000"/>
            <a:ext cx="8382000" cy="1009650"/>
            <a:chOff x="248" y="672"/>
            <a:chExt cx="5280" cy="636"/>
          </a:xfrm>
        </p:grpSpPr>
        <p:sp>
          <p:nvSpPr>
            <p:cNvPr id="47129" name="Rectangle 8"/>
            <p:cNvSpPr>
              <a:spLocks noChangeArrowheads="1"/>
            </p:cNvSpPr>
            <p:nvPr/>
          </p:nvSpPr>
          <p:spPr bwMode="auto">
            <a:xfrm>
              <a:off x="248" y="672"/>
              <a:ext cx="5280" cy="6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47130" name="Text Box 9"/>
            <p:cNvSpPr txBox="1">
              <a:spLocks noChangeArrowheads="1"/>
            </p:cNvSpPr>
            <p:nvPr/>
          </p:nvSpPr>
          <p:spPr bwMode="auto">
            <a:xfrm>
              <a:off x="288" y="720"/>
              <a:ext cx="5184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C++ then looks for a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 clause that matches </a:t>
              </a:r>
              <a:r>
                <a:rPr lang="en-US" i="1" dirty="0">
                  <a:solidFill>
                    <a:srgbClr val="000000"/>
                  </a:solidFill>
                  <a:latin typeface="Times New Roman" pitchFamily="1" charset="0"/>
                </a:rPr>
                <a:t>expression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.  If </a:t>
              </a:r>
              <a:r>
                <a:rPr lang="en-US" i="1" dirty="0">
                  <a:solidFill>
                    <a:srgbClr val="000000"/>
                  </a:solidFill>
                  <a:latin typeface="Times New Roman" pitchFamily="1" charset="0"/>
                </a:rPr>
                <a:t>expression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 was equal to </a:t>
              </a:r>
              <a:r>
                <a:rPr lang="en-US" i="1" dirty="0">
                  <a:solidFill>
                    <a:srgbClr val="000000"/>
                  </a:solidFill>
                  <a:latin typeface="Times New Roman" pitchFamily="1" charset="0"/>
                </a:rPr>
                <a:t>v</a:t>
              </a:r>
              <a:r>
                <a:rPr lang="en-US" sz="2000" baseline="-25000" dirty="0">
                  <a:solidFill>
                    <a:srgbClr val="000000"/>
                  </a:solidFill>
                  <a:latin typeface="Times New Roman" pitchFamily="1" charset="0"/>
                </a:rPr>
                <a:t>2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, C++ would choose the second clause.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57200" y="1143000"/>
            <a:ext cx="8382000" cy="1009650"/>
            <a:chOff x="248" y="672"/>
            <a:chExt cx="5280" cy="636"/>
          </a:xfrm>
        </p:grpSpPr>
        <p:sp>
          <p:nvSpPr>
            <p:cNvPr id="47127" name="Rectangle 11"/>
            <p:cNvSpPr>
              <a:spLocks noChangeArrowheads="1"/>
            </p:cNvSpPr>
            <p:nvPr/>
          </p:nvSpPr>
          <p:spPr bwMode="auto">
            <a:xfrm>
              <a:off x="248" y="672"/>
              <a:ext cx="5280" cy="6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47128" name="Text Box 12"/>
            <p:cNvSpPr txBox="1">
              <a:spLocks noChangeArrowheads="1"/>
            </p:cNvSpPr>
            <p:nvPr/>
          </p:nvSpPr>
          <p:spPr bwMode="auto">
            <a:xfrm>
              <a:off x="288" y="720"/>
              <a:ext cx="5184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C++ evaluates the statements in a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 clause until it reaches the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 statement, which should appear at the end of each clause.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57200" y="1143000"/>
            <a:ext cx="8382000" cy="1009650"/>
            <a:chOff x="248" y="672"/>
            <a:chExt cx="5280" cy="636"/>
          </a:xfrm>
        </p:grpSpPr>
        <p:sp>
          <p:nvSpPr>
            <p:cNvPr id="47125" name="Rectangle 14"/>
            <p:cNvSpPr>
              <a:spLocks noChangeArrowheads="1"/>
            </p:cNvSpPr>
            <p:nvPr/>
          </p:nvSpPr>
          <p:spPr bwMode="auto">
            <a:xfrm>
              <a:off x="248" y="672"/>
              <a:ext cx="5280" cy="6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47126" name="Text Box 15"/>
            <p:cNvSpPr txBox="1">
              <a:spLocks noChangeArrowheads="1"/>
            </p:cNvSpPr>
            <p:nvPr/>
          </p:nvSpPr>
          <p:spPr bwMode="auto">
            <a:xfrm>
              <a:off x="288" y="720"/>
              <a:ext cx="5184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If none of the values in the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 clauses match the expression,   C++ evaluates the statements in the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default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 clause.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676400" y="2108200"/>
            <a:ext cx="5791200" cy="3644900"/>
            <a:chOff x="1056" y="1328"/>
            <a:chExt cx="3648" cy="2296"/>
          </a:xfrm>
        </p:grpSpPr>
        <p:sp>
          <p:nvSpPr>
            <p:cNvPr id="47123" name="Rectangle 17"/>
            <p:cNvSpPr>
              <a:spLocks noChangeArrowheads="1"/>
            </p:cNvSpPr>
            <p:nvPr/>
          </p:nvSpPr>
          <p:spPr bwMode="auto">
            <a:xfrm>
              <a:off x="1056" y="1328"/>
              <a:ext cx="3648" cy="2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47124" name="Text Box 18"/>
            <p:cNvSpPr txBox="1">
              <a:spLocks noChangeArrowheads="1"/>
            </p:cNvSpPr>
            <p:nvPr/>
          </p:nvSpPr>
          <p:spPr bwMode="auto">
            <a:xfrm>
              <a:off x="1120" y="1384"/>
              <a:ext cx="3552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switch ( </a:t>
              </a:r>
              <a:r>
                <a:rPr lang="en-US" sz="1800" i="1">
                  <a:solidFill>
                    <a:srgbClr val="000000"/>
                  </a:solidFill>
                  <a:latin typeface="Times New Roman" pitchFamily="1" charset="0"/>
                </a:rPr>
                <a:t>expression</a:t>
              </a:r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 ) {</a:t>
              </a:r>
            </a:p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  case </a:t>
              </a:r>
              <a:r>
                <a:rPr lang="en-US" sz="1800" i="1">
                  <a:solidFill>
                    <a:srgbClr val="000000"/>
                  </a:solidFill>
                  <a:latin typeface="Times New Roman" pitchFamily="1" charset="0"/>
                </a:rPr>
                <a:t>v</a:t>
              </a:r>
              <a:r>
                <a:rPr lang="en-US" sz="1600" baseline="-25000">
                  <a:solidFill>
                    <a:srgbClr val="000000"/>
                  </a:solidFill>
                  <a:latin typeface="Times New Roman" pitchFamily="1" charset="0"/>
                </a:rPr>
                <a:t>1</a:t>
              </a:r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:</a:t>
              </a:r>
            </a:p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    </a:t>
              </a:r>
              <a:r>
                <a:rPr lang="en-US" sz="1800" i="1">
                  <a:solidFill>
                    <a:srgbClr val="000000"/>
                  </a:solidFill>
                  <a:latin typeface="Times New Roman" pitchFamily="1" charset="0"/>
                </a:rPr>
                <a:t>statements to be executed if expression = v</a:t>
              </a:r>
              <a:r>
                <a:rPr lang="en-US" sz="1600" baseline="-25000">
                  <a:solidFill>
                    <a:srgbClr val="000000"/>
                  </a:solidFill>
                  <a:latin typeface="Times New Roman" pitchFamily="1" charset="0"/>
                </a:rPr>
                <a:t>1</a:t>
              </a:r>
              <a:endParaRPr lang="en-US" sz="1800" b="1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    break;</a:t>
              </a:r>
            </a:p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  case </a:t>
              </a:r>
              <a:r>
                <a:rPr lang="en-US" sz="1800" i="1">
                  <a:solidFill>
                    <a:srgbClr val="000000"/>
                  </a:solidFill>
                  <a:latin typeface="Times New Roman" pitchFamily="1" charset="0"/>
                </a:rPr>
                <a:t>v</a:t>
              </a:r>
              <a:r>
                <a:rPr lang="en-US" sz="1600" baseline="-25000">
                  <a:solidFill>
                    <a:srgbClr val="000000"/>
                  </a:solidFill>
                  <a:latin typeface="Times New Roman" pitchFamily="1" charset="0"/>
                </a:rPr>
                <a:t>2</a:t>
              </a:r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:</a:t>
              </a:r>
            </a:p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    </a:t>
              </a:r>
              <a:r>
                <a:rPr lang="en-US" sz="1800" i="1">
                  <a:solidFill>
                    <a:srgbClr val="000000"/>
                  </a:solidFill>
                  <a:latin typeface="Times New Roman" pitchFamily="1" charset="0"/>
                </a:rPr>
                <a:t>statements to be executed if expression = v</a:t>
              </a:r>
              <a:r>
                <a:rPr lang="en-US" sz="1600" baseline="-25000">
                  <a:solidFill>
                    <a:srgbClr val="000000"/>
                  </a:solidFill>
                  <a:latin typeface="Times New Roman" pitchFamily="1" charset="0"/>
                </a:rPr>
                <a:t>2</a:t>
              </a:r>
              <a:endParaRPr lang="en-US" sz="1800" b="1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    break;</a:t>
              </a:r>
            </a:p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  </a:t>
              </a:r>
              <a:r>
                <a:rPr lang="en-US" sz="1800" i="1">
                  <a:solidFill>
                    <a:srgbClr val="000000"/>
                  </a:solidFill>
                  <a:latin typeface="Times New Roman" pitchFamily="1" charset="0"/>
                </a:rPr>
                <a:t>. . . more case clauses if needed . . . </a:t>
              </a:r>
              <a:endParaRPr lang="en-US" sz="1800" b="1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  default:</a:t>
              </a:r>
            </a:p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    </a:t>
              </a:r>
              <a:r>
                <a:rPr lang="en-US" sz="1800" i="1">
                  <a:solidFill>
                    <a:srgbClr val="000000"/>
                  </a:solidFill>
                  <a:latin typeface="Times New Roman" pitchFamily="1" charset="0"/>
                </a:rPr>
                <a:t>statements to be executed if no values match</a:t>
              </a:r>
              <a:endParaRPr lang="en-US" sz="1800" b="1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    break;</a:t>
              </a:r>
            </a:p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}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57200" y="1082675"/>
            <a:ext cx="8382000" cy="1009650"/>
            <a:chOff x="248" y="672"/>
            <a:chExt cx="5280" cy="636"/>
          </a:xfrm>
        </p:grpSpPr>
        <p:sp>
          <p:nvSpPr>
            <p:cNvPr id="47121" name="Rectangle 20"/>
            <p:cNvSpPr>
              <a:spLocks noChangeArrowheads="1"/>
            </p:cNvSpPr>
            <p:nvPr/>
          </p:nvSpPr>
          <p:spPr bwMode="auto">
            <a:xfrm>
              <a:off x="248" y="672"/>
              <a:ext cx="5280" cy="6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47122" name="Text Box 21"/>
            <p:cNvSpPr txBox="1">
              <a:spLocks noChangeArrowheads="1"/>
            </p:cNvSpPr>
            <p:nvPr/>
          </p:nvSpPr>
          <p:spPr bwMode="auto">
            <a:xfrm>
              <a:off x="288" y="717"/>
              <a:ext cx="5184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The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switch</a:t>
              </a: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 statement provides a convenient syntax for choosing among a set of possible paths:</a:t>
              </a:r>
            </a:p>
          </p:txBody>
        </p:sp>
      </p:grpSp>
      <p:sp>
        <p:nvSpPr>
          <p:cNvPr id="516118" name="Rectangle 22"/>
          <p:cNvSpPr>
            <a:spLocks noChangeArrowheads="1"/>
          </p:cNvSpPr>
          <p:nvPr/>
        </p:nvSpPr>
        <p:spPr bwMode="auto">
          <a:xfrm>
            <a:off x="3036888" y="2283583"/>
            <a:ext cx="1104900" cy="2809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 b="1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16119" name="Rectangle 23"/>
          <p:cNvSpPr>
            <a:spLocks noChangeArrowheads="1"/>
          </p:cNvSpPr>
          <p:nvPr/>
        </p:nvSpPr>
        <p:spPr bwMode="auto">
          <a:xfrm>
            <a:off x="2362200" y="4734755"/>
            <a:ext cx="4264025" cy="5619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 b="1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16120" name="Rectangle 24"/>
          <p:cNvSpPr>
            <a:spLocks noChangeArrowheads="1"/>
          </p:cNvSpPr>
          <p:nvPr/>
        </p:nvSpPr>
        <p:spPr bwMode="auto">
          <a:xfrm>
            <a:off x="2362200" y="3665465"/>
            <a:ext cx="4270375" cy="5318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 b="1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16121" name="Rectangle 25"/>
          <p:cNvSpPr>
            <a:spLocks noChangeArrowheads="1"/>
          </p:cNvSpPr>
          <p:nvPr/>
        </p:nvSpPr>
        <p:spPr bwMode="auto">
          <a:xfrm>
            <a:off x="2362200" y="3943350"/>
            <a:ext cx="923925" cy="254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 b="1">
              <a:solidFill>
                <a:srgbClr val="000000"/>
              </a:solidFill>
              <a:latin typeface="Times New Roman" pitchFamily="1" charset="0"/>
            </a:endParaRP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1676400" y="2108200"/>
            <a:ext cx="5791200" cy="3644900"/>
            <a:chOff x="1056" y="1328"/>
            <a:chExt cx="3648" cy="2296"/>
          </a:xfrm>
        </p:grpSpPr>
        <p:sp>
          <p:nvSpPr>
            <p:cNvPr id="47119" name="Rectangle 27"/>
            <p:cNvSpPr>
              <a:spLocks noChangeArrowheads="1"/>
            </p:cNvSpPr>
            <p:nvPr/>
          </p:nvSpPr>
          <p:spPr bwMode="auto">
            <a:xfrm>
              <a:off x="1056" y="1328"/>
              <a:ext cx="3648" cy="2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47120" name="Text Box 28"/>
            <p:cNvSpPr txBox="1">
              <a:spLocks noChangeArrowheads="1"/>
            </p:cNvSpPr>
            <p:nvPr/>
          </p:nvSpPr>
          <p:spPr bwMode="auto">
            <a:xfrm>
              <a:off x="1120" y="1384"/>
              <a:ext cx="3552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switch ( 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expression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) {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case 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v</a:t>
              </a:r>
              <a:r>
                <a:rPr lang="en-US" sz="1600" baseline="-25000" dirty="0">
                  <a:solidFill>
                    <a:srgbClr val="000000"/>
                  </a:solidFill>
                  <a:latin typeface="Times New Roman" pitchFamily="1" charset="0"/>
                </a:rPr>
                <a:t>1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: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  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statements to be executed if expression = v</a:t>
              </a:r>
              <a:r>
                <a:rPr lang="en-US" sz="1600" baseline="-25000" dirty="0">
                  <a:solidFill>
                    <a:srgbClr val="000000"/>
                  </a:solidFill>
                  <a:latin typeface="Times New Roman" pitchFamily="1" charset="0"/>
                </a:rPr>
                <a:t>1</a:t>
              </a:r>
              <a:endParaRPr lang="en-US" sz="1800" b="1" dirty="0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  break;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case 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v</a:t>
              </a:r>
              <a:r>
                <a:rPr lang="en-US" sz="1600" baseline="-25000" dirty="0">
                  <a:solidFill>
                    <a:srgbClr val="000000"/>
                  </a:solidFill>
                  <a:latin typeface="Times New Roman" pitchFamily="1" charset="0"/>
                </a:rPr>
                <a:t>2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: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  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statements to be executed if expression = v</a:t>
              </a:r>
              <a:r>
                <a:rPr lang="en-US" sz="1600" baseline="-25000" dirty="0">
                  <a:solidFill>
                    <a:srgbClr val="000000"/>
                  </a:solidFill>
                  <a:latin typeface="Times New Roman" pitchFamily="1" charset="0"/>
                </a:rPr>
                <a:t>2</a:t>
              </a:r>
              <a:endParaRPr lang="en-US" sz="1800" b="1" dirty="0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  break;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. . . more case clauses if needed . . . </a:t>
              </a:r>
              <a:endParaRPr lang="en-US" sz="1800" b="1" dirty="0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default: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  </a:t>
              </a:r>
              <a:r>
                <a:rPr lang="en-US" sz="1800" i="1" dirty="0">
                  <a:solidFill>
                    <a:srgbClr val="000000"/>
                  </a:solidFill>
                  <a:latin typeface="Times New Roman" pitchFamily="1" charset="0"/>
                </a:rPr>
                <a:t>statements to be executed if no values match</a:t>
              </a:r>
              <a:endParaRPr lang="en-US" sz="1800" b="1" dirty="0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    break;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102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18" grpId="0" animBg="1"/>
      <p:bldP spid="516119" grpId="0" animBg="1"/>
      <p:bldP spid="516120" grpId="0" animBg="1"/>
      <p:bldP spid="5161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  <a:ea typeface="ＭＳ Ｐゴシック" pitchFamily="1" charset="-128"/>
                <a:cs typeface="ＭＳ Ｐゴシック" pitchFamily="1" charset="-128"/>
              </a:rPr>
              <a:t>Example of the </a:t>
            </a:r>
            <a:r>
              <a:rPr lang="en-US" sz="3600" b="1">
                <a:solidFill>
                  <a:srgbClr val="FF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switch</a:t>
            </a:r>
            <a:r>
              <a:rPr lang="en-US" sz="4000">
                <a:solidFill>
                  <a:srgbClr val="FF0000"/>
                </a:solidFill>
                <a:ea typeface="ＭＳ Ｐゴシック" pitchFamily="1" charset="-128"/>
                <a:cs typeface="ＭＳ Ｐゴシック" pitchFamily="1" charset="-128"/>
              </a:rPr>
              <a:t> Statement </a:t>
            </a:r>
            <a:r>
              <a:rPr lang="en-US" sz="4000" i="1">
                <a:solidFill>
                  <a:srgbClr val="FF0000"/>
                </a:solidFill>
                <a:ea typeface="ＭＳ Ｐゴシック" pitchFamily="1" charset="-128"/>
                <a:cs typeface="ＭＳ Ｐゴシック" pitchFamily="1" charset="-128"/>
              </a:rPr>
              <a:t> </a:t>
            </a:r>
            <a:endParaRPr lang="en-US" i="1">
              <a:solidFill>
                <a:srgbClr val="FF0000"/>
              </a:solidFill>
              <a:ea typeface="ＭＳ Ｐゴシック" pitchFamily="1" charset="-128"/>
              <a:cs typeface="ＭＳ Ｐゴシック" pitchFamily="1" charset="-12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1500" y="1143000"/>
            <a:ext cx="8039100" cy="5379002"/>
            <a:chOff x="360" y="864"/>
            <a:chExt cx="5064" cy="2928"/>
          </a:xfrm>
        </p:grpSpPr>
        <p:sp>
          <p:nvSpPr>
            <p:cNvPr id="49157" name="Rectangle 4"/>
            <p:cNvSpPr>
              <a:spLocks noChangeArrowheads="1"/>
            </p:cNvSpPr>
            <p:nvPr/>
          </p:nvSpPr>
          <p:spPr bwMode="auto">
            <a:xfrm>
              <a:off x="360" y="864"/>
              <a:ext cx="5064" cy="29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49158" name="Text Box 5"/>
            <p:cNvSpPr txBox="1">
              <a:spLocks noChangeArrowheads="1"/>
            </p:cNvSpPr>
            <p:nvPr/>
          </p:nvSpPr>
          <p:spPr bwMode="auto">
            <a:xfrm>
              <a:off x="408" y="912"/>
              <a:ext cx="5016" cy="2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b="1" noProof="1">
                  <a:solidFill>
                    <a:srgbClr val="000000"/>
                  </a:solidFill>
                  <a:latin typeface="Courier New" pitchFamily="1" charset="0"/>
                </a:rPr>
                <a:t>int main</a:t>
              </a:r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() {</a:t>
              </a:r>
              <a:endParaRPr lang="en-US" sz="1600" b="1" noProof="1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lang="en-US" sz="1600" b="1" noProof="1">
                  <a:solidFill>
                    <a:srgbClr val="000000"/>
                  </a:solidFill>
                  <a:latin typeface="Courier New" pitchFamily="1" charset="0"/>
                </a:rPr>
                <a:t>   int month;</a:t>
              </a:r>
              <a:endParaRPr sz="1600" b="1" noProof="1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   </a:t>
              </a:r>
              <a:r>
                <a:rPr lang="en-US" sz="1600" b="1" noProof="1">
                  <a:solidFill>
                    <a:srgbClr val="000000"/>
                  </a:solidFill>
                  <a:latin typeface="Courier New" pitchFamily="1" charset="0"/>
                </a:rPr>
                <a:t>cout &lt;&lt; "</a:t>
              </a:r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Enter numeric month (Jan=1): ";</a:t>
              </a:r>
              <a:endParaRPr lang="en-US" sz="1600" b="1" noProof="1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lang="en-US" sz="1600" b="1" noProof="1">
                  <a:solidFill>
                    <a:srgbClr val="000000"/>
                  </a:solidFill>
                  <a:latin typeface="Courier New" pitchFamily="1" charset="0"/>
                </a:rPr>
                <a:t>   cin &gt;&gt; month;</a:t>
              </a:r>
              <a:endParaRPr sz="1600" b="1" noProof="1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   switch (month) {</a:t>
              </a:r>
            </a:p>
            <a:p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     case 2:</a:t>
              </a:r>
            </a:p>
            <a:p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       </a:t>
              </a:r>
              <a:r>
                <a:rPr lang="en-US" sz="1600" b="1" noProof="1">
                  <a:solidFill>
                    <a:srgbClr val="000000"/>
                  </a:solidFill>
                  <a:latin typeface="Courier New" pitchFamily="1" charset="0"/>
                </a:rPr>
                <a:t>cout &lt;&lt; </a:t>
              </a:r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"28 days (29 in leap years)"</a:t>
              </a:r>
              <a:r>
                <a:rPr lang="en-US" sz="1600" b="1" noProof="1">
                  <a:solidFill>
                    <a:srgbClr val="000000"/>
                  </a:solidFill>
                  <a:latin typeface="Courier New" pitchFamily="1" charset="0"/>
                </a:rPr>
                <a:t> &lt;&lt; endl;</a:t>
              </a:r>
              <a:endParaRPr sz="1600" b="1" noProof="1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       break;</a:t>
              </a:r>
            </a:p>
            <a:p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     case 4: case 6: case 9: case </a:t>
              </a:r>
              <a:r>
                <a:rPr lang="en-US" sz="1600" b="1" noProof="1">
                  <a:solidFill>
                    <a:srgbClr val="000000"/>
                  </a:solidFill>
                  <a:latin typeface="Courier New" pitchFamily="1" charset="0"/>
                </a:rPr>
                <a:t>11</a:t>
              </a:r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:</a:t>
              </a:r>
            </a:p>
            <a:p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       </a:t>
              </a:r>
              <a:r>
                <a:rPr lang="en-US" sz="1600" b="1" noProof="1">
                  <a:solidFill>
                    <a:srgbClr val="000000"/>
                  </a:solidFill>
                  <a:latin typeface="Courier New" pitchFamily="1" charset="0"/>
                </a:rPr>
                <a:t>cout &lt;&lt; </a:t>
              </a:r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"30 days"</a:t>
              </a:r>
              <a:r>
                <a:rPr lang="en-US" sz="1600" b="1" noProof="1">
                  <a:solidFill>
                    <a:srgbClr val="000000"/>
                  </a:solidFill>
                  <a:latin typeface="Courier New" pitchFamily="1" charset="0"/>
                </a:rPr>
                <a:t> &lt;&lt; endl;</a:t>
              </a:r>
              <a:endParaRPr sz="1600" b="1" noProof="1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       break;</a:t>
              </a:r>
            </a:p>
            <a:p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     case 1: case 3: case 5: case 7: case 8: case </a:t>
              </a:r>
              <a:r>
                <a:rPr lang="en-US" sz="1600" b="1" noProof="1">
                  <a:solidFill>
                    <a:srgbClr val="000000"/>
                  </a:solidFill>
                  <a:latin typeface="Courier New" pitchFamily="1" charset="0"/>
                </a:rPr>
                <a:t>12</a:t>
              </a:r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:</a:t>
              </a:r>
            </a:p>
            <a:p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       </a:t>
              </a:r>
              <a:r>
                <a:rPr lang="en-US" sz="1600" b="1" noProof="1">
                  <a:solidFill>
                    <a:srgbClr val="000000"/>
                  </a:solidFill>
                  <a:latin typeface="Courier New" pitchFamily="1" charset="0"/>
                </a:rPr>
                <a:t>cout &lt;&lt; </a:t>
              </a:r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"31 days"</a:t>
              </a:r>
              <a:r>
                <a:rPr lang="en-US" sz="1600" b="1" noProof="1">
                  <a:solidFill>
                    <a:srgbClr val="000000"/>
                  </a:solidFill>
                  <a:latin typeface="Courier New" pitchFamily="1" charset="0"/>
                </a:rPr>
                <a:t> &lt;&lt; endl;</a:t>
              </a:r>
              <a:endParaRPr sz="1600" b="1" noProof="1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       break;</a:t>
              </a:r>
            </a:p>
            <a:p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     default:</a:t>
              </a:r>
            </a:p>
            <a:p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       </a:t>
              </a:r>
              <a:r>
                <a:rPr lang="en-US" sz="1600" b="1" noProof="1">
                  <a:solidFill>
                    <a:srgbClr val="000000"/>
                  </a:solidFill>
                  <a:latin typeface="Courier New" pitchFamily="1" charset="0"/>
                </a:rPr>
                <a:t>cout &lt;&lt; </a:t>
              </a:r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"Illegal month number"</a:t>
              </a:r>
              <a:r>
                <a:rPr lang="en-US" sz="1600" b="1" noProof="1">
                  <a:solidFill>
                    <a:srgbClr val="000000"/>
                  </a:solidFill>
                  <a:latin typeface="Courier New" pitchFamily="1" charset="0"/>
                </a:rPr>
                <a:t> &lt;&lt; endl;</a:t>
              </a:r>
              <a:endParaRPr sz="1600" b="1" noProof="1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       break;</a:t>
              </a:r>
            </a:p>
            <a:p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   }</a:t>
              </a:r>
              <a:endParaRPr lang="en-US" sz="1600" b="1" noProof="1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lang="en-US" sz="1600" b="1" noProof="1">
                  <a:solidFill>
                    <a:srgbClr val="000000"/>
                  </a:solidFill>
                  <a:latin typeface="Courier New" pitchFamily="1" charset="0"/>
                </a:rPr>
                <a:t>   return 0;</a:t>
              </a:r>
              <a:endParaRPr sz="1600" b="1" noProof="1">
                <a:solidFill>
                  <a:srgbClr val="000000"/>
                </a:solidFill>
                <a:latin typeface="Courier New" pitchFamily="1" charset="0"/>
              </a:endParaRPr>
            </a:p>
            <a:p>
              <a:r>
                <a:rPr sz="1600" b="1" noProof="1">
                  <a:solidFill>
                    <a:srgbClr val="000000"/>
                  </a:solidFill>
                  <a:latin typeface="Courier New" pitchFamily="1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094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Iteration - Loops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77765" y="1155700"/>
            <a:ext cx="8128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/>
              <a:t>w</a:t>
            </a:r>
            <a:r>
              <a:rPr lang="en-US" sz="2400" b="0" dirty="0"/>
              <a:t>hile loop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sz="24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/>
              <a:t>for loop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D680E8B7-F25D-4647-9D92-1827215E5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02" y="1819102"/>
            <a:ext cx="3733800" cy="1457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6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repeat statement(s)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EB8175C5-0B36-9341-BDD0-3D4D8D45B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15" y="4077276"/>
            <a:ext cx="3733800" cy="8757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test; update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repeat statement(s)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2D34F511-2A34-B54C-87A3-F4660B627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653" y="1819102"/>
            <a:ext cx="3733800" cy="1457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439FBF63-76A5-4249-89DF-83618E7B1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726" y="4081779"/>
            <a:ext cx="3733800" cy="8712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10;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2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Arrays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77765" y="1155700"/>
            <a:ext cx="8128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sz="2400" b="0" dirty="0"/>
              <a:t>Declaration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endParaRPr lang="en-US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/>
              <a:t>Init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dirty="0"/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endParaRPr lang="en-US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sz="2400" b="0" dirty="0"/>
              <a:t>Access </a:t>
            </a:r>
            <a:r>
              <a:rPr lang="en-US" dirty="0"/>
              <a:t>(</a:t>
            </a:r>
            <a:r>
              <a:rPr lang="en-US" sz="2400" b="0" dirty="0"/>
              <a:t>starts at zero)</a:t>
            </a: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sz="24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/>
              <a:t>Update</a:t>
            </a: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014C0FF-3A13-804B-A1EE-043AAAA7D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3266326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name[size];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7BC0E24-3D44-C045-9CC8-E361C2E91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034" y="1524000"/>
            <a:ext cx="413536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850CBAA-4FF2-EE43-B7ED-FC7398CF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54" y="2514600"/>
            <a:ext cx="3282346" cy="698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name[size]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name[]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name[size]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9BBA7F1-2170-CB4F-8A76-4FD09119C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035" y="2514600"/>
            <a:ext cx="4135365" cy="698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 = {1,2,4,8,16};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{1,2,4,8,16}; </a:t>
            </a:r>
            <a:r>
              <a:rPr lang="en-US" sz="1600" b="1" dirty="0">
                <a:solidFill>
                  <a:srgbClr val="8099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s=5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 = {7,8}; </a:t>
            </a:r>
            <a:r>
              <a:rPr lang="en-US" sz="1600" b="1" dirty="0">
                <a:solidFill>
                  <a:srgbClr val="8099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{7,8,0,0}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7BA9527-C6BF-9644-A519-72FC85173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80" y="4038600"/>
            <a:ext cx="3282346" cy="622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array[index];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3FD888A9-EFB4-834B-B581-594305EA7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14" y="4038600"/>
            <a:ext cx="4151386" cy="622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 10, 11, 12 };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[1]; </a:t>
            </a:r>
            <a:r>
              <a:rPr lang="en-US" sz="1400" b="1" dirty="0">
                <a:solidFill>
                  <a:srgbClr val="8099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11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78EF03F1-570C-1347-BA00-343AA178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30" y="5549900"/>
            <a:ext cx="3301396" cy="622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array[index] = 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65A2D838-FB3F-8E41-B3C3-6E3489D52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964" y="5549900"/>
            <a:ext cx="4170436" cy="622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 10, 11, 12 };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13; </a:t>
            </a:r>
            <a:r>
              <a:rPr lang="en-US" sz="1600" b="1" dirty="0">
                <a:solidFill>
                  <a:srgbClr val="8099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{ 10, 13, 12 }</a:t>
            </a:r>
          </a:p>
        </p:txBody>
      </p:sp>
    </p:spTree>
    <p:extLst>
      <p:ext uri="{BB962C8B-B14F-4D97-AF65-F5344CB8AC3E}">
        <p14:creationId xmlns:p14="http://schemas.microsoft.com/office/powerpoint/2010/main" val="53877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“Hello World”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288" y="1523063"/>
            <a:ext cx="7620000" cy="28965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1596570"/>
            <a:ext cx="7467600" cy="309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/>
                <a:cs typeface="Courier New"/>
              </a:rPr>
              <a:t>/*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/>
                <a:cs typeface="Courier New"/>
              </a:rPr>
              <a:t> * File: </a:t>
            </a:r>
            <a:r>
              <a:rPr lang="en-US" sz="1800" b="1" dirty="0" err="1">
                <a:solidFill>
                  <a:srgbClr val="0000FF"/>
                </a:solidFill>
                <a:latin typeface="Courier New"/>
                <a:cs typeface="Courier New"/>
              </a:rPr>
              <a:t>HelloWorld.cpp</a:t>
            </a:r>
            <a:endParaRPr lang="en-US" sz="18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/>
                <a:cs typeface="Courier New"/>
              </a:rPr>
              <a:t> */</a:t>
            </a:r>
          </a:p>
          <a:p>
            <a:pPr>
              <a:lnSpc>
                <a:spcPct val="90000"/>
              </a:lnSpc>
            </a:pPr>
            <a:endParaRPr lang="en-US" sz="1800" b="1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/>
                <a:cs typeface="Courier New"/>
              </a:rPr>
              <a:t>#include &lt;</a:t>
            </a:r>
            <a:r>
              <a:rPr lang="en-US" sz="1800" b="1" dirty="0" err="1">
                <a:latin typeface="Courier New"/>
                <a:cs typeface="Courier New"/>
              </a:rPr>
              <a:t>iostream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/>
                <a:cs typeface="Courier New"/>
              </a:rPr>
              <a:t>using namespace std;</a:t>
            </a:r>
          </a:p>
          <a:p>
            <a:pPr>
              <a:lnSpc>
                <a:spcPct val="90000"/>
              </a:lnSpc>
            </a:pPr>
            <a:endParaRPr lang="en-US" sz="1800" b="1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/>
                <a:cs typeface="Courier New"/>
              </a:rPr>
              <a:t>   </a:t>
            </a:r>
            <a:r>
              <a:rPr lang="en-US" sz="1800" b="1" dirty="0" err="1">
                <a:latin typeface="Courier New"/>
                <a:cs typeface="Courier New"/>
              </a:rPr>
              <a:t>cout</a:t>
            </a:r>
            <a:r>
              <a:rPr lang="en-US" sz="1800" b="1" dirty="0">
                <a:latin typeface="Courier New"/>
                <a:cs typeface="Courier New"/>
              </a:rPr>
              <a:t> &lt;&lt; "hello, world" &lt;&lt; </a:t>
            </a:r>
            <a:r>
              <a:rPr lang="en-US" sz="1800" b="1" dirty="0" err="1">
                <a:latin typeface="Courier New"/>
                <a:cs typeface="Courier New"/>
              </a:rPr>
              <a:t>endl</a:t>
            </a:r>
            <a:r>
              <a:rPr lang="en-US" sz="1800" b="1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/>
                <a:cs typeface="Courier New"/>
              </a:rPr>
              <a:t>   return 0;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800" b="1" dirty="0">
              <a:latin typeface="Courier New"/>
              <a:cs typeface="Courier New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72355" y="1676400"/>
            <a:ext cx="1592697" cy="826330"/>
            <a:chOff x="6572355" y="1676400"/>
            <a:chExt cx="1592697" cy="1676456"/>
          </a:xfrm>
        </p:grpSpPr>
        <p:sp>
          <p:nvSpPr>
            <p:cNvPr id="25" name="TextBox 24"/>
            <p:cNvSpPr txBox="1"/>
            <p:nvPr/>
          </p:nvSpPr>
          <p:spPr>
            <a:xfrm>
              <a:off x="6717252" y="2309302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0000FF"/>
                  </a:solidFill>
                </a:rPr>
                <a:t>comments</a:t>
              </a:r>
            </a:p>
          </p:txBody>
        </p:sp>
        <p:pic>
          <p:nvPicPr>
            <p:cNvPr id="28" name="Picture 27" descr="HelloWorldBrac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2355" y="1676400"/>
              <a:ext cx="176790" cy="1676456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6567542" y="2632960"/>
            <a:ext cx="1796912" cy="509033"/>
            <a:chOff x="6596740" y="3605767"/>
            <a:chExt cx="1796912" cy="509033"/>
          </a:xfrm>
        </p:grpSpPr>
        <p:sp>
          <p:nvSpPr>
            <p:cNvPr id="26" name="TextBox 25"/>
            <p:cNvSpPr txBox="1"/>
            <p:nvPr/>
          </p:nvSpPr>
          <p:spPr>
            <a:xfrm>
              <a:off x="6717252" y="3676744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0000FF"/>
                  </a:solidFill>
                </a:rPr>
                <a:t>library inclusions</a:t>
              </a:r>
            </a:p>
          </p:txBody>
        </p:sp>
        <p:pic>
          <p:nvPicPr>
            <p:cNvPr id="29" name="Picture 28" descr="HelloWorldBrace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6740" y="3605767"/>
              <a:ext cx="152405" cy="509033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567542" y="3401361"/>
            <a:ext cx="1796912" cy="938815"/>
            <a:chOff x="6596740" y="4355270"/>
            <a:chExt cx="1796912" cy="938815"/>
          </a:xfrm>
        </p:grpSpPr>
        <p:sp>
          <p:nvSpPr>
            <p:cNvPr id="27" name="TextBox 26"/>
            <p:cNvSpPr txBox="1"/>
            <p:nvPr/>
          </p:nvSpPr>
          <p:spPr>
            <a:xfrm>
              <a:off x="6717252" y="4614446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0000FF"/>
                  </a:solidFill>
                </a:rPr>
                <a:t>main program</a:t>
              </a:r>
            </a:p>
          </p:txBody>
        </p:sp>
        <p:pic>
          <p:nvPicPr>
            <p:cNvPr id="30" name="Picture 29" descr="HelloWorldBrace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6740" y="4355270"/>
              <a:ext cx="152405" cy="938815"/>
            </a:xfrm>
            <a:prstGeom prst="rect">
              <a:avLst/>
            </a:prstGeom>
          </p:spPr>
        </p:pic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F5F9DF3E-9FAB-1C48-980C-BC315E999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617137"/>
            <a:ext cx="8128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C++ is backwards compatible with C. C programs should compile in C++; some may require minimal changes.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New compiler: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HelloWorld.cpp</a:t>
            </a:r>
            <a:endParaRPr lang="en-US" dirty="0">
              <a:solidFill>
                <a:srgbClr val="000000"/>
              </a:solidFill>
              <a:latin typeface="Times New Roman" pitchFamily="1" charset="0"/>
            </a:endParaRP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dirty="0">
              <a:solidFill>
                <a:srgbClr val="000000"/>
              </a:solidFill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2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Defining Functions in 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914401" y="1219200"/>
            <a:ext cx="3429000" cy="1054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733" name="Text Box 5"/>
          <p:cNvSpPr txBox="1">
            <a:spLocks noChangeArrowheads="1"/>
          </p:cNvSpPr>
          <p:nvPr/>
        </p:nvSpPr>
        <p:spPr bwMode="auto">
          <a:xfrm>
            <a:off x="914400" y="1321440"/>
            <a:ext cx="419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b="0" i="1" dirty="0"/>
              <a:t>type</a:t>
            </a:r>
            <a:r>
              <a:rPr lang="en-US" sz="1800" dirty="0">
                <a:latin typeface="Courier New" pitchFamily="1" charset="0"/>
              </a:rPr>
              <a:t> </a:t>
            </a:r>
            <a:r>
              <a:rPr lang="en-US" sz="1800" b="0" i="1" dirty="0" err="1"/>
              <a:t>name</a:t>
            </a:r>
            <a:r>
              <a:rPr lang="en-US" sz="1800" dirty="0" err="1">
                <a:latin typeface="Courier New" pitchFamily="1" charset="0"/>
              </a:rPr>
              <a:t>(</a:t>
            </a:r>
            <a:r>
              <a:rPr lang="en-US" sz="1800" b="0" i="1" dirty="0" err="1"/>
              <a:t>parameter</a:t>
            </a:r>
            <a:r>
              <a:rPr lang="en-US" sz="1800" b="0" i="1" dirty="0"/>
              <a:t> list</a:t>
            </a:r>
            <a:r>
              <a:rPr lang="en-US" sz="1800" dirty="0">
                <a:latin typeface="Courier New" pitchFamily="1" charset="0"/>
              </a:rPr>
              <a:t>)</a:t>
            </a:r>
            <a:r>
              <a:rPr lang="en-US" sz="1050" dirty="0">
                <a:latin typeface="Courier New" pitchFamily="1" charset="0"/>
              </a:rPr>
              <a:t> </a:t>
            </a:r>
            <a:r>
              <a:rPr lang="en-US" sz="1800" dirty="0">
                <a:latin typeface="Courier New" pitchFamily="1" charset="0"/>
              </a:rPr>
              <a:t>{</a:t>
            </a:r>
          </a:p>
          <a:p>
            <a:r>
              <a:rPr lang="en-US" sz="1800" b="0" i="1" dirty="0">
                <a:latin typeface="Courier New" pitchFamily="1" charset="0"/>
              </a:rPr>
              <a:t>   </a:t>
            </a:r>
            <a:r>
              <a:rPr lang="en-US" sz="1800" b="0" i="1" dirty="0"/>
              <a:t>statements in the function body</a:t>
            </a:r>
            <a:endParaRPr lang="en-US" sz="1800" dirty="0">
              <a:latin typeface="Courier New" pitchFamily="1" charset="0"/>
            </a:endParaRPr>
          </a:p>
          <a:p>
            <a:r>
              <a:rPr lang="en-US" sz="1800" dirty="0">
                <a:latin typeface="Courier New" pitchFamily="1" charset="0"/>
              </a:rPr>
              <a:t>}</a:t>
            </a: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482600" y="3329815"/>
            <a:ext cx="8128000" cy="137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algn="just">
              <a:lnSpc>
                <a:spcPct val="85000"/>
              </a:lnSpc>
              <a:spcAft>
                <a:spcPct val="20000"/>
              </a:spcAft>
            </a:pPr>
            <a:r>
              <a:rPr lang="en-US" sz="2400" b="0" dirty="0"/>
              <a:t>where </a:t>
            </a:r>
            <a:r>
              <a:rPr lang="en-US" sz="2400" b="0" i="1" dirty="0"/>
              <a:t>type</a:t>
            </a:r>
            <a:r>
              <a:rPr lang="en-US" sz="2400" b="0" dirty="0"/>
              <a:t> indicates what type the function returns, </a:t>
            </a:r>
            <a:r>
              <a:rPr lang="en-US" sz="2400" b="0" i="1" dirty="0"/>
              <a:t>name</a:t>
            </a:r>
            <a:r>
              <a:rPr lang="en-US" sz="2400" b="0" dirty="0"/>
              <a:t> is the name of the function, and </a:t>
            </a:r>
            <a:r>
              <a:rPr lang="en-US" sz="2400" b="0" i="1" dirty="0"/>
              <a:t>parameter list</a:t>
            </a:r>
            <a:r>
              <a:rPr lang="en-US" sz="2400" b="0" dirty="0"/>
              <a:t> is a list of variable declarations used to hold the values of each argument.</a:t>
            </a:r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auto">
          <a:xfrm>
            <a:off x="482600" y="4685090"/>
            <a:ext cx="8128000" cy="133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sz="2400" b="0" dirty="0"/>
              <a:t>All functions need to be declared before they are called:</a:t>
            </a:r>
          </a:p>
          <a:p>
            <a:pPr marL="914400" lvl="1" indent="-457200" algn="just">
              <a:lnSpc>
                <a:spcPct val="85000"/>
              </a:lnSpc>
              <a:spcAft>
                <a:spcPct val="50000"/>
              </a:spcAft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/>
              <a:t>signature/prototype </a:t>
            </a:r>
            <a:r>
              <a:rPr lang="en-US" dirty="0"/>
              <a:t>first with the </a:t>
            </a:r>
            <a:r>
              <a:rPr lang="en-US" i="1" dirty="0"/>
              <a:t>definition</a:t>
            </a:r>
            <a:r>
              <a:rPr lang="en-US" dirty="0"/>
              <a:t> later</a:t>
            </a:r>
          </a:p>
          <a:p>
            <a:pPr marL="914400" lvl="1" indent="-457200" algn="just">
              <a:lnSpc>
                <a:spcPct val="85000"/>
              </a:lnSpc>
              <a:spcAft>
                <a:spcPct val="50000"/>
              </a:spcAft>
              <a:buFont typeface="+mj-lt"/>
              <a:buAutoNum type="arabicPeriod"/>
            </a:pPr>
            <a:r>
              <a:rPr lang="en-US" b="0" dirty="0"/>
              <a:t>Only having a definition</a:t>
            </a:r>
          </a:p>
          <a:p>
            <a:pPr marL="457200" indent="-457200" algn="just">
              <a:lnSpc>
                <a:spcPct val="85000"/>
              </a:lnSpc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do not return </a:t>
            </a:r>
            <a:r>
              <a:rPr lang="en-US"/>
              <a:t>arrays yet (covered later with memory)</a:t>
            </a:r>
            <a:endParaRPr lang="en-US" b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B4E8E3-8D42-CB4D-B147-0EC2B1304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1219200"/>
            <a:ext cx="3895727" cy="20621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EC0D4D06-9F41-FA4C-BFBA-40C181986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1254050"/>
            <a:ext cx="389572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add(int, int); </a:t>
            </a:r>
            <a:r>
              <a:rPr lang="en-US" sz="1600" b="1" dirty="0">
                <a:solidFill>
                  <a:srgbClr val="8099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//signature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add(1, 2);</a:t>
            </a:r>
            <a:r>
              <a:rPr lang="en-US" sz="1600" b="1" dirty="0">
                <a:solidFill>
                  <a:srgbClr val="8099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//sum=3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add(int a, int b)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b="1" dirty="0">
                <a:solidFill>
                  <a:srgbClr val="8099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//def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s = a + b;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049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  <a:noFill/>
          <a:ln/>
        </p:spPr>
        <p:txBody>
          <a:bodyPr/>
          <a:lstStyle/>
          <a:p>
            <a:r>
              <a:rPr lang="en-US" sz="3600">
                <a:solidFill>
                  <a:srgbClr val="FF0000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3667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Compilation Process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617748" y="2587823"/>
            <a:ext cx="2173672" cy="2395103"/>
            <a:chOff x="6617748" y="2587823"/>
            <a:chExt cx="2173672" cy="2395103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6617748" y="392469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grpSp>
          <p:nvGrpSpPr>
            <p:cNvPr id="21" name="Group 20"/>
            <p:cNvGrpSpPr/>
            <p:nvPr/>
          </p:nvGrpSpPr>
          <p:grpSpPr>
            <a:xfrm>
              <a:off x="7086600" y="2894663"/>
              <a:ext cx="1704820" cy="2088263"/>
              <a:chOff x="609600" y="1295400"/>
              <a:chExt cx="2362200" cy="1572293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609600" y="1295401"/>
                <a:ext cx="2362200" cy="155105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9600" y="1295400"/>
                <a:ext cx="2362200" cy="1572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110100110111001011101110001110011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111000000100001110000001101111100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100010101110100100010001100110111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110001001010111010010110110001011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101101111101110111111011001101101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111001110001111111010001111100011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111100111110101111011101000011110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110111010000111111010100111001011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101111011111010111011111101000101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110111100110111010000111000111110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101010000111100111001010001001101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101101011101110111010111100010011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111111111100111111001001110110110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110101110011111100011010100100001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110100110111001011101110001110011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111000000100001110000001101111100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100010101110100100010001100110111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110001001010111010010110110001011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101101111101110111111011001101101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111001110001111111010001111100011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111100111110101111011101000011110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110111010000111111010100111001011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101111011111010111011111101000101</a:t>
                </a:r>
              </a:p>
              <a:p>
                <a:pPr>
                  <a:lnSpc>
                    <a:spcPct val="90000"/>
                  </a:lnSpc>
                </a:pPr>
                <a:endParaRPr lang="en-US" sz="600" b="1" dirty="0">
                  <a:solidFill>
                    <a:srgbClr val="000000"/>
                  </a:solidFill>
                  <a:latin typeface="Courier New"/>
                  <a:cs typeface="Courier New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7041254" y="2587823"/>
              <a:ext cx="1721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executable file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17548" y="2806812"/>
            <a:ext cx="1808590" cy="1498878"/>
            <a:chOff x="5017548" y="2806812"/>
            <a:chExt cx="1808590" cy="1498878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5017548" y="2806812"/>
              <a:ext cx="1070330" cy="8368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grpSp>
          <p:nvGrpSpPr>
            <p:cNvPr id="24" name="Group 23"/>
            <p:cNvGrpSpPr/>
            <p:nvPr/>
          </p:nvGrpSpPr>
          <p:grpSpPr>
            <a:xfrm>
              <a:off x="5911738" y="3543690"/>
              <a:ext cx="914400" cy="762000"/>
              <a:chOff x="2590800" y="1828800"/>
              <a:chExt cx="914400" cy="762000"/>
            </a:xfrm>
          </p:grpSpPr>
          <p:sp>
            <p:nvSpPr>
              <p:cNvPr id="25" name="Oval 24"/>
              <p:cNvSpPr/>
              <p:nvPr/>
            </p:nvSpPr>
            <p:spPr bwMode="auto">
              <a:xfrm>
                <a:off x="2667000" y="1828800"/>
                <a:ext cx="762000" cy="762000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90800" y="2044261"/>
                <a:ext cx="914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linker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3235356" y="1143000"/>
            <a:ext cx="2192784" cy="2363917"/>
            <a:chOff x="3235356" y="1143000"/>
            <a:chExt cx="2192784" cy="2363917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3235356" y="2472416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grpSp>
          <p:nvGrpSpPr>
            <p:cNvPr id="14" name="Group 13"/>
            <p:cNvGrpSpPr/>
            <p:nvPr/>
          </p:nvGrpSpPr>
          <p:grpSpPr>
            <a:xfrm>
              <a:off x="3713415" y="1446863"/>
              <a:ext cx="1704820" cy="2060054"/>
              <a:chOff x="609600" y="1295400"/>
              <a:chExt cx="2362200" cy="1551054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609600" y="1295401"/>
                <a:ext cx="2362200" cy="155105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9600" y="1295400"/>
                <a:ext cx="2362200" cy="956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110100110111001011101110001110011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111000000100001110000001101111100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100010101110100100010001100110111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110001001010111010010110110001011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101101111101110111111011001101101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111001110001111111010001111100011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111100111110101111011101000011110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110111010000111111010100111001011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101111011111010111011111101000101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110111100110111010000111000111110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101010000111100111001010001001101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101101011101110111010111100010011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111111111100111111001001110110110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110101110011111100011010100100001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706394" y="1143000"/>
              <a:ext cx="1721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object file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098644" y="2094562"/>
            <a:ext cx="1310563" cy="762000"/>
            <a:chOff x="2098644" y="2094562"/>
            <a:chExt cx="1310563" cy="762000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2098644" y="2472416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grpSp>
          <p:nvGrpSpPr>
            <p:cNvPr id="17" name="Group 16"/>
            <p:cNvGrpSpPr/>
            <p:nvPr/>
          </p:nvGrpSpPr>
          <p:grpSpPr>
            <a:xfrm>
              <a:off x="2494807" y="2094562"/>
              <a:ext cx="914400" cy="762000"/>
              <a:chOff x="2590800" y="1828800"/>
              <a:chExt cx="914400" cy="762000"/>
            </a:xfrm>
          </p:grpSpPr>
          <p:sp>
            <p:nvSpPr>
              <p:cNvPr id="11" name="Oval 10"/>
              <p:cNvSpPr/>
              <p:nvPr/>
            </p:nvSpPr>
            <p:spPr bwMode="auto">
              <a:xfrm>
                <a:off x="2667000" y="1828800"/>
                <a:ext cx="762000" cy="762000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90800" y="2032610"/>
                <a:ext cx="914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compiler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457201" y="1446862"/>
            <a:ext cx="1733398" cy="2057401"/>
            <a:chOff x="609600" y="1295400"/>
            <a:chExt cx="2362200" cy="1786424"/>
          </a:xfrm>
        </p:grpSpPr>
        <p:sp>
          <p:nvSpPr>
            <p:cNvPr id="7" name="Rectangle 6"/>
            <p:cNvSpPr/>
            <p:nvPr/>
          </p:nvSpPr>
          <p:spPr bwMode="auto">
            <a:xfrm>
              <a:off x="609600" y="1295400"/>
              <a:ext cx="2362200" cy="17864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1295400"/>
              <a:ext cx="2362200" cy="1276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600" b="1" dirty="0">
                  <a:solidFill>
                    <a:srgbClr val="0000FF"/>
                  </a:solidFill>
                  <a:latin typeface="Courier New"/>
                  <a:cs typeface="Courier New"/>
                </a:rPr>
                <a:t>/*</a:t>
              </a:r>
            </a:p>
            <a:p>
              <a:pPr>
                <a:lnSpc>
                  <a:spcPct val="90000"/>
                </a:lnSpc>
              </a:pPr>
              <a:r>
                <a:rPr lang="en-US" sz="600" b="1" dirty="0">
                  <a:solidFill>
                    <a:srgbClr val="0000FF"/>
                  </a:solidFill>
                  <a:latin typeface="Courier New"/>
                  <a:cs typeface="Courier New"/>
                </a:rPr>
                <a:t> * File: </a:t>
              </a:r>
              <a:r>
                <a:rPr lang="en-US" sz="600" b="1" dirty="0" err="1">
                  <a:solidFill>
                    <a:srgbClr val="0000FF"/>
                  </a:solidFill>
                  <a:latin typeface="Courier New"/>
                  <a:cs typeface="Courier New"/>
                </a:rPr>
                <a:t>HelloWorld.cpp</a:t>
              </a:r>
              <a:endParaRPr lang="en-US" sz="600" b="1" dirty="0">
                <a:solidFill>
                  <a:srgbClr val="0000FF"/>
                </a:solidFill>
                <a:latin typeface="Courier New"/>
                <a:cs typeface="Courier New"/>
              </a:endParaRPr>
            </a:p>
            <a:p>
              <a:pPr>
                <a:lnSpc>
                  <a:spcPct val="90000"/>
                </a:lnSpc>
              </a:pPr>
              <a:r>
                <a:rPr lang="en-US" sz="600" b="1" dirty="0">
                  <a:solidFill>
                    <a:srgbClr val="0000FF"/>
                  </a:solidFill>
                  <a:latin typeface="Courier New"/>
                  <a:cs typeface="Courier New"/>
                </a:rPr>
                <a:t> * --------------------</a:t>
              </a:r>
            </a:p>
            <a:p>
              <a:pPr>
                <a:lnSpc>
                  <a:spcPct val="90000"/>
                </a:lnSpc>
              </a:pPr>
              <a:r>
                <a:rPr lang="en-US" sz="600" b="1" dirty="0">
                  <a:solidFill>
                    <a:srgbClr val="0000FF"/>
                  </a:solidFill>
                  <a:latin typeface="Courier New"/>
                  <a:cs typeface="Courier New"/>
                </a:rPr>
                <a:t> * This file is adapted from</a:t>
              </a:r>
            </a:p>
            <a:p>
              <a:pPr>
                <a:lnSpc>
                  <a:spcPct val="90000"/>
                </a:lnSpc>
              </a:pPr>
              <a:r>
                <a:rPr lang="en-US" sz="600" b="1" dirty="0">
                  <a:solidFill>
                    <a:srgbClr val="0000FF"/>
                  </a:solidFill>
                  <a:latin typeface="Courier New"/>
                  <a:cs typeface="Courier New"/>
                </a:rPr>
                <a:t> * Kernighan and Ritchie's book </a:t>
              </a:r>
            </a:p>
            <a:p>
              <a:pPr>
                <a:lnSpc>
                  <a:spcPct val="90000"/>
                </a:lnSpc>
              </a:pPr>
              <a:r>
                <a:rPr lang="en-US" sz="600" b="1" dirty="0">
                  <a:solidFill>
                    <a:srgbClr val="0000FF"/>
                  </a:solidFill>
                  <a:latin typeface="Courier New"/>
                  <a:cs typeface="Courier New"/>
                </a:rPr>
                <a:t> * The C Programming Language.</a:t>
              </a:r>
            </a:p>
            <a:p>
              <a:pPr>
                <a:lnSpc>
                  <a:spcPct val="90000"/>
                </a:lnSpc>
              </a:pPr>
              <a:r>
                <a:rPr lang="en-US" sz="600" b="1" dirty="0">
                  <a:solidFill>
                    <a:srgbClr val="0000FF"/>
                  </a:solidFill>
                  <a:latin typeface="Courier New"/>
                  <a:cs typeface="Courier New"/>
                </a:rPr>
                <a:t> */</a:t>
              </a:r>
            </a:p>
            <a:p>
              <a:pPr>
                <a:lnSpc>
                  <a:spcPct val="90000"/>
                </a:lnSpc>
              </a:pPr>
              <a:endParaRPr lang="en-US" sz="600" b="1" dirty="0">
                <a:latin typeface="Courier New"/>
                <a:cs typeface="Courier New"/>
              </a:endParaRPr>
            </a:p>
            <a:p>
              <a:pPr>
                <a:lnSpc>
                  <a:spcPct val="90000"/>
                </a:lnSpc>
              </a:pPr>
              <a:r>
                <a:rPr lang="en-US" sz="600" b="1" dirty="0">
                  <a:latin typeface="Courier New"/>
                  <a:cs typeface="Courier New"/>
                </a:rPr>
                <a:t>#include &lt;</a:t>
              </a:r>
              <a:r>
                <a:rPr lang="en-US" sz="600" b="1" dirty="0" err="1">
                  <a:latin typeface="Courier New"/>
                  <a:cs typeface="Courier New"/>
                </a:rPr>
                <a:t>iostream</a:t>
              </a:r>
              <a:r>
                <a:rPr lang="en-US" sz="600" b="1" dirty="0">
                  <a:latin typeface="Courier New"/>
                  <a:cs typeface="Courier New"/>
                </a:rPr>
                <a:t>&gt;</a:t>
              </a:r>
            </a:p>
            <a:p>
              <a:pPr>
                <a:lnSpc>
                  <a:spcPct val="90000"/>
                </a:lnSpc>
              </a:pPr>
              <a:r>
                <a:rPr lang="en-US" sz="600" b="1" dirty="0">
                  <a:latin typeface="Courier New"/>
                  <a:cs typeface="Courier New"/>
                </a:rPr>
                <a:t>using namespace std;</a:t>
              </a:r>
            </a:p>
            <a:p>
              <a:pPr>
                <a:lnSpc>
                  <a:spcPct val="90000"/>
                </a:lnSpc>
              </a:pPr>
              <a:endParaRPr lang="en-US" sz="600" b="1" dirty="0">
                <a:latin typeface="Courier New"/>
                <a:cs typeface="Courier New"/>
              </a:endParaRPr>
            </a:p>
            <a:p>
              <a:pPr>
                <a:lnSpc>
                  <a:spcPct val="90000"/>
                </a:lnSpc>
              </a:pPr>
              <a:r>
                <a:rPr lang="en-US" sz="600" b="1" dirty="0" err="1">
                  <a:latin typeface="Courier New"/>
                  <a:cs typeface="Courier New"/>
                </a:rPr>
                <a:t>int</a:t>
              </a:r>
              <a:r>
                <a:rPr lang="en-US" sz="600" b="1" dirty="0">
                  <a:latin typeface="Courier New"/>
                  <a:cs typeface="Courier New"/>
                </a:rPr>
                <a:t> main() {</a:t>
              </a:r>
            </a:p>
            <a:p>
              <a:pPr>
                <a:lnSpc>
                  <a:spcPct val="90000"/>
                </a:lnSpc>
              </a:pPr>
              <a:r>
                <a:rPr lang="en-US" sz="600" b="1" dirty="0">
                  <a:latin typeface="Courier New"/>
                  <a:cs typeface="Courier New"/>
                </a:rPr>
                <a:t>   </a:t>
              </a:r>
              <a:r>
                <a:rPr lang="en-US" sz="600" b="1" dirty="0" err="1">
                  <a:latin typeface="Courier New"/>
                  <a:cs typeface="Courier New"/>
                </a:rPr>
                <a:t>cout</a:t>
              </a:r>
              <a:r>
                <a:rPr lang="en-US" sz="600" b="1" dirty="0">
                  <a:latin typeface="Courier New"/>
                  <a:cs typeface="Courier New"/>
                </a:rPr>
                <a:t> &lt;&lt; "hello, world" &lt;&lt; </a:t>
              </a:r>
              <a:r>
                <a:rPr lang="en-US" sz="600" b="1" dirty="0" err="1">
                  <a:latin typeface="Courier New"/>
                  <a:cs typeface="Courier New"/>
                </a:rPr>
                <a:t>endl</a:t>
              </a:r>
              <a:r>
                <a:rPr lang="en-US" sz="600" b="1" dirty="0">
                  <a:latin typeface="Courier New"/>
                  <a:cs typeface="Courier New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sz="600" b="1" dirty="0">
                  <a:latin typeface="Courier New"/>
                  <a:cs typeface="Courier New"/>
                </a:rPr>
                <a:t>   return 0;</a:t>
              </a:r>
            </a:p>
            <a:p>
              <a:pPr>
                <a:lnSpc>
                  <a:spcPct val="90000"/>
                </a:lnSpc>
              </a:pPr>
              <a:r>
                <a:rPr lang="en-US" sz="600" b="1" dirty="0">
                  <a:latin typeface="Courier New"/>
                  <a:cs typeface="Courier New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en-US" sz="600" b="1" dirty="0">
                <a:latin typeface="Courier New"/>
                <a:cs typeface="Courier New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57200" y="1143000"/>
            <a:ext cx="1721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source file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706394" y="4035623"/>
            <a:ext cx="2381484" cy="2366894"/>
            <a:chOff x="3706394" y="4035623"/>
            <a:chExt cx="2381484" cy="2366894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V="1">
              <a:off x="5017548" y="4208452"/>
              <a:ext cx="1070330" cy="8368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grpSp>
          <p:nvGrpSpPr>
            <p:cNvPr id="18" name="Group 17"/>
            <p:cNvGrpSpPr/>
            <p:nvPr/>
          </p:nvGrpSpPr>
          <p:grpSpPr>
            <a:xfrm>
              <a:off x="3713415" y="4342463"/>
              <a:ext cx="1704820" cy="2060054"/>
              <a:chOff x="609600" y="1295400"/>
              <a:chExt cx="2362200" cy="155105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609600" y="1295401"/>
                <a:ext cx="2362200" cy="155105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09600" y="1295400"/>
                <a:ext cx="2362200" cy="956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110100110111001011101110001110011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111000000100001110000001101111100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100010101110100100010001100110111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110001001010111010010110110001011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101101111101110111111011001101101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111001110001111111010001111100011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111100111110101111011101000011110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110111010000111111010100111001011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101111011111010111011111101000101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110111100110111010000111000111110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101010000111100111001010001001101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101101011101110111010111100010011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111111111100111111001001110110110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110101110011111100011010100100001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3706394" y="4035623"/>
              <a:ext cx="1721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library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6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grpSp>
        <p:nvGrpSpPr>
          <p:cNvPr id="24" name="Group 23"/>
          <p:cNvGrpSpPr/>
          <p:nvPr/>
        </p:nvGrpSpPr>
        <p:grpSpPr>
          <a:xfrm>
            <a:off x="373063" y="1100592"/>
            <a:ext cx="8440737" cy="5452608"/>
            <a:chOff x="373063" y="1100592"/>
            <a:chExt cx="8440737" cy="5452608"/>
          </a:xfrm>
        </p:grpSpPr>
        <p:sp>
          <p:nvSpPr>
            <p:cNvPr id="706563" name="Text Box 3"/>
            <p:cNvSpPr txBox="1">
              <a:spLocks noChangeArrowheads="1"/>
            </p:cNvSpPr>
            <p:nvPr/>
          </p:nvSpPr>
          <p:spPr bwMode="auto">
            <a:xfrm>
              <a:off x="373063" y="1100592"/>
              <a:ext cx="8440737" cy="5452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charset="0"/>
                </a:rPr>
                <a:t> * File: </a:t>
              </a:r>
              <a:r>
                <a:rPr lang="en-US" sz="1400" b="1" dirty="0" err="1">
                  <a:solidFill>
                    <a:srgbClr val="0000FF"/>
                  </a:solidFill>
                  <a:latin typeface="Courier New" charset="0"/>
                </a:rPr>
                <a:t>PowersOfTwo.cpp</a:t>
              </a:r>
              <a:endParaRPr lang="en-US" sz="1400" b="1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charset="0"/>
                </a:rPr>
                <a:t> * ---------------------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charset="0"/>
                </a:rPr>
                <a:t> * This program generates a list of the powers of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charset="0"/>
                </a:rPr>
                <a:t> * two up to an exponent limit entered by the user.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charset="0"/>
                </a:rPr>
                <a:t> */</a:t>
              </a:r>
            </a:p>
            <a:p>
              <a:endParaRPr lang="en-US" sz="800" b="1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#include &lt;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iostream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&gt;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using namespace std;</a:t>
              </a:r>
            </a:p>
            <a:p>
              <a:endParaRPr lang="en-US" sz="800" b="1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charset="0"/>
                </a:rPr>
                <a:t>/* Function prototypes */</a:t>
              </a:r>
            </a:p>
            <a:p>
              <a:endParaRPr lang="en-US" sz="800" b="1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int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raiseToPower(int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n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int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k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);</a:t>
              </a:r>
            </a:p>
            <a:p>
              <a:endParaRPr lang="en-US" sz="800" b="1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charset="0"/>
                </a:rPr>
                <a:t>/* Main program */</a:t>
              </a:r>
            </a:p>
            <a:p>
              <a:endParaRPr lang="en-US" sz="1050" b="1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int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main() {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int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limit;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cout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&lt;&lt; "This program lists powers of two." &lt;&lt;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endl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;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cout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&lt;&lt; "Enter exponent limit: ";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cin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&gt;&gt; limit;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for (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int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= 0;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&lt;= limit;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++) {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  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cout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&lt;&lt; "2 to the " &lt;&lt;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&lt;&lt; " = "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        &lt;&lt; raiseToPower(2,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) &lt;&lt;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endl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;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}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return 0;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72802" y="1600200"/>
              <a:ext cx="18171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0000FF"/>
                  </a:solidFill>
                </a:rPr>
                <a:t>program comment</a:t>
              </a:r>
            </a:p>
          </p:txBody>
        </p:sp>
        <p:pic>
          <p:nvPicPr>
            <p:cNvPr id="13" name="Picture 12" descr="HelloWorldBrac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1451" y="1195898"/>
              <a:ext cx="184150" cy="124250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672802" y="2545662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0000FF"/>
                  </a:solidFill>
                </a:rPr>
                <a:t>library inclusions</a:t>
              </a:r>
            </a:p>
          </p:txBody>
        </p:sp>
        <p:pic>
          <p:nvPicPr>
            <p:cNvPr id="16" name="Picture 15" descr="HelloWorldBrace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4170" y="2498875"/>
              <a:ext cx="136886" cy="4572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672802" y="3383862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0000FF"/>
                  </a:solidFill>
                </a:rPr>
                <a:t>function prototype</a:t>
              </a:r>
            </a:p>
          </p:txBody>
        </p:sp>
        <p:pic>
          <p:nvPicPr>
            <p:cNvPr id="19" name="Picture 18" descr="HelloWorldBrace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4170" y="3361265"/>
              <a:ext cx="136886" cy="4572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672802" y="5059551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0000FF"/>
                  </a:solidFill>
                </a:rPr>
                <a:t>main program</a:t>
              </a:r>
            </a:p>
          </p:txBody>
        </p:sp>
        <p:pic>
          <p:nvPicPr>
            <p:cNvPr id="22" name="Picture 21" descr="HelloWorldBrace1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259" y="4103854"/>
              <a:ext cx="201168" cy="2331720"/>
            </a:xfrm>
            <a:prstGeom prst="rect">
              <a:avLst/>
            </a:prstGeom>
          </p:spPr>
        </p:pic>
      </p:grpSp>
      <p:sp>
        <p:nvSpPr>
          <p:cNvPr id="706567" name="Rectangle 7"/>
          <p:cNvSpPr>
            <a:spLocks noChangeArrowheads="1"/>
          </p:cNvSpPr>
          <p:nvPr/>
        </p:nvSpPr>
        <p:spPr bwMode="auto">
          <a:xfrm>
            <a:off x="0" y="0"/>
            <a:ext cx="913130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569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Structure of a C++ Program</a:t>
            </a: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73297" y="1098548"/>
            <a:ext cx="8464145" cy="310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charset="0"/>
              </a:rPr>
              <a:t> * Function: </a:t>
            </a:r>
            <a:r>
              <a:rPr lang="en-US" sz="1400" b="1" dirty="0" err="1">
                <a:solidFill>
                  <a:srgbClr val="0000FF"/>
                </a:solidFill>
                <a:latin typeface="Courier New" charset="0"/>
              </a:rPr>
              <a:t>raiseToPower</a:t>
            </a:r>
            <a:endParaRPr lang="en-US" sz="1400" b="1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charset="0"/>
              </a:rPr>
              <a:t> * Usage: </a:t>
            </a:r>
            <a:r>
              <a:rPr lang="en-US" sz="1400" b="1" dirty="0" err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charset="0"/>
              </a:rPr>
              <a:t>p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</a:rPr>
              <a:t> = </a:t>
            </a:r>
            <a:r>
              <a:rPr lang="en-US" sz="1400" b="1" dirty="0" err="1">
                <a:solidFill>
                  <a:srgbClr val="0000FF"/>
                </a:solidFill>
                <a:latin typeface="Courier New" charset="0"/>
              </a:rPr>
              <a:t>raiseToPower(n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</a:rPr>
              <a:t>, </a:t>
            </a:r>
            <a:r>
              <a:rPr lang="en-US" sz="1400" b="1" dirty="0" err="1">
                <a:solidFill>
                  <a:srgbClr val="0000FF"/>
                </a:solidFill>
                <a:latin typeface="Courier New" charset="0"/>
              </a:rPr>
              <a:t>k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charset="0"/>
              </a:rPr>
              <a:t> * ----------------------------------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charset="0"/>
              </a:rPr>
              <a:t> * Returns the integer </a:t>
            </a:r>
            <a:r>
              <a:rPr lang="en-US" sz="1400" b="1" dirty="0" err="1">
                <a:solidFill>
                  <a:srgbClr val="0000FF"/>
                </a:solidFill>
                <a:latin typeface="Courier New" charset="0"/>
              </a:rPr>
              <a:t>n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</a:rPr>
              <a:t> raised to the </a:t>
            </a:r>
            <a:r>
              <a:rPr lang="en-US" sz="1400" b="1" dirty="0" err="1">
                <a:solidFill>
                  <a:srgbClr val="0000FF"/>
                </a:solidFill>
                <a:latin typeface="Courier New" charset="0"/>
              </a:rPr>
              <a:t>kth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</a:rPr>
              <a:t> power.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endParaRPr lang="en-US" sz="14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raiseToPower(int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k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result = 1;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for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= 0;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&lt;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k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;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++)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   result *=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return result;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16616" y="1195010"/>
            <a:ext cx="1980594" cy="1242502"/>
            <a:chOff x="6516616" y="1195010"/>
            <a:chExt cx="1980594" cy="1242502"/>
          </a:xfrm>
        </p:grpSpPr>
        <p:sp>
          <p:nvSpPr>
            <p:cNvPr id="39" name="TextBox 38"/>
            <p:cNvSpPr txBox="1"/>
            <p:nvPr/>
          </p:nvSpPr>
          <p:spPr>
            <a:xfrm>
              <a:off x="6680062" y="1611407"/>
              <a:ext cx="18171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0000FF"/>
                  </a:solidFill>
                </a:rPr>
                <a:t>function comment</a:t>
              </a:r>
            </a:p>
          </p:txBody>
        </p:sp>
        <p:pic>
          <p:nvPicPr>
            <p:cNvPr id="40" name="Picture 39" descr="HelloWorldBrac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6616" y="1195010"/>
              <a:ext cx="184150" cy="1242502"/>
            </a:xfrm>
            <a:prstGeom prst="rect">
              <a:avLst/>
            </a:prstGeom>
            <a:noFill/>
          </p:spPr>
        </p:pic>
      </p:grpSp>
      <p:grpSp>
        <p:nvGrpSpPr>
          <p:cNvPr id="44" name="Group 43"/>
          <p:cNvGrpSpPr/>
          <p:nvPr/>
        </p:nvGrpSpPr>
        <p:grpSpPr>
          <a:xfrm>
            <a:off x="6535971" y="2612248"/>
            <a:ext cx="1980594" cy="1426352"/>
            <a:chOff x="6535971" y="2612248"/>
            <a:chExt cx="1980594" cy="1426352"/>
          </a:xfrm>
        </p:grpSpPr>
        <p:sp>
          <p:nvSpPr>
            <p:cNvPr id="41" name="TextBox 40"/>
            <p:cNvSpPr txBox="1"/>
            <p:nvPr/>
          </p:nvSpPr>
          <p:spPr>
            <a:xfrm>
              <a:off x="6699417" y="3101215"/>
              <a:ext cx="18171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0000FF"/>
                  </a:solidFill>
                </a:rPr>
                <a:t>function definition</a:t>
              </a:r>
            </a:p>
          </p:txBody>
        </p:sp>
        <p:pic>
          <p:nvPicPr>
            <p:cNvPr id="42" name="Picture 41" descr="HelloWorldBrac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5971" y="2612248"/>
              <a:ext cx="211398" cy="1426352"/>
            </a:xfrm>
            <a:prstGeom prst="rect">
              <a:avLst/>
            </a:prstGeom>
            <a:noFill/>
          </p:spPr>
        </p:pic>
      </p:grpSp>
      <p:sp>
        <p:nvSpPr>
          <p:cNvPr id="45" name="Rectangle 44"/>
          <p:cNvSpPr/>
          <p:nvPr/>
        </p:nvSpPr>
        <p:spPr bwMode="auto">
          <a:xfrm>
            <a:off x="6477000" y="1143000"/>
            <a:ext cx="2133600" cy="1295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477000" y="2438400"/>
            <a:ext cx="2133600" cy="533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477000" y="3225809"/>
            <a:ext cx="2133600" cy="74611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477000" y="4049505"/>
            <a:ext cx="2133600" cy="23875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04800" y="1076325"/>
            <a:ext cx="8534400" cy="5476875"/>
            <a:chOff x="304800" y="1076325"/>
            <a:chExt cx="8534400" cy="5476875"/>
          </a:xfrm>
        </p:grpSpPr>
        <p:grpSp>
          <p:nvGrpSpPr>
            <p:cNvPr id="50" name="Group 27"/>
            <p:cNvGrpSpPr/>
            <p:nvPr/>
          </p:nvGrpSpPr>
          <p:grpSpPr>
            <a:xfrm>
              <a:off x="304800" y="1076325"/>
              <a:ext cx="8534400" cy="5476875"/>
              <a:chOff x="457200" y="1304925"/>
              <a:chExt cx="8534400" cy="5476875"/>
            </a:xfrm>
          </p:grpSpPr>
          <p:sp>
            <p:nvSpPr>
              <p:cNvPr id="52" name="Rectangle 2"/>
              <p:cNvSpPr>
                <a:spLocks noChangeArrowheads="1"/>
              </p:cNvSpPr>
              <p:nvPr/>
            </p:nvSpPr>
            <p:spPr bwMode="auto">
              <a:xfrm>
                <a:off x="457200" y="1304925"/>
                <a:ext cx="8534400" cy="547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400" b="0"/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457200" y="1304925"/>
                <a:ext cx="8534400" cy="54768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400" b="0"/>
              </a:p>
            </p:txBody>
          </p:sp>
        </p:grpSp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>
              <a:off x="373063" y="1100592"/>
              <a:ext cx="8440737" cy="5452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charset="0"/>
                </a:rPr>
                <a:t> * File: </a:t>
              </a:r>
              <a:r>
                <a:rPr lang="en-US" sz="1400" b="1" dirty="0" err="1">
                  <a:solidFill>
                    <a:srgbClr val="0000FF"/>
                  </a:solidFill>
                  <a:latin typeface="Courier New" charset="0"/>
                </a:rPr>
                <a:t>PowersOfTwo.cpp</a:t>
              </a:r>
              <a:endParaRPr lang="en-US" sz="1400" b="1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charset="0"/>
                </a:rPr>
                <a:t> * ---------------------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charset="0"/>
                </a:rPr>
                <a:t> * This program generates a list of the powers of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charset="0"/>
                </a:rPr>
                <a:t> * two up to an exponent limit entered by the user.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charset="0"/>
                </a:rPr>
                <a:t> */</a:t>
              </a:r>
            </a:p>
            <a:p>
              <a:endParaRPr lang="en-US" sz="800" b="1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#include &lt;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iostream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&gt;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using namespace std;</a:t>
              </a:r>
            </a:p>
            <a:p>
              <a:endParaRPr lang="en-US" sz="800" b="1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charset="0"/>
                </a:rPr>
                <a:t>/* Function prototypes */</a:t>
              </a:r>
            </a:p>
            <a:p>
              <a:endParaRPr lang="en-US" sz="800" b="1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int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raiseToPower(int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n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int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k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);</a:t>
              </a:r>
            </a:p>
            <a:p>
              <a:endParaRPr lang="en-US" sz="800" b="1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charset="0"/>
                </a:rPr>
                <a:t>/* Main program */</a:t>
              </a:r>
            </a:p>
            <a:p>
              <a:endParaRPr lang="en-US" sz="1050" b="1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int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main() {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int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limit;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cout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&lt;&lt; "This program lists powers of two." &lt;&lt;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endl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;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cout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&lt;&lt; "Enter exponent limit: ";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cin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&gt;&gt; limit;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for (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int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= 0;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&lt;= limit;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++) {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  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cout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&lt;&lt; "2 to the " &lt;&lt;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&lt;&lt; " = "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        &lt;&lt; raiseToPower(2,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i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) &lt;&lt;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charset="0"/>
                </a:rPr>
                <a:t>endl</a:t>
              </a:r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;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}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   return 0;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</p:txBody>
        </p:sp>
      </p:grp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61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5" grpId="0" animBg="1"/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Variables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2600" y="1557260"/>
            <a:ext cx="8128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In C++, you must </a:t>
            </a: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a variable before you can use it.  The declaration establishes the name, type, and sometimes the initial value as well.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1013" y="2646285"/>
            <a:ext cx="8129587" cy="2174875"/>
            <a:chOff x="303" y="1606"/>
            <a:chExt cx="5121" cy="1370"/>
          </a:xfrm>
        </p:grpSpPr>
        <p:sp>
          <p:nvSpPr>
            <p:cNvPr id="30726" name="Rectangle 5"/>
            <p:cNvSpPr>
              <a:spLocks noChangeArrowheads="1"/>
            </p:cNvSpPr>
            <p:nvPr/>
          </p:nvSpPr>
          <p:spPr bwMode="auto">
            <a:xfrm>
              <a:off x="864" y="1729"/>
              <a:ext cx="4128" cy="5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0727" name="Text Box 6"/>
            <p:cNvSpPr txBox="1">
              <a:spLocks noChangeArrowheads="1"/>
            </p:cNvSpPr>
            <p:nvPr/>
          </p:nvSpPr>
          <p:spPr bwMode="auto">
            <a:xfrm>
              <a:off x="976" y="1720"/>
              <a:ext cx="3936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i="1" dirty="0">
                  <a:solidFill>
                    <a:srgbClr val="000000"/>
                  </a:solidFill>
                  <a:latin typeface="Times New Roman" pitchFamily="1" charset="0"/>
                </a:rPr>
                <a:t>type name;</a:t>
              </a:r>
            </a:p>
            <a:p>
              <a:pPr>
                <a:spcBef>
                  <a:spcPct val="50000"/>
                </a:spcBef>
              </a:pPr>
              <a:r>
                <a:rPr lang="en-US" sz="2200" i="1" dirty="0">
                  <a:solidFill>
                    <a:srgbClr val="000000"/>
                  </a:solidFill>
                  <a:latin typeface="Times New Roman" pitchFamily="1" charset="0"/>
                </a:rPr>
                <a:t>type name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 = </a:t>
              </a:r>
              <a:r>
                <a:rPr lang="en-US" sz="2200" i="1" dirty="0">
                  <a:solidFill>
                    <a:srgbClr val="000000"/>
                  </a:solidFill>
                  <a:latin typeface="Times New Roman" pitchFamily="1" charset="0"/>
                </a:rPr>
                <a:t>value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1" charset="0"/>
                </a:rPr>
                <a:t>;</a:t>
              </a:r>
              <a:endParaRPr lang="en-US" sz="2200" b="1" dirty="0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30728" name="Rectangle 7"/>
            <p:cNvSpPr>
              <a:spLocks noChangeArrowheads="1"/>
            </p:cNvSpPr>
            <p:nvPr/>
          </p:nvSpPr>
          <p:spPr bwMode="auto">
            <a:xfrm>
              <a:off x="304" y="1606"/>
              <a:ext cx="512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50000"/>
                </a:spcAft>
                <a:buFontTx/>
                <a:buChar char="•"/>
              </a:pPr>
              <a:endParaRPr lang="en-US" sz="1200" dirty="0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30729" name="Rectangle 8"/>
            <p:cNvSpPr>
              <a:spLocks noChangeArrowheads="1"/>
            </p:cNvSpPr>
            <p:nvPr/>
          </p:nvSpPr>
          <p:spPr bwMode="auto">
            <a:xfrm>
              <a:off x="303" y="2288"/>
              <a:ext cx="5121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algn="just">
                <a:lnSpc>
                  <a:spcPct val="85000"/>
                </a:lnSpc>
                <a:spcAft>
                  <a:spcPct val="50000"/>
                </a:spcAft>
              </a:pPr>
              <a:endParaRPr lang="en-US" sz="1200" dirty="0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</p:grpSp>
      <p:sp>
        <p:nvSpPr>
          <p:cNvPr id="499721" name="Rectangle 9"/>
          <p:cNvSpPr>
            <a:spLocks noChangeArrowheads="1"/>
          </p:cNvSpPr>
          <p:nvPr/>
        </p:nvSpPr>
        <p:spPr bwMode="auto">
          <a:xfrm>
            <a:off x="477765" y="4114800"/>
            <a:ext cx="81280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Local variables: 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declarations as statements in the body of a method definition. Variables declared in this way are called and are accessible only inside that method.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77765" y="1066800"/>
            <a:ext cx="8128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Variable: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a named location for storing a value.</a:t>
            </a:r>
          </a:p>
        </p:txBody>
      </p:sp>
    </p:spTree>
    <p:extLst>
      <p:ext uri="{BB962C8B-B14F-4D97-AF65-F5344CB8AC3E}">
        <p14:creationId xmlns:p14="http://schemas.microsoft.com/office/powerpoint/2010/main" val="334306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499721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Data 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C++ defines a set of </a:t>
            </a: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primitive types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to represent simple data.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2125" y="1066800"/>
            <a:ext cx="8140700" cy="1354138"/>
            <a:chOff x="310" y="1232"/>
            <a:chExt cx="5128" cy="853"/>
          </a:xfrm>
        </p:grpSpPr>
        <p:sp>
          <p:nvSpPr>
            <p:cNvPr id="26638" name="Rectangle 5"/>
            <p:cNvSpPr>
              <a:spLocks noChangeArrowheads="1"/>
            </p:cNvSpPr>
            <p:nvPr/>
          </p:nvSpPr>
          <p:spPr bwMode="auto">
            <a:xfrm>
              <a:off x="310" y="1232"/>
              <a:ext cx="512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50000"/>
                </a:spcAft>
                <a:buFontTx/>
                <a:buChar char="•"/>
              </a:pPr>
              <a:endParaRPr lang="en-US" dirty="0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26639" name="Rectangle 6"/>
            <p:cNvSpPr>
              <a:spLocks noChangeArrowheads="1"/>
            </p:cNvSpPr>
            <p:nvPr/>
          </p:nvSpPr>
          <p:spPr bwMode="auto">
            <a:xfrm>
              <a:off x="528" y="16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int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26640" name="Text Box 7"/>
            <p:cNvSpPr txBox="1">
              <a:spLocks noChangeArrowheads="1"/>
            </p:cNvSpPr>
            <p:nvPr/>
          </p:nvSpPr>
          <p:spPr bwMode="auto">
            <a:xfrm>
              <a:off x="1248" y="1701"/>
              <a:ext cx="419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85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Times New Roman" pitchFamily="1" charset="0"/>
                </a:rPr>
                <a:t>This type is used to represent integers, which are whole numbers such as 17 or </a:t>
              </a:r>
              <a:r>
                <a:rPr lang="en-US" sz="2000" dirty="0">
                  <a:solidFill>
                    <a:srgbClr val="000000"/>
                  </a:solidFill>
                  <a:latin typeface="Courier New" pitchFamily="1" charset="0"/>
                </a:rPr>
                <a:t>–</a:t>
              </a:r>
              <a:r>
                <a:rPr lang="en-US" sz="2000" dirty="0">
                  <a:solidFill>
                    <a:srgbClr val="000000"/>
                  </a:solidFill>
                  <a:latin typeface="Times New Roman" pitchFamily="1" charset="0"/>
                </a:rPr>
                <a:t>53.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38200" y="2501900"/>
            <a:ext cx="7794625" cy="617538"/>
            <a:chOff x="528" y="2136"/>
            <a:chExt cx="4910" cy="389"/>
          </a:xfrm>
        </p:grpSpPr>
        <p:sp>
          <p:nvSpPr>
            <p:cNvPr id="26636" name="Rectangle 9"/>
            <p:cNvSpPr>
              <a:spLocks noChangeArrowheads="1"/>
            </p:cNvSpPr>
            <p:nvPr/>
          </p:nvSpPr>
          <p:spPr bwMode="auto">
            <a:xfrm>
              <a:off x="528" y="213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double</a:t>
              </a:r>
              <a:endParaRPr lang="en-US" sz="2200" b="1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26637" name="Text Box 10"/>
            <p:cNvSpPr txBox="1">
              <a:spLocks noChangeArrowheads="1"/>
            </p:cNvSpPr>
            <p:nvPr/>
          </p:nvSpPr>
          <p:spPr bwMode="auto">
            <a:xfrm>
              <a:off x="1248" y="2141"/>
              <a:ext cx="419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85000"/>
                </a:lnSpc>
              </a:pPr>
              <a:r>
                <a:rPr lang="en-US" sz="2000">
                  <a:solidFill>
                    <a:srgbClr val="000000"/>
                  </a:solidFill>
                  <a:latin typeface="Times New Roman" pitchFamily="1" charset="0"/>
                </a:rPr>
                <a:t>This type is used to represent numbers that include a decimal fraction, such as 3.14159265.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38200" y="3662363"/>
            <a:ext cx="7794625" cy="369887"/>
            <a:chOff x="528" y="2901"/>
            <a:chExt cx="4910" cy="233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>
              <a:off x="528" y="2901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char</a:t>
              </a:r>
            </a:p>
          </p:txBody>
        </p:sp>
        <p:sp>
          <p:nvSpPr>
            <p:cNvPr id="26635" name="Text Box 13"/>
            <p:cNvSpPr txBox="1">
              <a:spLocks noChangeArrowheads="1"/>
            </p:cNvSpPr>
            <p:nvPr/>
          </p:nvSpPr>
          <p:spPr bwMode="auto">
            <a:xfrm>
              <a:off x="1248" y="2906"/>
              <a:ext cx="4190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85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Times New Roman" pitchFamily="1" charset="0"/>
                </a:rPr>
                <a:t>This type represents a single ASCII character.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838200" y="3213100"/>
            <a:ext cx="7794625" cy="366713"/>
            <a:chOff x="528" y="3365"/>
            <a:chExt cx="4910" cy="231"/>
          </a:xfrm>
        </p:grpSpPr>
        <p:sp>
          <p:nvSpPr>
            <p:cNvPr id="26632" name="Rectangle 15"/>
            <p:cNvSpPr>
              <a:spLocks noChangeArrowheads="1"/>
            </p:cNvSpPr>
            <p:nvPr/>
          </p:nvSpPr>
          <p:spPr bwMode="auto">
            <a:xfrm>
              <a:off x="528" y="3365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 err="1">
                  <a:solidFill>
                    <a:srgbClr val="000000"/>
                  </a:solidFill>
                  <a:latin typeface="Courier New" pitchFamily="1" charset="0"/>
                </a:rPr>
                <a:t>bool</a:t>
              </a:r>
              <a:endParaRPr lang="en-US" sz="2200" b="1" dirty="0">
                <a:solidFill>
                  <a:srgbClr val="000000"/>
                </a:solidFill>
                <a:latin typeface="Courier New" pitchFamily="1" charset="0"/>
              </a:endParaRPr>
            </a:p>
          </p:txBody>
        </p:sp>
        <p:sp>
          <p:nvSpPr>
            <p:cNvPr id="26633" name="Text Box 16"/>
            <p:cNvSpPr txBox="1">
              <a:spLocks noChangeArrowheads="1"/>
            </p:cNvSpPr>
            <p:nvPr/>
          </p:nvSpPr>
          <p:spPr bwMode="auto">
            <a:xfrm>
              <a:off x="1248" y="3370"/>
              <a:ext cx="4190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85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Times New Roman" pitchFamily="1" charset="0"/>
                </a:rPr>
                <a:t>This type represents a logical value (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true</a:t>
              </a:r>
              <a:r>
                <a:rPr lang="en-US" sz="2000" dirty="0">
                  <a:solidFill>
                    <a:srgbClr val="000000"/>
                  </a:solidFill>
                  <a:latin typeface="Times New Roman" pitchFamily="1" charset="0"/>
                </a:rPr>
                <a:t> or 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1" charset="0"/>
                </a:rPr>
                <a:t>false</a:t>
              </a:r>
              <a:r>
                <a:rPr lang="en-US" sz="2000" dirty="0">
                  <a:solidFill>
                    <a:srgbClr val="000000"/>
                  </a:solidFill>
                  <a:latin typeface="Times New Roman" pitchFamily="1" charset="0"/>
                </a:rPr>
                <a:t>).</a:t>
              </a:r>
              <a:endParaRPr lang="en-US" dirty="0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259FD0DA-BC33-584E-821D-5092B647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36" y="4628745"/>
            <a:ext cx="8128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Many data types are represented using objects or other compound structures containing </a:t>
            </a: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primitive types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06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Expressions in 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dirty="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82600" y="2135472"/>
            <a:ext cx="8128000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n1</a:t>
            </a:r>
            <a:r>
              <a:rPr lang="en-US" sz="1000" b="1" dirty="0">
                <a:solidFill>
                  <a:srgbClr val="000000"/>
                </a:solidFill>
                <a:latin typeface="Courier New" pitchFamily="1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+</a:t>
            </a:r>
            <a:r>
              <a:rPr lang="en-US" sz="1000" b="1" dirty="0">
                <a:solidFill>
                  <a:srgbClr val="000000"/>
                </a:solidFill>
                <a:latin typeface="Courier New" pitchFamily="1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n2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is an example of an </a:t>
            </a: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expression</a:t>
            </a:r>
            <a:r>
              <a:rPr lang="en-US" i="1" dirty="0">
                <a:solidFill>
                  <a:srgbClr val="000000"/>
                </a:solidFill>
                <a:latin typeface="Times New Roman" pitchFamily="1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which specifies the operations involved in the computation.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An expression in C++ consists of </a:t>
            </a: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terms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joined together by </a:t>
            </a: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operators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15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Each term must be one of the following:</a:t>
            </a:r>
          </a:p>
          <a:p>
            <a:pPr marL="742950" lvl="1" indent="-285750" algn="just">
              <a:lnSpc>
                <a:spcPct val="85000"/>
              </a:lnSpc>
              <a:spcAft>
                <a:spcPct val="10000"/>
              </a:spcAft>
              <a:buFontTx/>
              <a:buChar char="–"/>
            </a:pPr>
            <a:r>
              <a:rPr lang="en-US" sz="22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 constant (such as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3.14159265</a:t>
            </a:r>
            <a:r>
              <a:rPr lang="en-US" sz="22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or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"hello, world"</a:t>
            </a:r>
            <a:r>
              <a:rPr lang="en-US" sz="22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)</a:t>
            </a:r>
          </a:p>
          <a:p>
            <a:pPr marL="742950" lvl="1" indent="-285750" algn="just">
              <a:lnSpc>
                <a:spcPct val="85000"/>
              </a:lnSpc>
              <a:spcAft>
                <a:spcPct val="10000"/>
              </a:spcAft>
              <a:buFontTx/>
              <a:buChar char="–"/>
            </a:pPr>
            <a:r>
              <a:rPr lang="en-US" sz="22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 variable name (such as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n1</a:t>
            </a:r>
            <a:r>
              <a:rPr lang="en-US" sz="22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,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n2</a:t>
            </a:r>
            <a:r>
              <a:rPr lang="en-US" sz="22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, or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total</a:t>
            </a:r>
            <a:r>
              <a:rPr lang="en-US" sz="22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)</a:t>
            </a:r>
          </a:p>
          <a:p>
            <a:pPr marL="742950" lvl="1" indent="-285750" algn="just">
              <a:lnSpc>
                <a:spcPct val="85000"/>
              </a:lnSpc>
              <a:spcAft>
                <a:spcPct val="10000"/>
              </a:spcAft>
              <a:buFontTx/>
              <a:buChar char="–"/>
            </a:pPr>
            <a:r>
              <a:rPr lang="en-US" sz="22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 method call that returns a value (such as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someFunction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()</a:t>
            </a:r>
            <a:r>
              <a:rPr lang="en-US" sz="22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)</a:t>
            </a:r>
          </a:p>
          <a:p>
            <a:pPr marL="742950" lvl="1" indent="-285750" algn="just">
              <a:lnSpc>
                <a:spcPct val="85000"/>
              </a:lnSpc>
              <a:spcAft>
                <a:spcPct val="10000"/>
              </a:spcAft>
              <a:buFontTx/>
              <a:buChar char="–"/>
            </a:pPr>
            <a:r>
              <a:rPr lang="en-US" sz="22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An expression enclosed in parentheses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905000" y="1568450"/>
            <a:ext cx="411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int total = n1 + n2;</a:t>
            </a:r>
            <a:endParaRPr lang="en-US" sz="2200" b="1" dirty="0">
              <a:solidFill>
                <a:srgbClr val="000000"/>
              </a:solidFill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4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2" grpId="0" uiExpand="1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Terms in an Expression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The simplest terms that appear in expressions are </a:t>
            </a: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constants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(does not change) and </a:t>
            </a: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variables 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(can change).</a:t>
            </a:r>
            <a:endParaRPr lang="en-US" sz="1200" dirty="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492125" y="2578100"/>
            <a:ext cx="81280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The format of a constant depends on its type:</a:t>
            </a:r>
          </a:p>
          <a:p>
            <a:pPr marL="742950" lvl="1" indent="-285750" algn="just">
              <a:lnSpc>
                <a:spcPct val="90000"/>
              </a:lnSpc>
              <a:spcAft>
                <a:spcPct val="25000"/>
              </a:spcAft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Integral constants consist of a string of digits, optionally preceded by a minus sign, as in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,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42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,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-1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, or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1000000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.</a:t>
            </a:r>
          </a:p>
          <a:p>
            <a:pPr marL="742950" lvl="1" indent="-285750" algn="just">
              <a:lnSpc>
                <a:spcPct val="90000"/>
              </a:lnSpc>
              <a:spcAft>
                <a:spcPct val="25000"/>
              </a:spcAft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Floating-point constants include a decimal point, as in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3.14159265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or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10.0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.  Floating-point constants can also be expressed in scientific notation by adding the letter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and an exponent after the digits of the number, so that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5.646E-8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represents the number 5.646</a:t>
            </a:r>
            <a:r>
              <a:rPr lang="en-US" sz="1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 pitchFamily="1" charset="0"/>
                <a:ea typeface="ＭＳ Ｐゴシック" pitchFamily="1" charset="-128"/>
                <a:cs typeface="ＭＳ Ｐゴシック" pitchFamily="1" charset="-128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10</a:t>
            </a:r>
            <a:r>
              <a:rPr lang="en-US" baseline="30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-</a:t>
            </a:r>
            <a:r>
              <a:rPr lang="en-US" sz="2000" baseline="30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.</a:t>
            </a:r>
          </a:p>
          <a:p>
            <a:pPr marL="742950" lvl="1" indent="-285750" algn="just">
              <a:lnSpc>
                <a:spcPct val="90000"/>
              </a:lnSpc>
              <a:spcAft>
                <a:spcPct val="25000"/>
              </a:spcAft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The two constants of type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are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and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.</a:t>
            </a:r>
          </a:p>
          <a:p>
            <a:pPr marL="742950" lvl="1" indent="-285750" algn="just">
              <a:lnSpc>
                <a:spcPct val="90000"/>
              </a:lnSpc>
              <a:spcAft>
                <a:spcPct val="25000"/>
              </a:spcAft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Character and string constants will be discussed soon. For the moment, all you need to know is that a string constant consists of a sequence of characters enclosed in double quotation marks, such as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"hello,</a:t>
            </a:r>
            <a:r>
              <a:rPr lang="en-US" sz="1800" b="1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itchFamily="1" charset="0"/>
                <a:ea typeface="ＭＳ Ｐゴシック" pitchFamily="1" charset="-128"/>
                <a:cs typeface="ＭＳ Ｐゴシック" pitchFamily="1" charset="-128"/>
              </a:rPr>
              <a:t>world"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.</a:t>
            </a:r>
            <a:endParaRPr lang="en-US" sz="1800" b="1" dirty="0">
              <a:solidFill>
                <a:srgbClr val="000000"/>
              </a:solidFill>
              <a:latin typeface="Courier New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64A0B385-B545-3D40-895D-1C8220C8EACF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2527301"/>
            <a:ext cx="8224838" cy="3721100"/>
            <a:chOff x="274" y="1592"/>
            <a:chExt cx="5181" cy="2423"/>
          </a:xfrm>
          <a:solidFill>
            <a:schemeClr val="bg1"/>
          </a:solidFill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3976CCB2-F248-3745-8011-9009B2543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" y="1592"/>
              <a:ext cx="5181" cy="242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rgbClr val="000000"/>
                </a:solidFill>
                <a:latin typeface="Times New Roman" pitchFamily="1" charset="0"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BB2B13C7-8654-1B40-8A2C-84DE79A9E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1624"/>
              <a:ext cx="5120" cy="23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algn="just">
                <a:lnSpc>
                  <a:spcPct val="85000"/>
                </a:lnSpc>
                <a:spcAft>
                  <a:spcPct val="25000"/>
                </a:spcAft>
                <a:buFontTx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Times New Roman" pitchFamily="1" charset="0"/>
                </a:rPr>
                <a:t>A variable in C++ is most easily envisioned as a box capable of storing a value.</a:t>
              </a:r>
            </a:p>
          </p:txBody>
        </p:sp>
      </p:grpSp>
      <p:sp>
        <p:nvSpPr>
          <p:cNvPr id="497672" name="Rectangle 8"/>
          <p:cNvSpPr>
            <a:spLocks noChangeArrowheads="1"/>
          </p:cNvSpPr>
          <p:nvPr/>
        </p:nvSpPr>
        <p:spPr bwMode="auto">
          <a:xfrm>
            <a:off x="482600" y="4191000"/>
            <a:ext cx="81280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Each variable has the following attributes:</a:t>
            </a:r>
          </a:p>
          <a:p>
            <a:pPr marL="742950" lvl="1" indent="-285750" algn="just">
              <a:lnSpc>
                <a:spcPct val="90000"/>
              </a:lnSpc>
              <a:spcAft>
                <a:spcPct val="25000"/>
              </a:spcAft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 </a:t>
            </a:r>
            <a:r>
              <a:rPr lang="en-US" sz="2000" b="1" i="1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name</a:t>
            </a:r>
            <a:r>
              <a:rPr lang="en-US" sz="2000" i="1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which enables you to differentiate one variable from another.</a:t>
            </a:r>
          </a:p>
          <a:p>
            <a:pPr marL="742950" lvl="1" indent="-285750" algn="just">
              <a:lnSpc>
                <a:spcPct val="90000"/>
              </a:lnSpc>
              <a:spcAft>
                <a:spcPct val="25000"/>
              </a:spcAft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 </a:t>
            </a:r>
            <a:r>
              <a:rPr lang="en-US" sz="2000" b="1" i="1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type</a:t>
            </a:r>
            <a:r>
              <a:rPr lang="en-US" sz="2000" i="1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which specifies what type of value the variable can contain.</a:t>
            </a:r>
          </a:p>
          <a:p>
            <a:pPr marL="742950" lvl="1" indent="-285750" algn="just">
              <a:lnSpc>
                <a:spcPct val="90000"/>
              </a:lnSpc>
              <a:spcAft>
                <a:spcPct val="50000"/>
              </a:spcAft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 </a:t>
            </a:r>
            <a:r>
              <a:rPr lang="en-US" sz="2000" b="1" i="1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value</a:t>
            </a:r>
            <a:r>
              <a:rPr lang="en-US" sz="2000" i="1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which represents the current contents of the variable.</a:t>
            </a:r>
          </a:p>
        </p:txBody>
      </p:sp>
      <p:sp>
        <p:nvSpPr>
          <p:cNvPr id="497673" name="Rectangle 9"/>
          <p:cNvSpPr>
            <a:spLocks noChangeArrowheads="1"/>
          </p:cNvSpPr>
          <p:nvPr/>
        </p:nvSpPr>
        <p:spPr bwMode="auto">
          <a:xfrm>
            <a:off x="3771900" y="3492500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 b="1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497674" name="Rectangle 10"/>
          <p:cNvSpPr>
            <a:spLocks noChangeArrowheads="1"/>
          </p:cNvSpPr>
          <p:nvPr/>
        </p:nvSpPr>
        <p:spPr bwMode="auto">
          <a:xfrm>
            <a:off x="3722688" y="314483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total</a:t>
            </a:r>
            <a:endParaRPr lang="en-US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497675" name="Rectangle 11"/>
          <p:cNvSpPr>
            <a:spLocks noChangeArrowheads="1"/>
          </p:cNvSpPr>
          <p:nvPr/>
        </p:nvSpPr>
        <p:spPr bwMode="auto">
          <a:xfrm>
            <a:off x="5835650" y="3541940"/>
            <a:ext cx="230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(contains an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1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)</a:t>
            </a:r>
          </a:p>
        </p:txBody>
      </p:sp>
      <p:sp>
        <p:nvSpPr>
          <p:cNvPr id="497676" name="Rectangle 12"/>
          <p:cNvSpPr>
            <a:spLocks noChangeArrowheads="1"/>
          </p:cNvSpPr>
          <p:nvPr/>
        </p:nvSpPr>
        <p:spPr bwMode="auto">
          <a:xfrm>
            <a:off x="3875088" y="3545115"/>
            <a:ext cx="139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42</a:t>
            </a:r>
          </a:p>
        </p:txBody>
      </p:sp>
      <p:sp>
        <p:nvSpPr>
          <p:cNvPr id="497677" name="Rectangle 13"/>
          <p:cNvSpPr>
            <a:spLocks noChangeArrowheads="1"/>
          </p:cNvSpPr>
          <p:nvPr/>
        </p:nvSpPr>
        <p:spPr bwMode="auto">
          <a:xfrm>
            <a:off x="482600" y="5740400"/>
            <a:ext cx="74422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5000"/>
              </a:lnSpc>
              <a:spcAft>
                <a:spcPct val="2500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The name and type of a variable are fixed.  The value changes whenever you </a:t>
            </a:r>
            <a:r>
              <a:rPr lang="en-US" b="1" i="1" dirty="0">
                <a:solidFill>
                  <a:srgbClr val="000000"/>
                </a:solidFill>
                <a:latin typeface="Times New Roman" pitchFamily="1" charset="0"/>
              </a:rPr>
              <a:t>assign</a:t>
            </a:r>
            <a:r>
              <a:rPr lang="en-US" dirty="0">
                <a:solidFill>
                  <a:srgbClr val="000000"/>
                </a:solidFill>
                <a:latin typeface="Times New Roman" pitchFamily="1" charset="0"/>
              </a:rPr>
              <a:t> a new value to the variable.</a:t>
            </a:r>
          </a:p>
        </p:txBody>
      </p:sp>
    </p:spTree>
    <p:extLst>
      <p:ext uri="{BB962C8B-B14F-4D97-AF65-F5344CB8AC3E}">
        <p14:creationId xmlns:p14="http://schemas.microsoft.com/office/powerpoint/2010/main" val="31438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uiExpand="1" build="p" bldLvl="2" autoUpdateAnimBg="0"/>
      <p:bldP spid="497672" grpId="0" build="p" bldLvl="2"/>
      <p:bldP spid="497673" grpId="0" animBg="1"/>
      <p:bldP spid="497674" grpId="0"/>
      <p:bldP spid="497675" grpId="0"/>
      <p:bldP spid="497676" grpId="0"/>
      <p:bldP spid="49767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01eaecd4-8edb-4d3c-92df-7678e921669e"/>
  <p:tag name="WASPOLLED" val="8453C27ED6744F2AA7C8502E1567FB8F"/>
  <p:tag name="TPVERSION" val="8"/>
  <p:tag name="TPFULLVERSION" val="8.2.0.30"/>
  <p:tag name="PPTVERSION" val="16"/>
  <p:tag name="TPOS" val="2"/>
  <p:tag name="TPLASTSAVEVERSION" val="6.2 P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FoR9lX78aJ1lO7heDTS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Q7BsWhRc29bCGoF9H0t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QgBWb7WKlbZeyJyS0Ph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abrTyucRYokihkRZ5Jg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DsQVAOZEe9QY6pvizsy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Tfsd10KyHq3byZ3CToR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rjesuNaOIlM2yAtmNYU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qUVQweWyaBSpIO9ZzwWo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ovqt9wBTqtI1ojBYydf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TDPMkndsXizJcwk5LM1y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i4PlA5JPZSsIK0msEPx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ZNKFXxoaC8YvSAGP9nq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hbNhSMqd01qGQZzHgVy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e0ru4XSbhZLQvzSGEBJ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4cKHfr7vU3cHXMPoItl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VZu0OzgXoyshWfKnHr4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ENB6RgTg3jdDgKdfCxf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eGQzDkLTKWmdlGoHIZ3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93iZZ9sOwx730zVghDyv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g2pxQVPfUx85CxAEbi5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ak6trrmuBlAN2WzCBTH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rst5ggvi6nenMiQXyh8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vRujJHYnc4lR1R4qntnT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NvOvD4yHcw72FsCaIJn6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W04vbepjpNA4Zue3UPv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ZcBOcLEviwvgSuyznsM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4oDFtGthTpqb1RTn1DF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3zJCJulr34B2K7dbxhX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6PGtGF0q9xNJ1PU3Kb8P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9gKGbulHSursTVgOFrDV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e16ohuxMSbML0xcWYOVN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zm07unsndoKVeDhU0OVZ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9YqY0TQ26skJCnSuOsj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HSo3RGDH8eiMx2gm3pq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gCXjHTVZUVWUF7JqvLKv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Cs5fEDLvzv5kCM6yZKL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PCn8DDTE336K0udrfie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PkvXjXLZK7afCtSv07CU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eRMBkyusUW0pN2CFjWS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ALRKzJi6MrYN6EbICduh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edGQSkOF2pIfh0JAZLa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qZVYuAjFy1LlwE3IQXh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z4RmaZ2eJ6n4FNGVUPdl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5tme3CHgfdhpgiuFigCr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tVu5wgVdw39RV3BkBhrP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hQRnNW84L2ImnqFTvXO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1wVLRivC3V1N5EDd9sZ4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68yGbEHMt10wgkVCWDDr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ziM1FmuOOoJqMca7QUh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Myojiwwlr0zYrYooC1pZc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8wT8pLwMxqFGNJoInPYt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rleMIdSSsOApRq97KOE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jKbE0UEA1IOLnrNbYNzF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cjwidIdEITZ8A38Iieh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Qe0ByjlihqxZIjnGfWt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MDuYmWL15OB5SYktCqRN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Snjc7Q5gqgMMpG2jRLrDC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n2H4NeGOqD1GL6E9OVV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j6yEriy6mqtM0gv22RzC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fMJxy7wA3HtnwQndYSl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oakt4LWWQ3zI8YdR0LdM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wlMxj2YBEhhRCp4tmzEd"/>
</p:tagLst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8700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C3AAAA"/>
      </a:accent5>
      <a:accent6>
        <a:srgbClr val="00005C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9731</TotalTime>
  <Words>3198</Words>
  <Application>Microsoft Macintosh PowerPoint</Application>
  <PresentationFormat>On-screen Show (4:3)</PresentationFormat>
  <Paragraphs>561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Courier New</vt:lpstr>
      <vt:lpstr>Helvetica</vt:lpstr>
      <vt:lpstr>Monaco</vt:lpstr>
      <vt:lpstr>Times New Roman</vt:lpstr>
      <vt:lpstr>Default Theme</vt:lpstr>
      <vt:lpstr>PowerPoint Presentation</vt:lpstr>
      <vt:lpstr>The History of C++</vt:lpstr>
      <vt:lpstr>“Hello World”</vt:lpstr>
      <vt:lpstr>The Compilation Process</vt:lpstr>
      <vt:lpstr>The Structure of a C++ Program</vt:lpstr>
      <vt:lpstr>Variables</vt:lpstr>
      <vt:lpstr>Data Types</vt:lpstr>
      <vt:lpstr>Expressions in C++</vt:lpstr>
      <vt:lpstr>Terms in an Expression</vt:lpstr>
      <vt:lpstr>Operators and Operands</vt:lpstr>
      <vt:lpstr>The Pitfalls of Integer Division</vt:lpstr>
      <vt:lpstr>Division and Type Casts</vt:lpstr>
      <vt:lpstr>The Pitfalls of Integer Division</vt:lpstr>
      <vt:lpstr>The Remainder Operator</vt:lpstr>
      <vt:lpstr>Precedence</vt:lpstr>
      <vt:lpstr>Exercise: Precedence Evaluation</vt:lpstr>
      <vt:lpstr>Assignment Statements</vt:lpstr>
      <vt:lpstr>Shorthand Assignments</vt:lpstr>
      <vt:lpstr>Increment and Decrement Operators</vt:lpstr>
      <vt:lpstr>Statement Types in C++</vt:lpstr>
      <vt:lpstr>Boolean Expressions</vt:lpstr>
      <vt:lpstr>Notes on the Boolean Operators</vt:lpstr>
      <vt:lpstr>The if Statement</vt:lpstr>
      <vt:lpstr>Common Forms of the if Statement</vt:lpstr>
      <vt:lpstr>The ?: Operator</vt:lpstr>
      <vt:lpstr>The switch Statement</vt:lpstr>
      <vt:lpstr>Example of the switch Statement  </vt:lpstr>
      <vt:lpstr>Iteration - Loops</vt:lpstr>
      <vt:lpstr>Arrays</vt:lpstr>
      <vt:lpstr>Defining Functions in C++</vt:lpstr>
      <vt:lpstr>The End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1-Overview of the Course</dc:title>
  <dc:creator>Brandon Dixon</dc:creator>
  <cp:keywords/>
  <dc:description>Copyright 2014</dc:description>
  <cp:lastModifiedBy>Maclane May</cp:lastModifiedBy>
  <cp:revision>1250</cp:revision>
  <cp:lastPrinted>2014-01-09T22:57:02Z</cp:lastPrinted>
  <dcterms:created xsi:type="dcterms:W3CDTF">1997-12-19T15:34:08Z</dcterms:created>
  <dcterms:modified xsi:type="dcterms:W3CDTF">2022-01-14T03:10:35Z</dcterms:modified>
  <cp:category/>
</cp:coreProperties>
</file>