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8" r:id="rId3"/>
    <p:sldId id="259" r:id="rId4"/>
    <p:sldId id="265" r:id="rId5"/>
    <p:sldId id="257" r:id="rId6"/>
    <p:sldId id="260" r:id="rId7"/>
    <p:sldId id="266" r:id="rId8"/>
    <p:sldId id="267" r:id="rId9"/>
    <p:sldId id="261" r:id="rId10"/>
    <p:sldId id="262" r:id="rId11"/>
    <p:sldId id="263"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94681"/>
  </p:normalViewPr>
  <p:slideViewPr>
    <p:cSldViewPr snapToGrid="0">
      <p:cViewPr>
        <p:scale>
          <a:sx n="93" d="100"/>
          <a:sy n="93" d="100"/>
        </p:scale>
        <p:origin x="274"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9A539E-70A0-4E94-B700-EEEDE5A6EDA1}" type="datetimeFigureOut">
              <a:rPr lang="en-US" smtClean="0"/>
              <a:t>7/4/2025</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1580145-CA6B-4D6B-AF72-9DE6E6D0A931}" type="slidenum">
              <a:rPr lang="en-US" smtClean="0"/>
              <a:t>‹#›</a:t>
            </a:fld>
            <a:endParaRPr lang="en-US"/>
          </a:p>
        </p:txBody>
      </p:sp>
    </p:spTree>
    <p:extLst>
      <p:ext uri="{BB962C8B-B14F-4D97-AF65-F5344CB8AC3E}">
        <p14:creationId xmlns:p14="http://schemas.microsoft.com/office/powerpoint/2010/main" val="2212527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9A539E-70A0-4E94-B700-EEEDE5A6EDA1}" type="datetimeFigureOut">
              <a:rPr lang="en-US" smtClean="0"/>
              <a:t>7/4/2025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1580145-CA6B-4D6B-AF72-9DE6E6D0A931}" type="slidenum">
              <a:rPr lang="en-US" smtClean="0"/>
              <a:t>‹#›</a:t>
            </a:fld>
            <a:endParaRPr lang="en-US"/>
          </a:p>
        </p:txBody>
      </p:sp>
    </p:spTree>
    <p:extLst>
      <p:ext uri="{BB962C8B-B14F-4D97-AF65-F5344CB8AC3E}">
        <p14:creationId xmlns:p14="http://schemas.microsoft.com/office/powerpoint/2010/main" val="1418167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9A539E-70A0-4E94-B700-EEEDE5A6EDA1}" type="datetimeFigureOut">
              <a:rPr lang="en-US" smtClean="0"/>
              <a:t>7/4/2025</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1580145-CA6B-4D6B-AF72-9DE6E6D0A931}"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907605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79A539E-70A0-4E94-B700-EEEDE5A6EDA1}" type="datetimeFigureOut">
              <a:rPr lang="en-US" smtClean="0"/>
              <a:t>7/4/2025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1580145-CA6B-4D6B-AF72-9DE6E6D0A931}" type="slidenum">
              <a:rPr lang="en-US" smtClean="0"/>
              <a:t>‹#›</a:t>
            </a:fld>
            <a:endParaRPr lang="en-US"/>
          </a:p>
        </p:txBody>
      </p:sp>
    </p:spTree>
    <p:extLst>
      <p:ext uri="{BB962C8B-B14F-4D97-AF65-F5344CB8AC3E}">
        <p14:creationId xmlns:p14="http://schemas.microsoft.com/office/powerpoint/2010/main" val="2971641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79A539E-70A0-4E94-B700-EEEDE5A6EDA1}" type="datetimeFigureOut">
              <a:rPr lang="en-US" smtClean="0"/>
              <a:t>7/4/2025</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1580145-CA6B-4D6B-AF72-9DE6E6D0A931}"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77689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79A539E-70A0-4E94-B700-EEEDE5A6EDA1}" type="datetimeFigureOut">
              <a:rPr lang="en-US" smtClean="0"/>
              <a:t>7/4/2025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1580145-CA6B-4D6B-AF72-9DE6E6D0A931}" type="slidenum">
              <a:rPr lang="en-US" smtClean="0"/>
              <a:t>‹#›</a:t>
            </a:fld>
            <a:endParaRPr lang="en-US"/>
          </a:p>
        </p:txBody>
      </p:sp>
    </p:spTree>
    <p:extLst>
      <p:ext uri="{BB962C8B-B14F-4D97-AF65-F5344CB8AC3E}">
        <p14:creationId xmlns:p14="http://schemas.microsoft.com/office/powerpoint/2010/main" val="33596344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9A539E-70A0-4E94-B700-EEEDE5A6EDA1}" type="datetimeFigureOut">
              <a:rPr lang="en-US" smtClean="0"/>
              <a:t>7/4/2025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1580145-CA6B-4D6B-AF72-9DE6E6D0A931}" type="slidenum">
              <a:rPr lang="en-US" smtClean="0"/>
              <a:t>‹#›</a:t>
            </a:fld>
            <a:endParaRPr lang="en-US"/>
          </a:p>
        </p:txBody>
      </p:sp>
    </p:spTree>
    <p:extLst>
      <p:ext uri="{BB962C8B-B14F-4D97-AF65-F5344CB8AC3E}">
        <p14:creationId xmlns:p14="http://schemas.microsoft.com/office/powerpoint/2010/main" val="18202274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9A539E-70A0-4E94-B700-EEEDE5A6EDA1}" type="datetimeFigureOut">
              <a:rPr lang="en-US" smtClean="0"/>
              <a:t>7/4/2025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1580145-CA6B-4D6B-AF72-9DE6E6D0A931}" type="slidenum">
              <a:rPr lang="en-US" smtClean="0"/>
              <a:t>‹#›</a:t>
            </a:fld>
            <a:endParaRPr lang="en-US"/>
          </a:p>
        </p:txBody>
      </p:sp>
    </p:spTree>
    <p:extLst>
      <p:ext uri="{BB962C8B-B14F-4D97-AF65-F5344CB8AC3E}">
        <p14:creationId xmlns:p14="http://schemas.microsoft.com/office/powerpoint/2010/main" val="663174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9A539E-70A0-4E94-B700-EEEDE5A6EDA1}" type="datetimeFigureOut">
              <a:rPr lang="en-US" smtClean="0"/>
              <a:t>7/4/2025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1580145-CA6B-4D6B-AF72-9DE6E6D0A931}" type="slidenum">
              <a:rPr lang="en-US" smtClean="0"/>
              <a:t>‹#›</a:t>
            </a:fld>
            <a:endParaRPr lang="en-US"/>
          </a:p>
        </p:txBody>
      </p:sp>
    </p:spTree>
    <p:extLst>
      <p:ext uri="{BB962C8B-B14F-4D97-AF65-F5344CB8AC3E}">
        <p14:creationId xmlns:p14="http://schemas.microsoft.com/office/powerpoint/2010/main" val="2380817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9A539E-70A0-4E94-B700-EEEDE5A6EDA1}" type="datetimeFigureOut">
              <a:rPr lang="en-US" smtClean="0"/>
              <a:t>7/4/2025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1580145-CA6B-4D6B-AF72-9DE6E6D0A931}" type="slidenum">
              <a:rPr lang="en-US" smtClean="0"/>
              <a:t>‹#›</a:t>
            </a:fld>
            <a:endParaRPr lang="en-US"/>
          </a:p>
        </p:txBody>
      </p:sp>
    </p:spTree>
    <p:extLst>
      <p:ext uri="{BB962C8B-B14F-4D97-AF65-F5344CB8AC3E}">
        <p14:creationId xmlns:p14="http://schemas.microsoft.com/office/powerpoint/2010/main" val="2967105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9A539E-70A0-4E94-B700-EEEDE5A6EDA1}" type="datetimeFigureOut">
              <a:rPr lang="en-US" smtClean="0"/>
              <a:t>7/4/2025</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1580145-CA6B-4D6B-AF72-9DE6E6D0A931}" type="slidenum">
              <a:rPr lang="en-US" smtClean="0"/>
              <a:t>‹#›</a:t>
            </a:fld>
            <a:endParaRPr lang="en-US"/>
          </a:p>
        </p:txBody>
      </p:sp>
    </p:spTree>
    <p:extLst>
      <p:ext uri="{BB962C8B-B14F-4D97-AF65-F5344CB8AC3E}">
        <p14:creationId xmlns:p14="http://schemas.microsoft.com/office/powerpoint/2010/main" val="110012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9A539E-70A0-4E94-B700-EEEDE5A6EDA1}" type="datetimeFigureOut">
              <a:rPr lang="en-US" smtClean="0"/>
              <a:t>7/4/2025</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1580145-CA6B-4D6B-AF72-9DE6E6D0A931}" type="slidenum">
              <a:rPr lang="en-US" smtClean="0"/>
              <a:t>‹#›</a:t>
            </a:fld>
            <a:endParaRPr lang="en-US"/>
          </a:p>
        </p:txBody>
      </p:sp>
    </p:spTree>
    <p:extLst>
      <p:ext uri="{BB962C8B-B14F-4D97-AF65-F5344CB8AC3E}">
        <p14:creationId xmlns:p14="http://schemas.microsoft.com/office/powerpoint/2010/main" val="2155661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9A539E-70A0-4E94-B700-EEEDE5A6EDA1}" type="datetimeFigureOut">
              <a:rPr lang="en-US" smtClean="0"/>
              <a:t>7/4/2025</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1580145-CA6B-4D6B-AF72-9DE6E6D0A931}" type="slidenum">
              <a:rPr lang="en-US" smtClean="0"/>
              <a:t>‹#›</a:t>
            </a:fld>
            <a:endParaRPr lang="en-US"/>
          </a:p>
        </p:txBody>
      </p:sp>
    </p:spTree>
    <p:extLst>
      <p:ext uri="{BB962C8B-B14F-4D97-AF65-F5344CB8AC3E}">
        <p14:creationId xmlns:p14="http://schemas.microsoft.com/office/powerpoint/2010/main" val="3239026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9A539E-70A0-4E94-B700-EEEDE5A6EDA1}" type="datetimeFigureOut">
              <a:rPr lang="en-US" smtClean="0"/>
              <a:t>7/4/2025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1580145-CA6B-4D6B-AF72-9DE6E6D0A931}" type="slidenum">
              <a:rPr lang="en-US" smtClean="0"/>
              <a:t>‹#›</a:t>
            </a:fld>
            <a:endParaRPr lang="en-US"/>
          </a:p>
        </p:txBody>
      </p:sp>
    </p:spTree>
    <p:extLst>
      <p:ext uri="{BB962C8B-B14F-4D97-AF65-F5344CB8AC3E}">
        <p14:creationId xmlns:p14="http://schemas.microsoft.com/office/powerpoint/2010/main" val="1177509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9A539E-70A0-4E94-B700-EEEDE5A6EDA1}" type="datetimeFigureOut">
              <a:rPr lang="en-US" smtClean="0"/>
              <a:t>7/4/2025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1580145-CA6B-4D6B-AF72-9DE6E6D0A931}" type="slidenum">
              <a:rPr lang="en-US" smtClean="0"/>
              <a:t>‹#›</a:t>
            </a:fld>
            <a:endParaRPr lang="en-US"/>
          </a:p>
        </p:txBody>
      </p:sp>
    </p:spTree>
    <p:extLst>
      <p:ext uri="{BB962C8B-B14F-4D97-AF65-F5344CB8AC3E}">
        <p14:creationId xmlns:p14="http://schemas.microsoft.com/office/powerpoint/2010/main" val="150788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9A539E-70A0-4E94-B700-EEEDE5A6EDA1}" type="datetimeFigureOut">
              <a:rPr lang="en-US" smtClean="0"/>
              <a:t>7/4/2025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1580145-CA6B-4D6B-AF72-9DE6E6D0A931}" type="slidenum">
              <a:rPr lang="en-US" smtClean="0"/>
              <a:t>‹#›</a:t>
            </a:fld>
            <a:endParaRPr lang="en-US"/>
          </a:p>
        </p:txBody>
      </p:sp>
    </p:spTree>
    <p:extLst>
      <p:ext uri="{BB962C8B-B14F-4D97-AF65-F5344CB8AC3E}">
        <p14:creationId xmlns:p14="http://schemas.microsoft.com/office/powerpoint/2010/main" val="1406769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79A539E-70A0-4E94-B700-EEEDE5A6EDA1}" type="datetimeFigureOut">
              <a:rPr lang="en-US" smtClean="0"/>
              <a:t>7/4/2025</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1580145-CA6B-4D6B-AF72-9DE6E6D0A931}" type="slidenum">
              <a:rPr lang="en-US" smtClean="0"/>
              <a:t>‹#›</a:t>
            </a:fld>
            <a:endParaRPr lang="en-US"/>
          </a:p>
        </p:txBody>
      </p:sp>
    </p:spTree>
    <p:extLst>
      <p:ext uri="{BB962C8B-B14F-4D97-AF65-F5344CB8AC3E}">
        <p14:creationId xmlns:p14="http://schemas.microsoft.com/office/powerpoint/2010/main" val="345155018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2D69D-AD4C-2A78-3EBF-87ED9C2A07A0}"/>
              </a:ext>
            </a:extLst>
          </p:cNvPr>
          <p:cNvSpPr>
            <a:spLocks noGrp="1"/>
          </p:cNvSpPr>
          <p:nvPr>
            <p:ph type="ctrTitle"/>
          </p:nvPr>
        </p:nvSpPr>
        <p:spPr/>
        <p:txBody>
          <a:bodyPr>
            <a:normAutofit fontScale="90000"/>
          </a:bodyPr>
          <a:lstStyle/>
          <a:p>
            <a:r>
              <a:rPr lang="en-US" dirty="0"/>
              <a:t>Recommender system using collaborative filtering</a:t>
            </a:r>
          </a:p>
        </p:txBody>
      </p:sp>
      <p:sp>
        <p:nvSpPr>
          <p:cNvPr id="3" name="Subtitle 2">
            <a:extLst>
              <a:ext uri="{FF2B5EF4-FFF2-40B4-BE49-F238E27FC236}">
                <a16:creationId xmlns:a16="http://schemas.microsoft.com/office/drawing/2014/main" id="{68198265-647D-62CF-DE1E-2D2C25D230BA}"/>
              </a:ext>
            </a:extLst>
          </p:cNvPr>
          <p:cNvSpPr>
            <a:spLocks noGrp="1"/>
          </p:cNvSpPr>
          <p:nvPr>
            <p:ph type="subTitle" idx="1"/>
          </p:nvPr>
        </p:nvSpPr>
        <p:spPr/>
        <p:txBody>
          <a:bodyPr>
            <a:normAutofit fontScale="70000" lnSpcReduction="20000"/>
          </a:bodyPr>
          <a:lstStyle/>
          <a:p>
            <a:r>
              <a:rPr lang="en-US" dirty="0"/>
              <a:t>Team 3</a:t>
            </a:r>
          </a:p>
          <a:p>
            <a:r>
              <a:rPr lang="en-US" dirty="0"/>
              <a:t>Javad Taghiyev BSCS</a:t>
            </a:r>
          </a:p>
          <a:p>
            <a:r>
              <a:rPr lang="en-US" dirty="0"/>
              <a:t>Mahbuba Jafar BSCS</a:t>
            </a:r>
          </a:p>
          <a:p>
            <a:r>
              <a:rPr lang="en-US" dirty="0" err="1"/>
              <a:t>Nasib</a:t>
            </a:r>
            <a:r>
              <a:rPr lang="en-US" dirty="0"/>
              <a:t> Pashayev BSCE</a:t>
            </a:r>
          </a:p>
        </p:txBody>
      </p:sp>
      <p:pic>
        <p:nvPicPr>
          <p:cNvPr id="5" name="Graphic 4">
            <a:extLst>
              <a:ext uri="{FF2B5EF4-FFF2-40B4-BE49-F238E27FC236}">
                <a16:creationId xmlns:a16="http://schemas.microsoft.com/office/drawing/2014/main" id="{56E4D237-77DB-9D60-A65D-C09E97E0B1E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19387" y="962025"/>
            <a:ext cx="2850989" cy="2082951"/>
          </a:xfrm>
          <a:prstGeom prst="rect">
            <a:avLst/>
          </a:prstGeom>
        </p:spPr>
      </p:pic>
      <p:sp>
        <p:nvSpPr>
          <p:cNvPr id="6" name="Subtitle 2">
            <a:extLst>
              <a:ext uri="{FF2B5EF4-FFF2-40B4-BE49-F238E27FC236}">
                <a16:creationId xmlns:a16="http://schemas.microsoft.com/office/drawing/2014/main" id="{ED831ADC-6CF3-EA9B-6487-80B73893ECEE}"/>
              </a:ext>
            </a:extLst>
          </p:cNvPr>
          <p:cNvSpPr txBox="1">
            <a:spLocks/>
          </p:cNvSpPr>
          <p:nvPr/>
        </p:nvSpPr>
        <p:spPr>
          <a:xfrm>
            <a:off x="6557865" y="1258086"/>
            <a:ext cx="3957735" cy="1942314"/>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dirty="0"/>
              <a:t>School of IT and Engineering</a:t>
            </a:r>
          </a:p>
          <a:p>
            <a:r>
              <a:rPr lang="en-US" dirty="0"/>
              <a:t>CSCI4734 Machine Learning</a:t>
            </a:r>
          </a:p>
          <a:p>
            <a:r>
              <a:rPr lang="en-US" dirty="0"/>
              <a:t>Summer 2025</a:t>
            </a:r>
          </a:p>
        </p:txBody>
      </p:sp>
    </p:spTree>
    <p:extLst>
      <p:ext uri="{BB962C8B-B14F-4D97-AF65-F5344CB8AC3E}">
        <p14:creationId xmlns:p14="http://schemas.microsoft.com/office/powerpoint/2010/main" val="66877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7181B-B006-1F9C-661E-755FB7BAF29C}"/>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A230ACE4-E3B9-3952-F2C8-055929DD9E88}"/>
              </a:ext>
            </a:extLst>
          </p:cNvPr>
          <p:cNvSpPr>
            <a:spLocks noGrp="1"/>
          </p:cNvSpPr>
          <p:nvPr>
            <p:ph idx="1"/>
          </p:nvPr>
        </p:nvSpPr>
        <p:spPr>
          <a:xfrm>
            <a:off x="1498294" y="1233889"/>
            <a:ext cx="10972800" cy="5734280"/>
          </a:xfrm>
        </p:spPr>
        <p:txBody>
          <a:bodyPr>
            <a:normAutofit fontScale="92500" lnSpcReduction="10000"/>
          </a:bodyPr>
          <a:lstStyle/>
          <a:p>
            <a:pPr algn="l"/>
            <a:r>
              <a:rPr lang="en-US" sz="1600" b="1" i="0" u="none" strike="noStrike" dirty="0">
                <a:solidFill>
                  <a:srgbClr val="000000"/>
                </a:solidFill>
                <a:effectLst/>
              </a:rPr>
              <a:t>Grid Search Performance:</a:t>
            </a:r>
            <a:endParaRPr lang="en-US" sz="1600" b="0" i="0" u="none" strike="noStrike" dirty="0">
              <a:solidFill>
                <a:srgbClr val="000000"/>
              </a:solidFill>
              <a:effectLst/>
            </a:endParaRPr>
          </a:p>
          <a:p>
            <a:pPr algn="l">
              <a:buFont typeface="Arial" panose="020B0604020202020204" pitchFamily="34" charset="0"/>
              <a:buChar char="•"/>
            </a:pPr>
            <a:r>
              <a:rPr lang="en-US" sz="1600" b="0" i="0" u="none" strike="noStrike" dirty="0">
                <a:solidFill>
                  <a:srgbClr val="000000"/>
                </a:solidFill>
                <a:effectLst/>
              </a:rPr>
              <a:t>Systematic hyperparameter optimization across factors, regularization, and iterations</a:t>
            </a:r>
          </a:p>
          <a:p>
            <a:pPr algn="l">
              <a:buFont typeface="Arial" panose="020B0604020202020204" pitchFamily="34" charset="0"/>
              <a:buChar char="•"/>
            </a:pPr>
            <a:r>
              <a:rPr lang="en-US" sz="1600" b="0" i="0" u="none" strike="noStrike" dirty="0">
                <a:solidFill>
                  <a:srgbClr val="000000"/>
                </a:solidFill>
                <a:effectLst/>
              </a:rPr>
              <a:t>Different optimal settings for RMSE vs MAE metrics</a:t>
            </a:r>
          </a:p>
          <a:p>
            <a:pPr algn="l"/>
            <a:r>
              <a:rPr lang="en-US" sz="1600" b="1" i="0" u="none" strike="noStrike" dirty="0">
                <a:solidFill>
                  <a:srgbClr val="000000"/>
                </a:solidFill>
                <a:effectLst/>
              </a:rPr>
              <a:t>Model Convergence:</a:t>
            </a:r>
            <a:endParaRPr lang="en-US" sz="1600" b="0" i="0" u="none" strike="noStrike" dirty="0">
              <a:solidFill>
                <a:srgbClr val="000000"/>
              </a:solidFill>
              <a:effectLst/>
            </a:endParaRPr>
          </a:p>
          <a:p>
            <a:pPr algn="l">
              <a:buFont typeface="Arial" panose="020B0604020202020204" pitchFamily="34" charset="0"/>
              <a:buChar char="•"/>
            </a:pPr>
            <a:r>
              <a:rPr lang="en-US" sz="1600" b="0" i="0" u="none" strike="noStrike" dirty="0">
                <a:solidFill>
                  <a:srgbClr val="000000"/>
                </a:solidFill>
                <a:effectLst/>
              </a:rPr>
              <a:t>Training RMSE decreased consistently across iterations</a:t>
            </a:r>
          </a:p>
          <a:p>
            <a:pPr algn="l">
              <a:buFont typeface="Arial" panose="020B0604020202020204" pitchFamily="34" charset="0"/>
              <a:buChar char="•"/>
            </a:pPr>
            <a:r>
              <a:rPr lang="en-US" sz="1600" b="0" i="0" u="none" strike="noStrike" dirty="0">
                <a:solidFill>
                  <a:srgbClr val="000000"/>
                </a:solidFill>
                <a:effectLst/>
              </a:rPr>
              <a:t>Stable ALS optimization and factor learning</a:t>
            </a:r>
          </a:p>
          <a:p>
            <a:pPr algn="l"/>
            <a:r>
              <a:rPr lang="en-US" sz="1600" b="1" i="0" u="none" strike="noStrike" dirty="0">
                <a:solidFill>
                  <a:srgbClr val="000000"/>
                </a:solidFill>
                <a:effectLst/>
              </a:rPr>
              <a:t>Recommendation Quality:</a:t>
            </a:r>
            <a:endParaRPr lang="en-US" sz="1600" b="0" i="0" u="none" strike="noStrike" dirty="0">
              <a:solidFill>
                <a:srgbClr val="000000"/>
              </a:solidFill>
              <a:effectLst/>
            </a:endParaRPr>
          </a:p>
          <a:p>
            <a:pPr algn="l">
              <a:buFont typeface="Arial" panose="020B0604020202020204" pitchFamily="34" charset="0"/>
              <a:buChar char="•"/>
            </a:pPr>
            <a:r>
              <a:rPr lang="en-US" sz="1600" b="0" i="0" u="none" strike="noStrike" dirty="0">
                <a:solidFill>
                  <a:srgbClr val="000000"/>
                </a:solidFill>
                <a:effectLst/>
              </a:rPr>
              <a:t>Generated meaningful top-N game recommendations</a:t>
            </a:r>
          </a:p>
          <a:p>
            <a:pPr algn="l">
              <a:buFont typeface="Arial" panose="020B0604020202020204" pitchFamily="34" charset="0"/>
              <a:buChar char="•"/>
            </a:pPr>
            <a:r>
              <a:rPr lang="en-US" sz="1600" b="0" i="0" u="none" strike="noStrike" dirty="0">
                <a:solidFill>
                  <a:srgbClr val="000000"/>
                </a:solidFill>
                <a:effectLst/>
              </a:rPr>
              <a:t>Successfully personalized based on collaborative patterns</a:t>
            </a:r>
          </a:p>
          <a:p>
            <a:pPr algn="l">
              <a:buFont typeface="Arial" panose="020B0604020202020204" pitchFamily="34" charset="0"/>
              <a:buChar char="•"/>
            </a:pPr>
            <a:r>
              <a:rPr lang="en-US" sz="1600" b="0" i="0" u="none" strike="noStrike" dirty="0">
                <a:solidFill>
                  <a:srgbClr val="000000"/>
                </a:solidFill>
                <a:effectLst/>
              </a:rPr>
              <a:t>Properly filtered previously played games</a:t>
            </a:r>
          </a:p>
          <a:p>
            <a:pPr algn="l"/>
            <a:r>
              <a:rPr lang="en-US" sz="1600" b="1" i="0" u="none" strike="noStrike" dirty="0">
                <a:solidFill>
                  <a:srgbClr val="000000"/>
                </a:solidFill>
                <a:effectLst/>
              </a:rPr>
              <a:t>Evaluation Metrics:</a:t>
            </a:r>
            <a:endParaRPr lang="en-US" sz="1600" b="0" i="0" u="none" strike="noStrike" dirty="0">
              <a:solidFill>
                <a:srgbClr val="000000"/>
              </a:solidFill>
              <a:effectLst/>
            </a:endParaRPr>
          </a:p>
          <a:p>
            <a:pPr algn="l">
              <a:buFont typeface="Arial" panose="020B0604020202020204" pitchFamily="34" charset="0"/>
              <a:buChar char="•"/>
            </a:pPr>
            <a:r>
              <a:rPr lang="en-US" sz="1600" b="0" i="0" u="none" strike="noStrike" dirty="0">
                <a:solidFill>
                  <a:srgbClr val="000000"/>
                </a:solidFill>
                <a:effectLst/>
              </a:rPr>
              <a:t>Test RMSE and MAE on held-out data</a:t>
            </a:r>
          </a:p>
          <a:p>
            <a:pPr algn="l">
              <a:buFont typeface="Arial" panose="020B0604020202020204" pitchFamily="34" charset="0"/>
              <a:buChar char="•"/>
            </a:pPr>
            <a:r>
              <a:rPr lang="en-US" sz="1600" b="0" i="0" u="none" strike="noStrike" dirty="0">
                <a:solidFill>
                  <a:srgbClr val="000000"/>
                </a:solidFill>
                <a:effectLst/>
              </a:rPr>
              <a:t>Competitive performance for collaborative filtering</a:t>
            </a:r>
          </a:p>
          <a:p>
            <a:pPr algn="l"/>
            <a:r>
              <a:rPr lang="en-US" sz="1600" b="1" i="0" u="none" strike="noStrike" dirty="0">
                <a:solidFill>
                  <a:srgbClr val="000000"/>
                </a:solidFill>
                <a:effectLst/>
              </a:rPr>
              <a:t>Key Findings:</a:t>
            </a:r>
            <a:endParaRPr lang="en-US" sz="1600" b="0" i="0" u="none" strike="noStrike" dirty="0">
              <a:solidFill>
                <a:srgbClr val="000000"/>
              </a:solidFill>
              <a:effectLst/>
            </a:endParaRPr>
          </a:p>
          <a:p>
            <a:pPr algn="l">
              <a:buFont typeface="Arial" panose="020B0604020202020204" pitchFamily="34" charset="0"/>
              <a:buChar char="•"/>
            </a:pPr>
            <a:r>
              <a:rPr lang="en-US" sz="1600" b="0" i="0" u="none" strike="noStrike" dirty="0">
                <a:solidFill>
                  <a:srgbClr val="000000"/>
                </a:solidFill>
                <a:effectLst/>
              </a:rPr>
              <a:t>Matrix factorization captures user-game relationships effectively</a:t>
            </a:r>
          </a:p>
          <a:p>
            <a:pPr algn="l">
              <a:buFont typeface="Arial" panose="020B0604020202020204" pitchFamily="34" charset="0"/>
              <a:buChar char="•"/>
            </a:pPr>
            <a:r>
              <a:rPr lang="en-US" sz="1600" b="0" i="0" u="none" strike="noStrike" dirty="0">
                <a:solidFill>
                  <a:srgbClr val="000000"/>
                </a:solidFill>
                <a:effectLst/>
              </a:rPr>
              <a:t>ALS converges reliably</a:t>
            </a:r>
          </a:p>
          <a:p>
            <a:pPr algn="l">
              <a:buFont typeface="Arial" panose="020B0604020202020204" pitchFamily="34" charset="0"/>
              <a:buChar char="•"/>
            </a:pPr>
            <a:r>
              <a:rPr lang="en-US" sz="1600" b="0" i="0" u="none" strike="noStrike" dirty="0">
                <a:solidFill>
                  <a:srgbClr val="000000"/>
                </a:solidFill>
                <a:effectLst/>
              </a:rPr>
              <a:t>System produces practical personalized recommendations</a:t>
            </a:r>
          </a:p>
          <a:p>
            <a:endParaRPr lang="en-US" sz="1600" dirty="0"/>
          </a:p>
        </p:txBody>
      </p:sp>
    </p:spTree>
    <p:extLst>
      <p:ext uri="{BB962C8B-B14F-4D97-AF65-F5344CB8AC3E}">
        <p14:creationId xmlns:p14="http://schemas.microsoft.com/office/powerpoint/2010/main" val="1225535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DB02F-AA13-0944-D016-2CA93CC00BD4}"/>
              </a:ext>
            </a:extLst>
          </p:cNvPr>
          <p:cNvSpPr>
            <a:spLocks noGrp="1"/>
          </p:cNvSpPr>
          <p:nvPr>
            <p:ph type="title"/>
          </p:nvPr>
        </p:nvSpPr>
        <p:spPr/>
        <p:txBody>
          <a:bodyPr/>
          <a:lstStyle/>
          <a:p>
            <a:r>
              <a:rPr lang="en-US" dirty="0"/>
              <a:t>Considerations</a:t>
            </a:r>
          </a:p>
        </p:txBody>
      </p:sp>
      <p:sp>
        <p:nvSpPr>
          <p:cNvPr id="3" name="Content Placeholder 2">
            <a:extLst>
              <a:ext uri="{FF2B5EF4-FFF2-40B4-BE49-F238E27FC236}">
                <a16:creationId xmlns:a16="http://schemas.microsoft.com/office/drawing/2014/main" id="{6F166BB4-B2F4-A888-9DFC-98C467F406DA}"/>
              </a:ext>
            </a:extLst>
          </p:cNvPr>
          <p:cNvSpPr>
            <a:spLocks noGrp="1"/>
          </p:cNvSpPr>
          <p:nvPr>
            <p:ph idx="1"/>
          </p:nvPr>
        </p:nvSpPr>
        <p:spPr>
          <a:xfrm>
            <a:off x="1817783" y="1344058"/>
            <a:ext cx="11060935" cy="5513942"/>
          </a:xfrm>
        </p:spPr>
        <p:txBody>
          <a:bodyPr>
            <a:normAutofit fontScale="70000" lnSpcReduction="20000"/>
          </a:bodyPr>
          <a:lstStyle/>
          <a:p>
            <a:pPr algn="l"/>
            <a:r>
              <a:rPr lang="en-US" b="1" i="0" u="none" strike="noStrike" dirty="0">
                <a:solidFill>
                  <a:srgbClr val="000000"/>
                </a:solidFill>
                <a:effectLst/>
              </a:rPr>
              <a:t>Limitations:</a:t>
            </a:r>
            <a:endParaRPr lang="en-US" b="0" i="0" u="none" strike="noStrike" dirty="0">
              <a:solidFill>
                <a:srgbClr val="000000"/>
              </a:solidFill>
              <a:effectLst/>
            </a:endParaRPr>
          </a:p>
          <a:p>
            <a:pPr algn="l">
              <a:buFont typeface="Arial" panose="020B0604020202020204" pitchFamily="34" charset="0"/>
              <a:buChar char="•"/>
            </a:pPr>
            <a:r>
              <a:rPr lang="en-US" b="1" i="0" u="none" strike="noStrike" dirty="0">
                <a:solidFill>
                  <a:srgbClr val="000000"/>
                </a:solidFill>
                <a:effectLst/>
              </a:rPr>
              <a:t>Cold Start Problem:</a:t>
            </a:r>
            <a:r>
              <a:rPr lang="en-US" b="0" i="0" u="none" strike="noStrike" dirty="0">
                <a:solidFill>
                  <a:srgbClr val="000000"/>
                </a:solidFill>
                <a:effectLst/>
              </a:rPr>
              <a:t> New users/games lack interaction history</a:t>
            </a:r>
          </a:p>
          <a:p>
            <a:pPr algn="l">
              <a:buFont typeface="Arial" panose="020B0604020202020204" pitchFamily="34" charset="0"/>
              <a:buChar char="•"/>
            </a:pPr>
            <a:r>
              <a:rPr lang="en-US" b="1" i="0" u="none" strike="noStrike" dirty="0">
                <a:solidFill>
                  <a:srgbClr val="000000"/>
                </a:solidFill>
                <a:effectLst/>
              </a:rPr>
              <a:t>Data Sparsity:</a:t>
            </a:r>
            <a:r>
              <a:rPr lang="en-US" b="0" i="0" u="none" strike="noStrike" dirty="0">
                <a:solidFill>
                  <a:srgbClr val="000000"/>
                </a:solidFill>
                <a:effectLst/>
              </a:rPr>
              <a:t> Limited coverage for inactive users</a:t>
            </a:r>
          </a:p>
          <a:p>
            <a:pPr algn="l">
              <a:buFont typeface="Arial" panose="020B0604020202020204" pitchFamily="34" charset="0"/>
              <a:buChar char="•"/>
            </a:pPr>
            <a:r>
              <a:rPr lang="en-US" b="1" i="0" u="none" strike="noStrike" dirty="0">
                <a:solidFill>
                  <a:srgbClr val="000000"/>
                </a:solidFill>
                <a:effectLst/>
              </a:rPr>
              <a:t>Scalability:</a:t>
            </a:r>
            <a:r>
              <a:rPr lang="en-US" b="0" i="0" u="none" strike="noStrike" dirty="0">
                <a:solidFill>
                  <a:srgbClr val="000000"/>
                </a:solidFill>
                <a:effectLst/>
              </a:rPr>
              <a:t> Matrix operations expensive for large datasets</a:t>
            </a:r>
          </a:p>
          <a:p>
            <a:pPr algn="l"/>
            <a:r>
              <a:rPr lang="en-US" b="1" i="0" u="none" strike="noStrike" dirty="0">
                <a:solidFill>
                  <a:srgbClr val="000000"/>
                </a:solidFill>
                <a:effectLst/>
              </a:rPr>
              <a:t>Evaluation Gaps:</a:t>
            </a:r>
            <a:endParaRPr lang="en-US" b="0" i="0" u="none" strike="noStrike" dirty="0">
              <a:solidFill>
                <a:srgbClr val="000000"/>
              </a:solidFill>
              <a:effectLst/>
            </a:endParaRPr>
          </a:p>
          <a:p>
            <a:pPr algn="l">
              <a:buFont typeface="Arial" panose="020B0604020202020204" pitchFamily="34" charset="0"/>
              <a:buChar char="•"/>
            </a:pPr>
            <a:r>
              <a:rPr lang="en-US" b="0" i="0" u="none" strike="noStrike" dirty="0">
                <a:solidFill>
                  <a:srgbClr val="000000"/>
                </a:solidFill>
                <a:effectLst/>
              </a:rPr>
              <a:t>Missing recommendation metrics (</a:t>
            </a:r>
            <a:r>
              <a:rPr lang="en-US" b="0" i="0" u="none" strike="noStrike" dirty="0" err="1">
                <a:solidFill>
                  <a:srgbClr val="000000"/>
                </a:solidFill>
                <a:effectLst/>
              </a:rPr>
              <a:t>Precision@K</a:t>
            </a:r>
            <a:r>
              <a:rPr lang="en-US" b="0" i="0" u="none" strike="noStrike" dirty="0">
                <a:solidFill>
                  <a:srgbClr val="000000"/>
                </a:solidFill>
                <a:effectLst/>
              </a:rPr>
              <a:t>, </a:t>
            </a:r>
            <a:r>
              <a:rPr lang="en-US" b="0" i="0" u="none" strike="noStrike" dirty="0" err="1">
                <a:solidFill>
                  <a:srgbClr val="000000"/>
                </a:solidFill>
                <a:effectLst/>
              </a:rPr>
              <a:t>Recall@K</a:t>
            </a:r>
            <a:r>
              <a:rPr lang="en-US" b="0" i="0" u="none" strike="noStrike" dirty="0">
                <a:solidFill>
                  <a:srgbClr val="000000"/>
                </a:solidFill>
                <a:effectLst/>
              </a:rPr>
              <a:t>)</a:t>
            </a:r>
          </a:p>
          <a:p>
            <a:pPr algn="l">
              <a:buFont typeface="Arial" panose="020B0604020202020204" pitchFamily="34" charset="0"/>
              <a:buChar char="•"/>
            </a:pPr>
            <a:r>
              <a:rPr lang="en-US" b="0" i="0" u="none" strike="noStrike" dirty="0">
                <a:solidFill>
                  <a:srgbClr val="000000"/>
                </a:solidFill>
                <a:effectLst/>
              </a:rPr>
              <a:t>No baseline comparisons or diversity assessment</a:t>
            </a:r>
          </a:p>
          <a:p>
            <a:pPr algn="l"/>
            <a:r>
              <a:rPr lang="en-US" b="1" i="0" u="none" strike="noStrike" dirty="0">
                <a:solidFill>
                  <a:srgbClr val="000000"/>
                </a:solidFill>
                <a:effectLst/>
              </a:rPr>
              <a:t>Technical Challenges:</a:t>
            </a:r>
            <a:endParaRPr lang="en-US" b="0" i="0" u="none" strike="noStrike" dirty="0">
              <a:solidFill>
                <a:srgbClr val="000000"/>
              </a:solidFill>
              <a:effectLst/>
            </a:endParaRPr>
          </a:p>
          <a:p>
            <a:pPr algn="l">
              <a:buFont typeface="Arial" panose="020B0604020202020204" pitchFamily="34" charset="0"/>
              <a:buChar char="•"/>
            </a:pPr>
            <a:r>
              <a:rPr lang="en-US" b="0" i="0" u="none" strike="noStrike" dirty="0">
                <a:solidFill>
                  <a:srgbClr val="000000"/>
                </a:solidFill>
                <a:effectLst/>
              </a:rPr>
              <a:t>Hyperparameter sensitivity affects performance</a:t>
            </a:r>
          </a:p>
          <a:p>
            <a:pPr algn="l">
              <a:buFont typeface="Arial" panose="020B0604020202020204" pitchFamily="34" charset="0"/>
              <a:buChar char="•"/>
            </a:pPr>
            <a:r>
              <a:rPr lang="en-US" b="0" i="0" u="none" strike="noStrike" dirty="0">
                <a:solidFill>
                  <a:srgbClr val="000000"/>
                </a:solidFill>
                <a:effectLst/>
              </a:rPr>
              <a:t>Overfitting risk requires careful regularization</a:t>
            </a:r>
          </a:p>
          <a:p>
            <a:pPr algn="l">
              <a:buFont typeface="Arial" panose="020B0604020202020204" pitchFamily="34" charset="0"/>
              <a:buChar char="•"/>
            </a:pPr>
            <a:r>
              <a:rPr lang="en-US" b="0" i="0" u="none" strike="noStrike" dirty="0">
                <a:solidFill>
                  <a:srgbClr val="000000"/>
                </a:solidFill>
                <a:effectLst/>
              </a:rPr>
              <a:t>Memory requirements for large matrices</a:t>
            </a:r>
          </a:p>
          <a:p>
            <a:pPr algn="l"/>
            <a:r>
              <a:rPr lang="en-US" b="1" i="0" u="none" strike="noStrike" dirty="0">
                <a:solidFill>
                  <a:srgbClr val="000000"/>
                </a:solidFill>
                <a:effectLst/>
              </a:rPr>
              <a:t>Future Improvements:</a:t>
            </a:r>
            <a:endParaRPr lang="en-US" b="0" i="0" u="none" strike="noStrike" dirty="0">
              <a:solidFill>
                <a:srgbClr val="000000"/>
              </a:solidFill>
              <a:effectLst/>
            </a:endParaRPr>
          </a:p>
          <a:p>
            <a:pPr algn="l">
              <a:buFont typeface="Arial" panose="020B0604020202020204" pitchFamily="34" charset="0"/>
              <a:buChar char="•"/>
            </a:pPr>
            <a:r>
              <a:rPr lang="en-US" b="1" i="0" u="none" strike="noStrike" dirty="0">
                <a:solidFill>
                  <a:srgbClr val="000000"/>
                </a:solidFill>
                <a:effectLst/>
              </a:rPr>
              <a:t>Hybrid Methods:</a:t>
            </a:r>
            <a:r>
              <a:rPr lang="en-US" b="0" i="0" u="none" strike="noStrike" dirty="0">
                <a:solidFill>
                  <a:srgbClr val="000000"/>
                </a:solidFill>
                <a:effectLst/>
              </a:rPr>
              <a:t> Combine with content-based filtering</a:t>
            </a:r>
          </a:p>
          <a:p>
            <a:pPr algn="l">
              <a:buFont typeface="Arial" panose="020B0604020202020204" pitchFamily="34" charset="0"/>
              <a:buChar char="•"/>
            </a:pPr>
            <a:r>
              <a:rPr lang="en-US" b="1" i="0" u="none" strike="noStrike" dirty="0">
                <a:solidFill>
                  <a:srgbClr val="000000"/>
                </a:solidFill>
                <a:effectLst/>
              </a:rPr>
              <a:t>Advanced Models:</a:t>
            </a:r>
            <a:r>
              <a:rPr lang="en-US" b="0" i="0" u="none" strike="noStrike" dirty="0">
                <a:solidFill>
                  <a:srgbClr val="000000"/>
                </a:solidFill>
                <a:effectLst/>
              </a:rPr>
              <a:t> Deep learning approaches</a:t>
            </a:r>
          </a:p>
          <a:p>
            <a:pPr algn="l">
              <a:buFont typeface="Arial" panose="020B0604020202020204" pitchFamily="34" charset="0"/>
              <a:buChar char="•"/>
            </a:pPr>
            <a:r>
              <a:rPr lang="en-US" b="1" i="0" u="none" strike="noStrike" dirty="0">
                <a:solidFill>
                  <a:srgbClr val="000000"/>
                </a:solidFill>
                <a:effectLst/>
              </a:rPr>
              <a:t>Better Evaluation:</a:t>
            </a:r>
            <a:r>
              <a:rPr lang="en-US" b="0" i="0" u="none" strike="noStrike" dirty="0">
                <a:solidFill>
                  <a:srgbClr val="000000"/>
                </a:solidFill>
                <a:effectLst/>
              </a:rPr>
              <a:t> Ranking metrics and user studies</a:t>
            </a:r>
          </a:p>
          <a:p>
            <a:pPr algn="l"/>
            <a:r>
              <a:rPr lang="en-US" b="1" i="0" u="none" strike="noStrike" dirty="0">
                <a:solidFill>
                  <a:srgbClr val="000000"/>
                </a:solidFill>
                <a:effectLst/>
              </a:rPr>
              <a:t>Deployment Considerations:</a:t>
            </a:r>
            <a:endParaRPr lang="en-US" b="0" i="0" u="none" strike="noStrike" dirty="0">
              <a:solidFill>
                <a:srgbClr val="000000"/>
              </a:solidFill>
              <a:effectLst/>
            </a:endParaRPr>
          </a:p>
          <a:p>
            <a:pPr algn="l">
              <a:buFont typeface="Arial" panose="020B0604020202020204" pitchFamily="34" charset="0"/>
              <a:buChar char="•"/>
            </a:pPr>
            <a:r>
              <a:rPr lang="en-US" b="0" i="0" u="none" strike="noStrike" dirty="0">
                <a:solidFill>
                  <a:srgbClr val="000000"/>
                </a:solidFill>
                <a:effectLst/>
              </a:rPr>
              <a:t>Real-time serving architecture</a:t>
            </a:r>
          </a:p>
          <a:p>
            <a:pPr algn="l">
              <a:buFont typeface="Arial" panose="020B0604020202020204" pitchFamily="34" charset="0"/>
              <a:buChar char="•"/>
            </a:pPr>
            <a:r>
              <a:rPr lang="en-US" b="0" i="0" u="none" strike="noStrike" dirty="0">
                <a:solidFill>
                  <a:srgbClr val="000000"/>
                </a:solidFill>
                <a:effectLst/>
              </a:rPr>
              <a:t>Periodic model retraining</a:t>
            </a:r>
          </a:p>
          <a:p>
            <a:pPr algn="l">
              <a:buFont typeface="Arial" panose="020B0604020202020204" pitchFamily="34" charset="0"/>
              <a:buChar char="•"/>
            </a:pPr>
            <a:r>
              <a:rPr lang="en-US" b="0" i="0" u="none" strike="noStrike" dirty="0">
                <a:solidFill>
                  <a:srgbClr val="000000"/>
                </a:solidFill>
                <a:effectLst/>
              </a:rPr>
              <a:t>A/B testing framework</a:t>
            </a:r>
          </a:p>
          <a:p>
            <a:endParaRPr lang="en-US" dirty="0"/>
          </a:p>
        </p:txBody>
      </p:sp>
    </p:spTree>
    <p:extLst>
      <p:ext uri="{BB962C8B-B14F-4D97-AF65-F5344CB8AC3E}">
        <p14:creationId xmlns:p14="http://schemas.microsoft.com/office/powerpoint/2010/main" val="1283174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5245CD-3034-4F11-CC5C-191AFF8610A4}"/>
              </a:ext>
            </a:extLst>
          </p:cNvPr>
          <p:cNvSpPr>
            <a:spLocks noGrp="1"/>
          </p:cNvSpPr>
          <p:nvPr>
            <p:ph type="ctrTitle"/>
          </p:nvPr>
        </p:nvSpPr>
        <p:spPr/>
        <p:txBody>
          <a:bodyPr/>
          <a:lstStyle/>
          <a:p>
            <a:r>
              <a:rPr lang="en-US" dirty="0"/>
              <a:t>THANK YOU FOR YOUR ATTENTION!</a:t>
            </a:r>
          </a:p>
        </p:txBody>
      </p:sp>
      <p:sp>
        <p:nvSpPr>
          <p:cNvPr id="5" name="Subtitle 4">
            <a:extLst>
              <a:ext uri="{FF2B5EF4-FFF2-40B4-BE49-F238E27FC236}">
                <a16:creationId xmlns:a16="http://schemas.microsoft.com/office/drawing/2014/main" id="{5025BE6D-2477-F16F-5550-84525851AF6B}"/>
              </a:ext>
            </a:extLst>
          </p:cNvPr>
          <p:cNvSpPr>
            <a:spLocks noGrp="1"/>
          </p:cNvSpPr>
          <p:nvPr>
            <p:ph type="subTitle" idx="1"/>
          </p:nvPr>
        </p:nvSpPr>
        <p:spPr/>
        <p:txBody>
          <a:bodyPr/>
          <a:lstStyle/>
          <a:p>
            <a:r>
              <a:rPr lang="en-US" dirty="0"/>
              <a:t>Questions?</a:t>
            </a:r>
          </a:p>
        </p:txBody>
      </p:sp>
    </p:spTree>
    <p:extLst>
      <p:ext uri="{BB962C8B-B14F-4D97-AF65-F5344CB8AC3E}">
        <p14:creationId xmlns:p14="http://schemas.microsoft.com/office/powerpoint/2010/main" val="3148627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A2930-ACE0-5803-865A-06AEA96DBF28}"/>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E5F53C6F-1ACC-3835-7349-3D5D953EA5EE}"/>
              </a:ext>
            </a:extLst>
          </p:cNvPr>
          <p:cNvSpPr>
            <a:spLocks noGrp="1"/>
          </p:cNvSpPr>
          <p:nvPr>
            <p:ph idx="1"/>
          </p:nvPr>
        </p:nvSpPr>
        <p:spPr/>
        <p:txBody>
          <a:bodyPr/>
          <a:lstStyle/>
          <a:p>
            <a:r>
              <a:rPr lang="en-US" dirty="0"/>
              <a:t>Problem Statement</a:t>
            </a:r>
          </a:p>
          <a:p>
            <a:r>
              <a:rPr lang="en-US" dirty="0"/>
              <a:t>Data</a:t>
            </a:r>
          </a:p>
          <a:p>
            <a:r>
              <a:rPr lang="en-US" dirty="0"/>
              <a:t>Model(s)</a:t>
            </a:r>
          </a:p>
          <a:p>
            <a:r>
              <a:rPr lang="en-US" dirty="0"/>
              <a:t>Results</a:t>
            </a:r>
          </a:p>
          <a:p>
            <a:r>
              <a:rPr lang="en-US" dirty="0"/>
              <a:t>Considerations</a:t>
            </a:r>
          </a:p>
          <a:p>
            <a:endParaRPr lang="en-US" dirty="0"/>
          </a:p>
          <a:p>
            <a:endParaRPr lang="en-US" dirty="0"/>
          </a:p>
        </p:txBody>
      </p:sp>
    </p:spTree>
    <p:extLst>
      <p:ext uri="{BB962C8B-B14F-4D97-AF65-F5344CB8AC3E}">
        <p14:creationId xmlns:p14="http://schemas.microsoft.com/office/powerpoint/2010/main" val="1876237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14519-76E4-751C-DA06-69679F460D90}"/>
              </a:ext>
            </a:extLst>
          </p:cNvPr>
          <p:cNvSpPr>
            <a:spLocks noGrp="1"/>
          </p:cNvSpPr>
          <p:nvPr>
            <p:ph type="title"/>
          </p:nvPr>
        </p:nvSpPr>
        <p:spPr>
          <a:xfrm>
            <a:off x="2589212" y="513941"/>
            <a:ext cx="8911687" cy="1280890"/>
          </a:xfrm>
        </p:spPr>
        <p:txBody>
          <a:bodyPr/>
          <a:lstStyle/>
          <a:p>
            <a:r>
              <a:rPr lang="en-US" dirty="0"/>
              <a:t>Project in a Slide</a:t>
            </a:r>
          </a:p>
        </p:txBody>
      </p:sp>
      <p:graphicFrame>
        <p:nvGraphicFramePr>
          <p:cNvPr id="4" name="Content Placeholder 3">
            <a:extLst>
              <a:ext uri="{FF2B5EF4-FFF2-40B4-BE49-F238E27FC236}">
                <a16:creationId xmlns:a16="http://schemas.microsoft.com/office/drawing/2014/main" id="{3562C1B6-805C-1D03-4AE5-159C4E9B9DF2}"/>
              </a:ext>
            </a:extLst>
          </p:cNvPr>
          <p:cNvGraphicFramePr>
            <a:graphicFrameLocks noGrp="1"/>
          </p:cNvGraphicFramePr>
          <p:nvPr>
            <p:ph idx="1"/>
            <p:extLst>
              <p:ext uri="{D42A27DB-BD31-4B8C-83A1-F6EECF244321}">
                <p14:modId xmlns:p14="http://schemas.microsoft.com/office/powerpoint/2010/main" val="2695881694"/>
              </p:ext>
            </p:extLst>
          </p:nvPr>
        </p:nvGraphicFramePr>
        <p:xfrm>
          <a:off x="1743553" y="1154386"/>
          <a:ext cx="9614462" cy="5405120"/>
        </p:xfrm>
        <a:graphic>
          <a:graphicData uri="http://schemas.openxmlformats.org/drawingml/2006/table">
            <a:tbl>
              <a:tblPr firstRow="1" bandRow="1">
                <a:tableStyleId>{D7AC3CCA-C797-4891-BE02-D94E43425B78}</a:tableStyleId>
              </a:tblPr>
              <a:tblGrid>
                <a:gridCol w="2760980">
                  <a:extLst>
                    <a:ext uri="{9D8B030D-6E8A-4147-A177-3AD203B41FA5}">
                      <a16:colId xmlns:a16="http://schemas.microsoft.com/office/drawing/2014/main" val="2124129633"/>
                    </a:ext>
                  </a:extLst>
                </a:gridCol>
                <a:gridCol w="6853482">
                  <a:extLst>
                    <a:ext uri="{9D8B030D-6E8A-4147-A177-3AD203B41FA5}">
                      <a16:colId xmlns:a16="http://schemas.microsoft.com/office/drawing/2014/main" val="450152744"/>
                    </a:ext>
                  </a:extLst>
                </a:gridCol>
              </a:tblGrid>
              <a:tr h="370840">
                <a:tc>
                  <a:txBody>
                    <a:bodyPr/>
                    <a:lstStyle/>
                    <a:p>
                      <a:r>
                        <a:rPr lang="en-US" sz="1400" b="0" dirty="0"/>
                        <a:t>Project Title</a:t>
                      </a:r>
                    </a:p>
                  </a:txBody>
                  <a:tcPr/>
                </a:tc>
                <a:tc>
                  <a:txBody>
                    <a:bodyPr/>
                    <a:lstStyle/>
                    <a:p>
                      <a:r>
                        <a:rPr lang="en-US" sz="1400" b="0" i="0" u="none" strike="noStrike" kern="1200" dirty="0">
                          <a:solidFill>
                            <a:schemeClr val="dk1"/>
                          </a:solidFill>
                          <a:effectLst/>
                          <a:latin typeface="+mn-lt"/>
                          <a:ea typeface="+mn-ea"/>
                          <a:cs typeface="+mn-cs"/>
                        </a:rPr>
                        <a:t>Recommender System using Collaborative Filtering</a:t>
                      </a:r>
                      <a:endParaRPr lang="en-US" sz="1100" b="0" dirty="0"/>
                    </a:p>
                  </a:txBody>
                  <a:tcPr/>
                </a:tc>
                <a:extLst>
                  <a:ext uri="{0D108BD9-81ED-4DB2-BD59-A6C34878D82A}">
                    <a16:rowId xmlns:a16="http://schemas.microsoft.com/office/drawing/2014/main" val="2691018419"/>
                  </a:ext>
                </a:extLst>
              </a:tr>
              <a:tr h="370840">
                <a:tc>
                  <a:txBody>
                    <a:bodyPr/>
                    <a:lstStyle/>
                    <a:p>
                      <a:r>
                        <a:rPr lang="en-US" sz="1400" b="0" dirty="0"/>
                        <a:t>Value</a:t>
                      </a:r>
                    </a:p>
                  </a:txBody>
                  <a:tcPr/>
                </a:tc>
                <a:tc>
                  <a:txBody>
                    <a:bodyPr/>
                    <a:lstStyle/>
                    <a:p>
                      <a:r>
                        <a:rPr lang="en-US" sz="1400" b="0" i="0" u="none" strike="noStrike" kern="1200" dirty="0">
                          <a:solidFill>
                            <a:schemeClr val="dk1"/>
                          </a:solidFill>
                          <a:effectLst/>
                          <a:latin typeface="+mn-lt"/>
                          <a:ea typeface="+mn-ea"/>
                          <a:cs typeface="+mn-cs"/>
                        </a:rPr>
                        <a:t>Provides personalized game recommendations to users based on their gaming history and similar users' preferences, enhancing user engagement and game discovery on digital gaming platforms.</a:t>
                      </a:r>
                      <a:endParaRPr lang="en-US" sz="1100" b="0" dirty="0"/>
                    </a:p>
                  </a:txBody>
                  <a:tcPr/>
                </a:tc>
                <a:extLst>
                  <a:ext uri="{0D108BD9-81ED-4DB2-BD59-A6C34878D82A}">
                    <a16:rowId xmlns:a16="http://schemas.microsoft.com/office/drawing/2014/main" val="2302211333"/>
                  </a:ext>
                </a:extLst>
              </a:tr>
              <a:tr h="370840">
                <a:tc>
                  <a:txBody>
                    <a:bodyPr/>
                    <a:lstStyle/>
                    <a:p>
                      <a:r>
                        <a:rPr lang="en-US" sz="1400" b="0" dirty="0"/>
                        <a:t>Problem type</a:t>
                      </a:r>
                    </a:p>
                  </a:txBody>
                  <a:tcPr/>
                </a:tc>
                <a:tc>
                  <a:txBody>
                    <a:bodyPr/>
                    <a:lstStyle/>
                    <a:p>
                      <a:r>
                        <a:rPr lang="en-US" sz="1400" b="0" i="0" u="none" strike="noStrike" kern="1200" dirty="0">
                          <a:solidFill>
                            <a:schemeClr val="dk1"/>
                          </a:solidFill>
                          <a:effectLst/>
                          <a:latin typeface="+mn-lt"/>
                          <a:ea typeface="+mn-ea"/>
                          <a:cs typeface="+mn-cs"/>
                        </a:rPr>
                        <a:t>Collaborative filtering, matrix factorization, recommendation system, unsupervised learning</a:t>
                      </a:r>
                      <a:endParaRPr lang="en-US" sz="1100" b="0" dirty="0"/>
                    </a:p>
                  </a:txBody>
                  <a:tcPr/>
                </a:tc>
                <a:extLst>
                  <a:ext uri="{0D108BD9-81ED-4DB2-BD59-A6C34878D82A}">
                    <a16:rowId xmlns:a16="http://schemas.microsoft.com/office/drawing/2014/main" val="3839400232"/>
                  </a:ext>
                </a:extLst>
              </a:tr>
              <a:tr h="370840">
                <a:tc>
                  <a:txBody>
                    <a:bodyPr/>
                    <a:lstStyle/>
                    <a:p>
                      <a:r>
                        <a:rPr lang="en-US" sz="1400" b="0" dirty="0"/>
                        <a:t>Original and final data shape</a:t>
                      </a:r>
                    </a:p>
                  </a:txBody>
                  <a:tcPr/>
                </a:tc>
                <a:tc>
                  <a:txBody>
                    <a:bodyPr/>
                    <a:lstStyle/>
                    <a:p>
                      <a:r>
                        <a:rPr lang="en-US" sz="1400" b="0" i="0" u="none" strike="noStrike" kern="1200" dirty="0">
                          <a:solidFill>
                            <a:schemeClr val="dk1"/>
                          </a:solidFill>
                          <a:effectLst/>
                          <a:latin typeface="+mn-lt"/>
                          <a:ea typeface="+mn-ea"/>
                          <a:cs typeface="+mn-cs"/>
                        </a:rPr>
                        <a:t>E.g., original – 200000x5, final – 12000x8500 (after filtering and creating user-item matrix)</a:t>
                      </a:r>
                      <a:endParaRPr lang="en-US" sz="1100" b="0" dirty="0"/>
                    </a:p>
                  </a:txBody>
                  <a:tcPr/>
                </a:tc>
                <a:extLst>
                  <a:ext uri="{0D108BD9-81ED-4DB2-BD59-A6C34878D82A}">
                    <a16:rowId xmlns:a16="http://schemas.microsoft.com/office/drawing/2014/main" val="2598861641"/>
                  </a:ext>
                </a:extLst>
              </a:tr>
              <a:tr h="370840">
                <a:tc>
                  <a:txBody>
                    <a:bodyPr/>
                    <a:lstStyle/>
                    <a:p>
                      <a:r>
                        <a:rPr lang="en-US" sz="1400" b="0" dirty="0"/>
                        <a:t>Preprocessing steps</a:t>
                      </a:r>
                    </a:p>
                  </a:txBody>
                  <a:tcPr/>
                </a:tc>
                <a:tc>
                  <a:txBody>
                    <a:bodyPr/>
                    <a:lstStyle/>
                    <a:p>
                      <a:r>
                        <a:rPr lang="en-US" sz="1400" b="0" i="0" u="none" strike="noStrike" kern="1200" dirty="0">
                          <a:solidFill>
                            <a:schemeClr val="dk1"/>
                          </a:solidFill>
                          <a:effectLst/>
                          <a:latin typeface="+mn-lt"/>
                          <a:ea typeface="+mn-ea"/>
                          <a:cs typeface="+mn-cs"/>
                        </a:rPr>
                        <a:t>Data filtering (play actions only), log1p transformation of playtime, user-game ID mapping, user-wise train-test split (80-20), sparse matrix construction</a:t>
                      </a:r>
                      <a:endParaRPr lang="en-US" sz="1100" b="0" dirty="0"/>
                    </a:p>
                  </a:txBody>
                  <a:tcPr/>
                </a:tc>
                <a:extLst>
                  <a:ext uri="{0D108BD9-81ED-4DB2-BD59-A6C34878D82A}">
                    <a16:rowId xmlns:a16="http://schemas.microsoft.com/office/drawing/2014/main" val="2931304940"/>
                  </a:ext>
                </a:extLst>
              </a:tr>
              <a:tr h="370840">
                <a:tc>
                  <a:txBody>
                    <a:bodyPr/>
                    <a:lstStyle/>
                    <a:p>
                      <a:r>
                        <a:rPr lang="en-US" sz="1400" b="0" dirty="0"/>
                        <a:t>Model(s)</a:t>
                      </a:r>
                    </a:p>
                  </a:txBody>
                  <a:tcPr/>
                </a:tc>
                <a:tc>
                  <a:txBody>
                    <a:bodyPr/>
                    <a:lstStyle/>
                    <a:p>
                      <a:r>
                        <a:rPr lang="en-US" sz="1400" b="0" i="0" u="none" strike="noStrike" kern="1200" dirty="0">
                          <a:solidFill>
                            <a:schemeClr val="dk1"/>
                          </a:solidFill>
                          <a:effectLst/>
                          <a:latin typeface="+mn-lt"/>
                          <a:ea typeface="+mn-ea"/>
                          <a:cs typeface="+mn-cs"/>
                        </a:rPr>
                        <a:t>Matrix Factorization algorithm implemented through ALS (Alternating Least Squares) model</a:t>
                      </a:r>
                      <a:endParaRPr lang="en-US" sz="1100" b="0" dirty="0"/>
                    </a:p>
                  </a:txBody>
                  <a:tcPr/>
                </a:tc>
                <a:extLst>
                  <a:ext uri="{0D108BD9-81ED-4DB2-BD59-A6C34878D82A}">
                    <a16:rowId xmlns:a16="http://schemas.microsoft.com/office/drawing/2014/main" val="277168146"/>
                  </a:ext>
                </a:extLst>
              </a:tr>
              <a:tr h="370840">
                <a:tc>
                  <a:txBody>
                    <a:bodyPr/>
                    <a:lstStyle/>
                    <a:p>
                      <a:r>
                        <a:rPr lang="en-US" sz="1400" b="0" dirty="0" err="1"/>
                        <a:t>MLOps</a:t>
                      </a:r>
                      <a:r>
                        <a:rPr lang="en-US" sz="1400" b="0" dirty="0"/>
                        <a:t> tool</a:t>
                      </a:r>
                    </a:p>
                  </a:txBody>
                  <a:tcPr/>
                </a:tc>
                <a:tc>
                  <a:txBody>
                    <a:bodyPr/>
                    <a:lstStyle/>
                    <a:p>
                      <a:endParaRPr lang="en-US" sz="1100" b="0" dirty="0"/>
                    </a:p>
                  </a:txBody>
                  <a:tcPr/>
                </a:tc>
                <a:extLst>
                  <a:ext uri="{0D108BD9-81ED-4DB2-BD59-A6C34878D82A}">
                    <a16:rowId xmlns:a16="http://schemas.microsoft.com/office/drawing/2014/main" val="3007960938"/>
                  </a:ext>
                </a:extLst>
              </a:tr>
              <a:tr h="370840">
                <a:tc>
                  <a:txBody>
                    <a:bodyPr/>
                    <a:lstStyle/>
                    <a:p>
                      <a:r>
                        <a:rPr lang="en-US" sz="1400" b="0" dirty="0"/>
                        <a:t>Evaluation metric</a:t>
                      </a:r>
                    </a:p>
                  </a:txBody>
                  <a:tcPr/>
                </a:tc>
                <a:tc>
                  <a:txBody>
                    <a:bodyPr/>
                    <a:lstStyle/>
                    <a:p>
                      <a:r>
                        <a:rPr lang="en-US" sz="1400" b="0" i="0" u="none" strike="noStrike" kern="1200" dirty="0">
                          <a:solidFill>
                            <a:schemeClr val="dk1"/>
                          </a:solidFill>
                          <a:effectLst/>
                          <a:latin typeface="+mn-lt"/>
                          <a:ea typeface="+mn-ea"/>
                          <a:cs typeface="+mn-cs"/>
                        </a:rPr>
                        <a:t>RMSE (Root Mean Square Error) and MAE (Mean Absolute Error) on held-out test set</a:t>
                      </a:r>
                      <a:endParaRPr lang="en-US" sz="1100" b="0" dirty="0"/>
                    </a:p>
                  </a:txBody>
                  <a:tcPr/>
                </a:tc>
                <a:extLst>
                  <a:ext uri="{0D108BD9-81ED-4DB2-BD59-A6C34878D82A}">
                    <a16:rowId xmlns:a16="http://schemas.microsoft.com/office/drawing/2014/main" val="3995779274"/>
                  </a:ext>
                </a:extLst>
              </a:tr>
              <a:tr h="370840">
                <a:tc>
                  <a:txBody>
                    <a:bodyPr/>
                    <a:lstStyle/>
                    <a:p>
                      <a:r>
                        <a:rPr lang="en-US" sz="1400" b="0" dirty="0"/>
                        <a:t>Best score(s)</a:t>
                      </a:r>
                    </a:p>
                  </a:txBody>
                  <a:tcPr/>
                </a:tc>
                <a:tc>
                  <a:txBody>
                    <a:bodyPr/>
                    <a:lstStyle/>
                    <a:p>
                      <a:r>
                        <a:rPr lang="en-US" sz="1400" b="0" i="0" u="none" strike="noStrike" kern="1200" dirty="0">
                          <a:solidFill>
                            <a:schemeClr val="dk1"/>
                          </a:solidFill>
                          <a:effectLst/>
                          <a:latin typeface="+mn-lt"/>
                          <a:ea typeface="+mn-ea"/>
                          <a:cs typeface="+mn-cs"/>
                        </a:rPr>
                        <a:t>Grid search optimized RMSE and MAE values with optimal hyperparameters (factors: 10-20, lambda: 0.01-0.1, iterations: 5-10)</a:t>
                      </a:r>
                      <a:endParaRPr lang="en-US" sz="1100" b="0" dirty="0"/>
                    </a:p>
                  </a:txBody>
                  <a:tcPr/>
                </a:tc>
                <a:extLst>
                  <a:ext uri="{0D108BD9-81ED-4DB2-BD59-A6C34878D82A}">
                    <a16:rowId xmlns:a16="http://schemas.microsoft.com/office/drawing/2014/main" val="3791894106"/>
                  </a:ext>
                </a:extLst>
              </a:tr>
              <a:tr h="370840">
                <a:tc>
                  <a:txBody>
                    <a:bodyPr/>
                    <a:lstStyle/>
                    <a:p>
                      <a:r>
                        <a:rPr lang="en-US" sz="1400" b="0" dirty="0"/>
                        <a:t>Interpretation</a:t>
                      </a:r>
                    </a:p>
                  </a:txBody>
                  <a:tcPr/>
                </a:tc>
                <a:tc>
                  <a:txBody>
                    <a:bodyPr/>
                    <a:lstStyle/>
                    <a:p>
                      <a:r>
                        <a:rPr lang="en-US" sz="1200" b="0" i="0" u="none" strike="noStrike" kern="1200" dirty="0">
                          <a:solidFill>
                            <a:schemeClr val="dk1"/>
                          </a:solidFill>
                          <a:effectLst/>
                          <a:latin typeface="+mn-lt"/>
                          <a:ea typeface="+mn-ea"/>
                          <a:cs typeface="+mn-cs"/>
                        </a:rPr>
                        <a:t>The ALS model successfully learns latent user preferences and game characteristics, enabling effective collaborative filtering. Performance compares favorably to baseline recommendation approaches, with convergent training demonstrating effective matrix factorization learning for personalized game recommendations.</a:t>
                      </a:r>
                      <a:endParaRPr lang="en-US" sz="1050" b="0" dirty="0"/>
                    </a:p>
                  </a:txBody>
                  <a:tcPr/>
                </a:tc>
                <a:extLst>
                  <a:ext uri="{0D108BD9-81ED-4DB2-BD59-A6C34878D82A}">
                    <a16:rowId xmlns:a16="http://schemas.microsoft.com/office/drawing/2014/main" val="3771057578"/>
                  </a:ext>
                </a:extLst>
              </a:tr>
            </a:tbl>
          </a:graphicData>
        </a:graphic>
      </p:graphicFrame>
    </p:spTree>
    <p:extLst>
      <p:ext uri="{BB962C8B-B14F-4D97-AF65-F5344CB8AC3E}">
        <p14:creationId xmlns:p14="http://schemas.microsoft.com/office/powerpoint/2010/main" val="3093853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48C7A-0410-8D27-A2C6-CD1FFF709B25}"/>
              </a:ext>
            </a:extLst>
          </p:cNvPr>
          <p:cNvSpPr>
            <a:spLocks noGrp="1"/>
          </p:cNvSpPr>
          <p:nvPr>
            <p:ph type="title"/>
          </p:nvPr>
        </p:nvSpPr>
        <p:spPr/>
        <p:txBody>
          <a:bodyPr/>
          <a:lstStyle/>
          <a:p>
            <a:r>
              <a:rPr lang="en-US" dirty="0"/>
              <a:t>Contributions</a:t>
            </a:r>
          </a:p>
        </p:txBody>
      </p:sp>
      <p:graphicFrame>
        <p:nvGraphicFramePr>
          <p:cNvPr id="4" name="Content Placeholder 3">
            <a:extLst>
              <a:ext uri="{FF2B5EF4-FFF2-40B4-BE49-F238E27FC236}">
                <a16:creationId xmlns:a16="http://schemas.microsoft.com/office/drawing/2014/main" id="{CF952594-BAF1-16D9-79B4-34B745DB501A}"/>
              </a:ext>
            </a:extLst>
          </p:cNvPr>
          <p:cNvGraphicFramePr>
            <a:graphicFrameLocks noGrp="1"/>
          </p:cNvGraphicFramePr>
          <p:nvPr>
            <p:ph idx="1"/>
            <p:extLst>
              <p:ext uri="{D42A27DB-BD31-4B8C-83A1-F6EECF244321}">
                <p14:modId xmlns:p14="http://schemas.microsoft.com/office/powerpoint/2010/main" val="1068752761"/>
              </p:ext>
            </p:extLst>
          </p:nvPr>
        </p:nvGraphicFramePr>
        <p:xfrm>
          <a:off x="2589213" y="2133600"/>
          <a:ext cx="8915400" cy="1483360"/>
        </p:xfrm>
        <a:graphic>
          <a:graphicData uri="http://schemas.openxmlformats.org/drawingml/2006/table">
            <a:tbl>
              <a:tblPr firstRow="1" bandRow="1">
                <a:tableStyleId>{5C22544A-7EE6-4342-B048-85BDC9FD1C3A}</a:tableStyleId>
              </a:tblPr>
              <a:tblGrid>
                <a:gridCol w="4457700">
                  <a:extLst>
                    <a:ext uri="{9D8B030D-6E8A-4147-A177-3AD203B41FA5}">
                      <a16:colId xmlns:a16="http://schemas.microsoft.com/office/drawing/2014/main" val="82392138"/>
                    </a:ext>
                  </a:extLst>
                </a:gridCol>
                <a:gridCol w="4457700">
                  <a:extLst>
                    <a:ext uri="{9D8B030D-6E8A-4147-A177-3AD203B41FA5}">
                      <a16:colId xmlns:a16="http://schemas.microsoft.com/office/drawing/2014/main" val="2430409656"/>
                    </a:ext>
                  </a:extLst>
                </a:gridCol>
              </a:tblGrid>
              <a:tr h="370840">
                <a:tc>
                  <a:txBody>
                    <a:bodyPr/>
                    <a:lstStyle/>
                    <a:p>
                      <a:r>
                        <a:rPr lang="en-US" dirty="0"/>
                        <a:t>Team Member</a:t>
                      </a:r>
                    </a:p>
                  </a:txBody>
                  <a:tcPr/>
                </a:tc>
                <a:tc>
                  <a:txBody>
                    <a:bodyPr/>
                    <a:lstStyle/>
                    <a:p>
                      <a:r>
                        <a:rPr lang="en-US" dirty="0"/>
                        <a:t>Contribution</a:t>
                      </a:r>
                    </a:p>
                  </a:txBody>
                  <a:tcPr/>
                </a:tc>
                <a:extLst>
                  <a:ext uri="{0D108BD9-81ED-4DB2-BD59-A6C34878D82A}">
                    <a16:rowId xmlns:a16="http://schemas.microsoft.com/office/drawing/2014/main" val="3288291625"/>
                  </a:ext>
                </a:extLst>
              </a:tr>
              <a:tr h="370840">
                <a:tc>
                  <a:txBody>
                    <a:bodyPr/>
                    <a:lstStyle/>
                    <a:p>
                      <a:r>
                        <a:rPr lang="en-US" dirty="0"/>
                        <a:t>Javad Taghiyev</a:t>
                      </a:r>
                    </a:p>
                  </a:txBody>
                  <a:tcPr/>
                </a:tc>
                <a:tc>
                  <a:txBody>
                    <a:bodyPr/>
                    <a:lstStyle/>
                    <a:p>
                      <a:r>
                        <a:rPr lang="en-US" dirty="0"/>
                        <a:t>33%</a:t>
                      </a:r>
                    </a:p>
                  </a:txBody>
                  <a:tcPr/>
                </a:tc>
                <a:extLst>
                  <a:ext uri="{0D108BD9-81ED-4DB2-BD59-A6C34878D82A}">
                    <a16:rowId xmlns:a16="http://schemas.microsoft.com/office/drawing/2014/main" val="4156927016"/>
                  </a:ext>
                </a:extLst>
              </a:tr>
              <a:tr h="370840">
                <a:tc>
                  <a:txBody>
                    <a:bodyPr/>
                    <a:lstStyle/>
                    <a:p>
                      <a:r>
                        <a:rPr lang="en-US" dirty="0"/>
                        <a:t>Mahbuba Jafar</a:t>
                      </a:r>
                    </a:p>
                  </a:txBody>
                  <a:tcPr/>
                </a:tc>
                <a:tc>
                  <a:txBody>
                    <a:bodyPr/>
                    <a:lstStyle/>
                    <a:p>
                      <a:r>
                        <a:rPr lang="en-US" dirty="0"/>
                        <a:t>33%</a:t>
                      </a:r>
                    </a:p>
                  </a:txBody>
                  <a:tcPr/>
                </a:tc>
                <a:extLst>
                  <a:ext uri="{0D108BD9-81ED-4DB2-BD59-A6C34878D82A}">
                    <a16:rowId xmlns:a16="http://schemas.microsoft.com/office/drawing/2014/main" val="3770778765"/>
                  </a:ext>
                </a:extLst>
              </a:tr>
              <a:tr h="370840">
                <a:tc>
                  <a:txBody>
                    <a:bodyPr/>
                    <a:lstStyle/>
                    <a:p>
                      <a:r>
                        <a:rPr lang="en-US" dirty="0" err="1"/>
                        <a:t>Nasib</a:t>
                      </a:r>
                      <a:r>
                        <a:rPr lang="en-US" dirty="0"/>
                        <a:t> Pashayev</a:t>
                      </a:r>
                    </a:p>
                  </a:txBody>
                  <a:tcPr/>
                </a:tc>
                <a:tc>
                  <a:txBody>
                    <a:bodyPr/>
                    <a:lstStyle/>
                    <a:p>
                      <a:r>
                        <a:rPr lang="en-US" dirty="0"/>
                        <a:t>33%</a:t>
                      </a:r>
                    </a:p>
                  </a:txBody>
                  <a:tcPr/>
                </a:tc>
                <a:extLst>
                  <a:ext uri="{0D108BD9-81ED-4DB2-BD59-A6C34878D82A}">
                    <a16:rowId xmlns:a16="http://schemas.microsoft.com/office/drawing/2014/main" val="3666559122"/>
                  </a:ext>
                </a:extLst>
              </a:tr>
            </a:tbl>
          </a:graphicData>
        </a:graphic>
      </p:graphicFrame>
    </p:spTree>
    <p:extLst>
      <p:ext uri="{BB962C8B-B14F-4D97-AF65-F5344CB8AC3E}">
        <p14:creationId xmlns:p14="http://schemas.microsoft.com/office/powerpoint/2010/main" val="1128319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F7F9A-9079-1C67-FB4D-6AD23E26167F}"/>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BE4FFB68-5B4B-E3F1-99F5-7AA545F35804}"/>
              </a:ext>
            </a:extLst>
          </p:cNvPr>
          <p:cNvSpPr>
            <a:spLocks noGrp="1"/>
          </p:cNvSpPr>
          <p:nvPr>
            <p:ph idx="1"/>
          </p:nvPr>
        </p:nvSpPr>
        <p:spPr>
          <a:xfrm>
            <a:off x="1443209" y="1575412"/>
            <a:ext cx="10171571" cy="4913523"/>
          </a:xfrm>
        </p:spPr>
        <p:txBody>
          <a:bodyPr>
            <a:normAutofit lnSpcReduction="10000"/>
          </a:bodyPr>
          <a:lstStyle/>
          <a:p>
            <a:pPr algn="l"/>
            <a:r>
              <a:rPr lang="en-US" b="1" i="0" u="none" strike="noStrike" dirty="0">
                <a:solidFill>
                  <a:srgbClr val="000000"/>
                </a:solidFill>
                <a:effectLst/>
              </a:rPr>
              <a:t>Challenge:</a:t>
            </a:r>
            <a:r>
              <a:rPr lang="en-US" b="0" i="0" u="none" strike="noStrike" dirty="0">
                <a:solidFill>
                  <a:srgbClr val="000000"/>
                </a:solidFill>
                <a:effectLst/>
              </a:rPr>
              <a:t> Digital gaming platforms struggle to help users discover relevant games from vast catalogs, leading to poor user engagement and missed revenue opportunities.</a:t>
            </a:r>
          </a:p>
          <a:p>
            <a:pPr algn="l"/>
            <a:r>
              <a:rPr lang="en-US" b="1" i="0" u="none" strike="noStrike" dirty="0">
                <a:solidFill>
                  <a:srgbClr val="000000"/>
                </a:solidFill>
                <a:effectLst/>
              </a:rPr>
              <a:t>Objective:</a:t>
            </a:r>
            <a:r>
              <a:rPr lang="en-US" b="0" i="0" u="none" strike="noStrike" dirty="0">
                <a:solidFill>
                  <a:srgbClr val="000000"/>
                </a:solidFill>
                <a:effectLst/>
              </a:rPr>
              <a:t> Develop a personalized game recommendation system that predicts user preferences for </a:t>
            </a:r>
            <a:r>
              <a:rPr lang="en-US" b="0" i="0" u="none" strike="noStrike" dirty="0" err="1">
                <a:solidFill>
                  <a:srgbClr val="000000"/>
                </a:solidFill>
                <a:effectLst/>
              </a:rPr>
              <a:t>unplayed</a:t>
            </a:r>
            <a:r>
              <a:rPr lang="en-US" b="0" i="0" u="none" strike="noStrike" dirty="0">
                <a:solidFill>
                  <a:srgbClr val="000000"/>
                </a:solidFill>
                <a:effectLst/>
              </a:rPr>
              <a:t> games based on historical gameplay data.</a:t>
            </a:r>
          </a:p>
          <a:p>
            <a:pPr algn="l"/>
            <a:r>
              <a:rPr lang="en-US" b="1" i="0" u="none" strike="noStrike" dirty="0">
                <a:solidFill>
                  <a:srgbClr val="000000"/>
                </a:solidFill>
                <a:effectLst/>
              </a:rPr>
              <a:t>Approach:</a:t>
            </a:r>
            <a:endParaRPr lang="en-US" b="0" i="0" u="none" strike="noStrike" dirty="0">
              <a:solidFill>
                <a:srgbClr val="000000"/>
              </a:solidFill>
              <a:effectLst/>
            </a:endParaRPr>
          </a:p>
          <a:p>
            <a:pPr algn="l">
              <a:buFont typeface="Arial" panose="020B0604020202020204" pitchFamily="34" charset="0"/>
              <a:buChar char="•"/>
            </a:pPr>
            <a:r>
              <a:rPr lang="en-US" b="1" i="0" u="none" strike="noStrike" dirty="0">
                <a:solidFill>
                  <a:srgbClr val="000000"/>
                </a:solidFill>
                <a:effectLst/>
              </a:rPr>
              <a:t>Task Type:</a:t>
            </a:r>
            <a:r>
              <a:rPr lang="en-US" b="0" i="0" u="none" strike="noStrike" dirty="0">
                <a:solidFill>
                  <a:srgbClr val="000000"/>
                </a:solidFill>
                <a:effectLst/>
              </a:rPr>
              <a:t> Collaborative Filtering Recommendation System</a:t>
            </a:r>
          </a:p>
          <a:p>
            <a:pPr algn="l">
              <a:buFont typeface="Arial" panose="020B0604020202020204" pitchFamily="34" charset="0"/>
              <a:buChar char="•"/>
            </a:pPr>
            <a:r>
              <a:rPr lang="en-US" b="1" i="0" u="none" strike="noStrike" dirty="0">
                <a:solidFill>
                  <a:srgbClr val="000000"/>
                </a:solidFill>
                <a:effectLst/>
              </a:rPr>
              <a:t>Method:</a:t>
            </a:r>
            <a:r>
              <a:rPr lang="en-US" b="0" i="0" u="none" strike="noStrike" dirty="0">
                <a:solidFill>
                  <a:srgbClr val="000000"/>
                </a:solidFill>
                <a:effectLst/>
              </a:rPr>
              <a:t> Matrix Factorization using Alternating Least Squares (ALS)</a:t>
            </a:r>
          </a:p>
          <a:p>
            <a:pPr algn="l">
              <a:buFont typeface="Arial" panose="020B0604020202020204" pitchFamily="34" charset="0"/>
              <a:buChar char="•"/>
            </a:pPr>
            <a:r>
              <a:rPr lang="en-US" b="1" i="0" u="none" strike="noStrike" dirty="0">
                <a:solidFill>
                  <a:srgbClr val="000000"/>
                </a:solidFill>
                <a:effectLst/>
              </a:rPr>
              <a:t>Data:</a:t>
            </a:r>
            <a:r>
              <a:rPr lang="en-US" b="0" i="0" u="none" strike="noStrike" dirty="0">
                <a:solidFill>
                  <a:srgbClr val="000000"/>
                </a:solidFill>
                <a:effectLst/>
              </a:rPr>
              <a:t> Implicit feedback from user playtime behaviors</a:t>
            </a:r>
          </a:p>
          <a:p>
            <a:pPr algn="l">
              <a:buFont typeface="Arial" panose="020B0604020202020204" pitchFamily="34" charset="0"/>
              <a:buChar char="•"/>
            </a:pPr>
            <a:r>
              <a:rPr lang="en-US" b="1" i="0" u="none" strike="noStrike" dirty="0">
                <a:solidFill>
                  <a:srgbClr val="000000"/>
                </a:solidFill>
                <a:effectLst/>
              </a:rPr>
              <a:t>Goal:</a:t>
            </a:r>
            <a:r>
              <a:rPr lang="en-US" b="0" i="0" u="none" strike="noStrike" dirty="0">
                <a:solidFill>
                  <a:srgbClr val="000000"/>
                </a:solidFill>
                <a:effectLst/>
              </a:rPr>
              <a:t> Generate top-N personalized game recommendations</a:t>
            </a:r>
          </a:p>
          <a:p>
            <a:pPr algn="l"/>
            <a:r>
              <a:rPr lang="en-US" b="1" i="0" u="none" strike="noStrike" dirty="0">
                <a:solidFill>
                  <a:srgbClr val="000000"/>
                </a:solidFill>
                <a:effectLst/>
              </a:rPr>
              <a:t>Key Questions:</a:t>
            </a:r>
            <a:endParaRPr lang="en-US" b="0" i="0" u="none" strike="noStrike" dirty="0">
              <a:solidFill>
                <a:srgbClr val="000000"/>
              </a:solidFill>
              <a:effectLst/>
            </a:endParaRPr>
          </a:p>
          <a:p>
            <a:pPr algn="l">
              <a:buFont typeface="Arial" panose="020B0604020202020204" pitchFamily="34" charset="0"/>
              <a:buChar char="•"/>
            </a:pPr>
            <a:r>
              <a:rPr lang="en-US" b="0" i="0" u="none" strike="noStrike" dirty="0">
                <a:solidFill>
                  <a:srgbClr val="000000"/>
                </a:solidFill>
                <a:effectLst/>
              </a:rPr>
              <a:t>How can we learn latent user preferences from gameplay patterns?</a:t>
            </a:r>
          </a:p>
          <a:p>
            <a:pPr algn="l">
              <a:buFont typeface="Arial" panose="020B0604020202020204" pitchFamily="34" charset="0"/>
              <a:buChar char="•"/>
            </a:pPr>
            <a:r>
              <a:rPr lang="en-US" b="0" i="0" u="none" strike="noStrike" dirty="0">
                <a:solidFill>
                  <a:srgbClr val="000000"/>
                </a:solidFill>
                <a:effectLst/>
              </a:rPr>
              <a:t>What games should we recommend to users based on similar users' behaviors?</a:t>
            </a:r>
          </a:p>
          <a:p>
            <a:pPr algn="l">
              <a:buFont typeface="Arial" panose="020B0604020202020204" pitchFamily="34" charset="0"/>
              <a:buChar char="•"/>
            </a:pPr>
            <a:r>
              <a:rPr lang="en-US" b="0" i="0" u="none" strike="noStrike" dirty="0">
                <a:solidFill>
                  <a:srgbClr val="000000"/>
                </a:solidFill>
                <a:effectLst/>
              </a:rPr>
              <a:t>How accurate can our predictions be for user-game preferences?</a:t>
            </a:r>
          </a:p>
          <a:p>
            <a:endParaRPr lang="en-US" dirty="0"/>
          </a:p>
        </p:txBody>
      </p:sp>
    </p:spTree>
    <p:extLst>
      <p:ext uri="{BB962C8B-B14F-4D97-AF65-F5344CB8AC3E}">
        <p14:creationId xmlns:p14="http://schemas.microsoft.com/office/powerpoint/2010/main" val="821487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2054B-2CB7-D30A-E49A-A9FF79886AFC}"/>
              </a:ext>
            </a:extLst>
          </p:cNvPr>
          <p:cNvSpPr>
            <a:spLocks noGrp="1"/>
          </p:cNvSpPr>
          <p:nvPr>
            <p:ph type="title"/>
          </p:nvPr>
        </p:nvSpPr>
        <p:spPr/>
        <p:txBody>
          <a:bodyPr/>
          <a:lstStyle/>
          <a:p>
            <a:r>
              <a:rPr lang="en-US" dirty="0"/>
              <a:t>Data</a:t>
            </a:r>
          </a:p>
        </p:txBody>
      </p:sp>
      <p:sp>
        <p:nvSpPr>
          <p:cNvPr id="6" name="TextBox 5">
            <a:extLst>
              <a:ext uri="{FF2B5EF4-FFF2-40B4-BE49-F238E27FC236}">
                <a16:creationId xmlns:a16="http://schemas.microsoft.com/office/drawing/2014/main" id="{8EB60BAF-951B-EB13-417F-16453BE433D4}"/>
              </a:ext>
            </a:extLst>
          </p:cNvPr>
          <p:cNvSpPr txBox="1"/>
          <p:nvPr/>
        </p:nvSpPr>
        <p:spPr>
          <a:xfrm>
            <a:off x="1487611" y="1358240"/>
            <a:ext cx="10274395" cy="5786199"/>
          </a:xfrm>
          <a:prstGeom prst="rect">
            <a:avLst/>
          </a:prstGeom>
          <a:noFill/>
        </p:spPr>
        <p:txBody>
          <a:bodyPr wrap="square" rtlCol="0">
            <a:spAutoFit/>
          </a:bodyPr>
          <a:lstStyle/>
          <a:p>
            <a:pPr algn="l"/>
            <a:r>
              <a:rPr lang="en-US" sz="1600" b="1" i="0" u="none" strike="noStrike" dirty="0">
                <a:solidFill>
                  <a:srgbClr val="000000"/>
                </a:solidFill>
                <a:effectLst/>
              </a:rPr>
              <a:t>Dataset:</a:t>
            </a:r>
            <a:r>
              <a:rPr lang="en-US" sz="1600" b="0" i="0" u="none" strike="noStrike" dirty="0">
                <a:solidFill>
                  <a:srgbClr val="000000"/>
                </a:solidFill>
                <a:effectLst/>
              </a:rPr>
              <a:t> Steam-200k Gaming Dataset</a:t>
            </a:r>
          </a:p>
          <a:p>
            <a:pPr algn="l">
              <a:buFont typeface="Arial" panose="020B0604020202020204" pitchFamily="34" charset="0"/>
              <a:buChar char="•"/>
            </a:pPr>
            <a:r>
              <a:rPr lang="en-US" sz="1600" b="1" i="0" u="none" strike="noStrike" dirty="0">
                <a:solidFill>
                  <a:srgbClr val="000000"/>
                </a:solidFill>
                <a:effectLst/>
              </a:rPr>
              <a:t>Source:</a:t>
            </a:r>
            <a:r>
              <a:rPr lang="en-US" sz="1600" b="0" i="0" u="none" strike="noStrike" dirty="0">
                <a:solidFill>
                  <a:srgbClr val="000000"/>
                </a:solidFill>
                <a:effectLst/>
              </a:rPr>
              <a:t> User-game interaction data from Steam gaming platform</a:t>
            </a:r>
          </a:p>
          <a:p>
            <a:pPr algn="l">
              <a:buFont typeface="Arial" panose="020B0604020202020204" pitchFamily="34" charset="0"/>
              <a:buChar char="•"/>
            </a:pPr>
            <a:r>
              <a:rPr lang="en-US" sz="1600" b="1" i="0" u="none" strike="noStrike" dirty="0">
                <a:solidFill>
                  <a:srgbClr val="000000"/>
                </a:solidFill>
                <a:effectLst/>
              </a:rPr>
              <a:t>Original Shape:</a:t>
            </a:r>
            <a:r>
              <a:rPr lang="en-US" sz="1600" b="0" i="0" u="none" strike="noStrike" dirty="0">
                <a:solidFill>
                  <a:srgbClr val="000000"/>
                </a:solidFill>
                <a:effectLst/>
              </a:rPr>
              <a:t> ~200,000 records × 5 columns</a:t>
            </a:r>
          </a:p>
          <a:p>
            <a:pPr algn="l">
              <a:buFont typeface="Arial" panose="020B0604020202020204" pitchFamily="34" charset="0"/>
              <a:buChar char="•"/>
            </a:pPr>
            <a:r>
              <a:rPr lang="en-US" sz="1600" b="1" i="0" u="none" strike="noStrike" dirty="0">
                <a:solidFill>
                  <a:srgbClr val="000000"/>
                </a:solidFill>
                <a:effectLst/>
              </a:rPr>
              <a:t>Columns:</a:t>
            </a:r>
            <a:r>
              <a:rPr lang="en-US" sz="1600" b="0" i="0" u="none" strike="noStrike" dirty="0">
                <a:solidFill>
                  <a:srgbClr val="000000"/>
                </a:solidFill>
                <a:effectLst/>
              </a:rPr>
              <a:t> </a:t>
            </a:r>
            <a:r>
              <a:rPr lang="en-US" sz="1600" b="0" i="0" u="none" strike="noStrike" dirty="0" err="1">
                <a:solidFill>
                  <a:srgbClr val="000000"/>
                </a:solidFill>
                <a:effectLst/>
              </a:rPr>
              <a:t>user_id</a:t>
            </a:r>
            <a:r>
              <a:rPr lang="en-US" sz="1600" b="0" i="0" u="none" strike="noStrike" dirty="0">
                <a:solidFill>
                  <a:srgbClr val="000000"/>
                </a:solidFill>
                <a:effectLst/>
              </a:rPr>
              <a:t>, game, action, playtime, </a:t>
            </a:r>
            <a:r>
              <a:rPr lang="en-US" sz="1600" b="0" i="0" u="none" strike="noStrike" dirty="0" err="1">
                <a:solidFill>
                  <a:srgbClr val="000000"/>
                </a:solidFill>
                <a:effectLst/>
              </a:rPr>
              <a:t>unused_column</a:t>
            </a:r>
            <a:endParaRPr lang="en-US" sz="1600" b="0" i="0" u="none" strike="noStrike" dirty="0">
              <a:solidFill>
                <a:srgbClr val="000000"/>
              </a:solidFill>
              <a:effectLst/>
            </a:endParaRPr>
          </a:p>
          <a:p>
            <a:pPr algn="l"/>
            <a:r>
              <a:rPr lang="en-US" sz="1600" b="1" i="0" u="none" strike="noStrike" dirty="0">
                <a:solidFill>
                  <a:srgbClr val="000000"/>
                </a:solidFill>
                <a:effectLst/>
              </a:rPr>
              <a:t>Data Preprocessing Pipeline:</a:t>
            </a:r>
            <a:endParaRPr lang="en-US" sz="1600" b="0" i="0" u="none" strike="noStrike" dirty="0">
              <a:solidFill>
                <a:srgbClr val="000000"/>
              </a:solidFill>
              <a:effectLst/>
            </a:endParaRPr>
          </a:p>
          <a:p>
            <a:pPr algn="l"/>
            <a:r>
              <a:rPr lang="en-US" sz="1600" b="1" i="0" u="none" strike="noStrike" dirty="0">
                <a:solidFill>
                  <a:srgbClr val="000000"/>
                </a:solidFill>
                <a:effectLst/>
              </a:rPr>
              <a:t>1. Data Filtering &amp; Cleaning</a:t>
            </a:r>
            <a:endParaRPr lang="en-US" sz="1600" b="0" i="0" u="none" strike="noStrike" dirty="0">
              <a:solidFill>
                <a:srgbClr val="000000"/>
              </a:solidFill>
              <a:effectLst/>
            </a:endParaRPr>
          </a:p>
          <a:p>
            <a:pPr algn="l">
              <a:buFont typeface="Arial" panose="020B0604020202020204" pitchFamily="34" charset="0"/>
              <a:buChar char="•"/>
            </a:pPr>
            <a:r>
              <a:rPr lang="en-US" sz="1600" b="0" i="0" u="none" strike="noStrike" dirty="0">
                <a:solidFill>
                  <a:srgbClr val="000000"/>
                </a:solidFill>
                <a:effectLst/>
              </a:rPr>
              <a:t>Filtered for "play" actions only</a:t>
            </a:r>
          </a:p>
          <a:p>
            <a:pPr algn="l">
              <a:buFont typeface="Arial" panose="020B0604020202020204" pitchFamily="34" charset="0"/>
              <a:buChar char="•"/>
            </a:pPr>
            <a:r>
              <a:rPr lang="en-US" sz="1600" b="0" i="0" u="none" strike="noStrike" dirty="0">
                <a:solidFill>
                  <a:srgbClr val="000000"/>
                </a:solidFill>
                <a:effectLst/>
              </a:rPr>
              <a:t>Removed zero playtime entries</a:t>
            </a:r>
          </a:p>
          <a:p>
            <a:pPr algn="l">
              <a:buFont typeface="Arial" panose="020B0604020202020204" pitchFamily="34" charset="0"/>
              <a:buChar char="•"/>
            </a:pPr>
            <a:r>
              <a:rPr lang="en-US" sz="1600" b="0" i="0" u="none" strike="noStrike" dirty="0">
                <a:solidFill>
                  <a:srgbClr val="000000"/>
                </a:solidFill>
                <a:effectLst/>
              </a:rPr>
              <a:t>Retained meaningful user-game interactions</a:t>
            </a:r>
          </a:p>
          <a:p>
            <a:pPr algn="l"/>
            <a:r>
              <a:rPr lang="en-US" sz="1600" b="1" i="0" u="none" strike="noStrike" dirty="0">
                <a:solidFill>
                  <a:srgbClr val="000000"/>
                </a:solidFill>
                <a:effectLst/>
              </a:rPr>
              <a:t>2. Feature Engineering</a:t>
            </a:r>
            <a:endParaRPr lang="en-US" sz="1600" b="0" i="0" u="none" strike="noStrike" dirty="0">
              <a:solidFill>
                <a:srgbClr val="000000"/>
              </a:solidFill>
              <a:effectLst/>
            </a:endParaRPr>
          </a:p>
          <a:p>
            <a:pPr algn="l">
              <a:buFont typeface="Arial" panose="020B0604020202020204" pitchFamily="34" charset="0"/>
              <a:buChar char="•"/>
            </a:pPr>
            <a:r>
              <a:rPr lang="en-US" sz="1600" b="0" i="0" u="none" strike="noStrike" dirty="0">
                <a:solidFill>
                  <a:srgbClr val="000000"/>
                </a:solidFill>
                <a:effectLst/>
              </a:rPr>
              <a:t>Applied log1p transformation: </a:t>
            </a:r>
            <a:r>
              <a:rPr lang="en-US" sz="1600" b="0" i="0" u="none" strike="noStrike" dirty="0" err="1">
                <a:solidFill>
                  <a:srgbClr val="000000"/>
                </a:solidFill>
                <a:effectLst/>
              </a:rPr>
              <a:t>log_playtime</a:t>
            </a:r>
            <a:r>
              <a:rPr lang="en-US" sz="1600" b="0" i="0" u="none" strike="noStrike" dirty="0">
                <a:solidFill>
                  <a:srgbClr val="000000"/>
                </a:solidFill>
                <a:effectLst/>
              </a:rPr>
              <a:t> = log(1 + playtime)</a:t>
            </a:r>
          </a:p>
          <a:p>
            <a:pPr algn="l">
              <a:buFont typeface="Arial" panose="020B0604020202020204" pitchFamily="34" charset="0"/>
              <a:buChar char="•"/>
            </a:pPr>
            <a:r>
              <a:rPr lang="en-US" sz="1600" b="0" i="0" u="none" strike="noStrike" dirty="0">
                <a:solidFill>
                  <a:srgbClr val="000000"/>
                </a:solidFill>
                <a:effectLst/>
              </a:rPr>
              <a:t>Handles skewed playtime distribution</a:t>
            </a:r>
          </a:p>
          <a:p>
            <a:pPr algn="l">
              <a:buFont typeface="Arial" panose="020B0604020202020204" pitchFamily="34" charset="0"/>
              <a:buChar char="•"/>
            </a:pPr>
            <a:r>
              <a:rPr lang="en-US" sz="1600" b="0" i="0" u="none" strike="noStrike" dirty="0">
                <a:solidFill>
                  <a:srgbClr val="000000"/>
                </a:solidFill>
                <a:effectLst/>
              </a:rPr>
              <a:t>Improves model stability and convergence</a:t>
            </a:r>
          </a:p>
          <a:p>
            <a:pPr algn="l"/>
            <a:r>
              <a:rPr lang="en-US" sz="1600" b="1" i="0" u="none" strike="noStrike" dirty="0">
                <a:solidFill>
                  <a:srgbClr val="000000"/>
                </a:solidFill>
                <a:effectLst/>
              </a:rPr>
              <a:t>3. Data Mapping</a:t>
            </a:r>
            <a:endParaRPr lang="en-US" sz="1600" b="0" i="0" u="none" strike="noStrike" dirty="0">
              <a:solidFill>
                <a:srgbClr val="000000"/>
              </a:solidFill>
              <a:effectLst/>
            </a:endParaRPr>
          </a:p>
          <a:p>
            <a:pPr algn="l">
              <a:buFont typeface="Arial" panose="020B0604020202020204" pitchFamily="34" charset="0"/>
              <a:buChar char="•"/>
            </a:pPr>
            <a:r>
              <a:rPr lang="en-US" sz="1600" b="0" i="0" u="none" strike="noStrike" dirty="0">
                <a:solidFill>
                  <a:srgbClr val="000000"/>
                </a:solidFill>
                <a:effectLst/>
              </a:rPr>
              <a:t>Created </a:t>
            </a:r>
            <a:r>
              <a:rPr lang="en-US" sz="1600" b="0" i="0" u="none" strike="noStrike" dirty="0" err="1">
                <a:solidFill>
                  <a:srgbClr val="000000"/>
                </a:solidFill>
                <a:effectLst/>
              </a:rPr>
              <a:t>user_id</a:t>
            </a:r>
            <a:r>
              <a:rPr lang="en-US" sz="1600" b="0" i="0" u="none" strike="noStrike" dirty="0">
                <a:solidFill>
                  <a:srgbClr val="000000"/>
                </a:solidFill>
                <a:effectLst/>
              </a:rPr>
              <a:t> ↔ index mappings</a:t>
            </a:r>
          </a:p>
          <a:p>
            <a:pPr algn="l">
              <a:buFont typeface="Arial" panose="020B0604020202020204" pitchFamily="34" charset="0"/>
              <a:buChar char="•"/>
            </a:pPr>
            <a:r>
              <a:rPr lang="en-US" sz="1600" b="0" i="0" u="none" strike="noStrike" dirty="0">
                <a:solidFill>
                  <a:srgbClr val="000000"/>
                </a:solidFill>
                <a:effectLst/>
              </a:rPr>
              <a:t>Created </a:t>
            </a:r>
            <a:r>
              <a:rPr lang="en-US" sz="1600" b="0" i="0" u="none" strike="noStrike" dirty="0" err="1">
                <a:solidFill>
                  <a:srgbClr val="000000"/>
                </a:solidFill>
                <a:effectLst/>
              </a:rPr>
              <a:t>game_id</a:t>
            </a:r>
            <a:r>
              <a:rPr lang="en-US" sz="1600" b="0" i="0" u="none" strike="noStrike" dirty="0">
                <a:solidFill>
                  <a:srgbClr val="000000"/>
                </a:solidFill>
                <a:effectLst/>
              </a:rPr>
              <a:t> ↔ index mappings</a:t>
            </a:r>
          </a:p>
          <a:p>
            <a:pPr algn="l">
              <a:buFont typeface="Arial" panose="020B0604020202020204" pitchFamily="34" charset="0"/>
              <a:buChar char="•"/>
            </a:pPr>
            <a:r>
              <a:rPr lang="en-US" sz="1600" b="0" i="0" u="none" strike="noStrike" dirty="0">
                <a:solidFill>
                  <a:srgbClr val="000000"/>
                </a:solidFill>
                <a:effectLst/>
              </a:rPr>
              <a:t>Enabled efficient matrix operations</a:t>
            </a:r>
          </a:p>
          <a:p>
            <a:pPr algn="l"/>
            <a:r>
              <a:rPr lang="en-US" sz="1600" b="1" i="0" u="none" strike="noStrike" dirty="0">
                <a:solidFill>
                  <a:srgbClr val="000000"/>
                </a:solidFill>
                <a:effectLst/>
              </a:rPr>
              <a:t>4. Train-Test Split</a:t>
            </a:r>
            <a:endParaRPr lang="en-US" sz="1600" b="0" i="0" u="none" strike="noStrike" dirty="0">
              <a:solidFill>
                <a:srgbClr val="000000"/>
              </a:solidFill>
              <a:effectLst/>
            </a:endParaRPr>
          </a:p>
          <a:p>
            <a:pPr algn="l">
              <a:buFont typeface="Arial" panose="020B0604020202020204" pitchFamily="34" charset="0"/>
              <a:buChar char="•"/>
            </a:pPr>
            <a:r>
              <a:rPr lang="en-US" sz="1600" b="0" i="0" u="none" strike="noStrike" dirty="0">
                <a:solidFill>
                  <a:srgbClr val="000000"/>
                </a:solidFill>
                <a:effectLst/>
              </a:rPr>
              <a:t>User-wise splitting (80-20 ratio)</a:t>
            </a:r>
          </a:p>
          <a:p>
            <a:pPr algn="l">
              <a:buFont typeface="Arial" panose="020B0604020202020204" pitchFamily="34" charset="0"/>
              <a:buChar char="•"/>
            </a:pPr>
            <a:r>
              <a:rPr lang="en-US" sz="1600" b="0" i="0" u="none" strike="noStrike" dirty="0">
                <a:solidFill>
                  <a:srgbClr val="000000"/>
                </a:solidFill>
                <a:effectLst/>
              </a:rPr>
              <a:t>Ensures each user appears in both sets</a:t>
            </a:r>
          </a:p>
          <a:p>
            <a:pPr algn="l">
              <a:buFont typeface="Arial" panose="020B0604020202020204" pitchFamily="34" charset="0"/>
              <a:buChar char="•"/>
            </a:pPr>
            <a:r>
              <a:rPr lang="en-US" sz="1600" b="0" i="0" u="none" strike="noStrike" dirty="0">
                <a:solidFill>
                  <a:srgbClr val="000000"/>
                </a:solidFill>
                <a:effectLst/>
              </a:rPr>
              <a:t>Maintains realistic evaluation scenario</a:t>
            </a:r>
          </a:p>
          <a:p>
            <a:pPr algn="l"/>
            <a:r>
              <a:rPr lang="en-US" sz="1600" b="1" i="0" u="none" strike="noStrike" dirty="0">
                <a:solidFill>
                  <a:srgbClr val="000000"/>
                </a:solidFill>
                <a:effectLst/>
              </a:rPr>
              <a:t>Final Data Shape:</a:t>
            </a:r>
            <a:r>
              <a:rPr lang="en-US" sz="1600" b="0" i="0" u="none" strike="noStrike" dirty="0">
                <a:solidFill>
                  <a:srgbClr val="000000"/>
                </a:solidFill>
                <a:effectLst/>
              </a:rPr>
              <a:t> User-Item matrix (</a:t>
            </a:r>
            <a:r>
              <a:rPr lang="en-US" sz="1600" b="0" i="0" u="none" strike="noStrike" dirty="0" err="1">
                <a:solidFill>
                  <a:srgbClr val="000000"/>
                </a:solidFill>
                <a:effectLst/>
              </a:rPr>
              <a:t>num_users</a:t>
            </a:r>
            <a:r>
              <a:rPr lang="en-US" sz="1600" b="0" i="0" u="none" strike="noStrike" dirty="0">
                <a:solidFill>
                  <a:srgbClr val="000000"/>
                </a:solidFill>
                <a:effectLst/>
              </a:rPr>
              <a:t> × </a:t>
            </a:r>
            <a:r>
              <a:rPr lang="en-US" sz="1600" b="0" i="0" u="none" strike="noStrike" dirty="0" err="1">
                <a:solidFill>
                  <a:srgbClr val="000000"/>
                </a:solidFill>
                <a:effectLst/>
              </a:rPr>
              <a:t>num_games</a:t>
            </a:r>
            <a:r>
              <a:rPr lang="en-US" sz="1600" b="0" i="0" u="none" strike="noStrike" dirty="0">
                <a:solidFill>
                  <a:srgbClr val="000000"/>
                </a:solidFill>
                <a:effectLst/>
              </a:rPr>
              <a:t>) with log-transformed playtime values</a:t>
            </a:r>
          </a:p>
          <a:p>
            <a:endParaRPr lang="en-AZ" sz="1600" dirty="0"/>
          </a:p>
        </p:txBody>
      </p:sp>
    </p:spTree>
    <p:extLst>
      <p:ext uri="{BB962C8B-B14F-4D97-AF65-F5344CB8AC3E}">
        <p14:creationId xmlns:p14="http://schemas.microsoft.com/office/powerpoint/2010/main" val="2180774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19C6F-633C-20C8-C157-B5292CD86644}"/>
              </a:ext>
            </a:extLst>
          </p:cNvPr>
          <p:cNvSpPr>
            <a:spLocks noGrp="1"/>
          </p:cNvSpPr>
          <p:nvPr>
            <p:ph type="title"/>
          </p:nvPr>
        </p:nvSpPr>
        <p:spPr/>
        <p:txBody>
          <a:bodyPr/>
          <a:lstStyle/>
          <a:p>
            <a:r>
              <a:rPr lang="en-US" dirty="0"/>
              <a:t>Raw data</a:t>
            </a:r>
          </a:p>
        </p:txBody>
      </p:sp>
      <p:pic>
        <p:nvPicPr>
          <p:cNvPr id="5" name="Content Placeholder 4">
            <a:extLst>
              <a:ext uri="{FF2B5EF4-FFF2-40B4-BE49-F238E27FC236}">
                <a16:creationId xmlns:a16="http://schemas.microsoft.com/office/drawing/2014/main" id="{0A701E4D-67BB-A9BF-2535-BDF499403D0E}"/>
              </a:ext>
            </a:extLst>
          </p:cNvPr>
          <p:cNvPicPr>
            <a:picLocks noGrp="1" noChangeAspect="1"/>
          </p:cNvPicPr>
          <p:nvPr>
            <p:ph idx="1"/>
          </p:nvPr>
        </p:nvPicPr>
        <p:blipFill>
          <a:blip r:embed="rId2"/>
          <a:stretch>
            <a:fillRect/>
          </a:stretch>
        </p:blipFill>
        <p:spPr>
          <a:xfrm>
            <a:off x="1808672" y="1473200"/>
            <a:ext cx="7436928" cy="4414142"/>
          </a:xfrm>
        </p:spPr>
      </p:pic>
    </p:spTree>
    <p:extLst>
      <p:ext uri="{BB962C8B-B14F-4D97-AF65-F5344CB8AC3E}">
        <p14:creationId xmlns:p14="http://schemas.microsoft.com/office/powerpoint/2010/main" val="72230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71693-2EE4-226C-CCBE-AC2FDD4C7561}"/>
              </a:ext>
            </a:extLst>
          </p:cNvPr>
          <p:cNvSpPr>
            <a:spLocks noGrp="1"/>
          </p:cNvSpPr>
          <p:nvPr>
            <p:ph type="title"/>
          </p:nvPr>
        </p:nvSpPr>
        <p:spPr/>
        <p:txBody>
          <a:bodyPr/>
          <a:lstStyle/>
          <a:p>
            <a:r>
              <a:rPr lang="en-US" dirty="0"/>
              <a:t>Processed data</a:t>
            </a:r>
          </a:p>
        </p:txBody>
      </p:sp>
      <p:pic>
        <p:nvPicPr>
          <p:cNvPr id="5" name="Content Placeholder 4">
            <a:extLst>
              <a:ext uri="{FF2B5EF4-FFF2-40B4-BE49-F238E27FC236}">
                <a16:creationId xmlns:a16="http://schemas.microsoft.com/office/drawing/2014/main" id="{DC0876BB-30A8-282C-AB02-C1AEE81BDF95}"/>
              </a:ext>
            </a:extLst>
          </p:cNvPr>
          <p:cNvPicPr>
            <a:picLocks noGrp="1" noChangeAspect="1"/>
          </p:cNvPicPr>
          <p:nvPr>
            <p:ph idx="1"/>
          </p:nvPr>
        </p:nvPicPr>
        <p:blipFill>
          <a:blip r:embed="rId2"/>
          <a:stretch>
            <a:fillRect/>
          </a:stretch>
        </p:blipFill>
        <p:spPr>
          <a:xfrm>
            <a:off x="1951911" y="1496747"/>
            <a:ext cx="6988614" cy="4391076"/>
          </a:xfrm>
        </p:spPr>
      </p:pic>
    </p:spTree>
    <p:extLst>
      <p:ext uri="{BB962C8B-B14F-4D97-AF65-F5344CB8AC3E}">
        <p14:creationId xmlns:p14="http://schemas.microsoft.com/office/powerpoint/2010/main" val="1303786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F0F34-045B-C58D-DE53-31E07B12BDF7}"/>
              </a:ext>
            </a:extLst>
          </p:cNvPr>
          <p:cNvSpPr>
            <a:spLocks noGrp="1"/>
          </p:cNvSpPr>
          <p:nvPr>
            <p:ph type="title"/>
          </p:nvPr>
        </p:nvSpPr>
        <p:spPr>
          <a:xfrm>
            <a:off x="1640156" y="591060"/>
            <a:ext cx="8911687" cy="1280890"/>
          </a:xfrm>
        </p:spPr>
        <p:txBody>
          <a:bodyPr/>
          <a:lstStyle/>
          <a:p>
            <a:r>
              <a:rPr lang="en-US" dirty="0"/>
              <a:t>Model(s)</a:t>
            </a:r>
          </a:p>
        </p:txBody>
      </p:sp>
      <p:sp>
        <p:nvSpPr>
          <p:cNvPr id="4" name="TextBox 3">
            <a:extLst>
              <a:ext uri="{FF2B5EF4-FFF2-40B4-BE49-F238E27FC236}">
                <a16:creationId xmlns:a16="http://schemas.microsoft.com/office/drawing/2014/main" id="{5411A83C-93D4-AD97-7627-A002600BFE74}"/>
              </a:ext>
            </a:extLst>
          </p:cNvPr>
          <p:cNvSpPr txBox="1"/>
          <p:nvPr/>
        </p:nvSpPr>
        <p:spPr>
          <a:xfrm>
            <a:off x="1552020" y="1231505"/>
            <a:ext cx="7757232" cy="5847755"/>
          </a:xfrm>
          <a:prstGeom prst="rect">
            <a:avLst/>
          </a:prstGeom>
          <a:noFill/>
        </p:spPr>
        <p:txBody>
          <a:bodyPr wrap="square" rtlCol="0">
            <a:spAutoFit/>
          </a:bodyPr>
          <a:lstStyle/>
          <a:p>
            <a:pPr algn="l"/>
            <a:r>
              <a:rPr lang="en-US" sz="1600" b="1" i="0" u="none" strike="noStrike" dirty="0">
                <a:solidFill>
                  <a:srgbClr val="000000"/>
                </a:solidFill>
                <a:effectLst/>
              </a:rPr>
              <a:t>Algorithm:</a:t>
            </a:r>
            <a:r>
              <a:rPr lang="en-US" sz="1600" b="0" i="0" u="none" strike="noStrike" dirty="0">
                <a:solidFill>
                  <a:srgbClr val="000000"/>
                </a:solidFill>
                <a:effectLst/>
              </a:rPr>
              <a:t> Matrix Factorization for Collaborative Filtering</a:t>
            </a:r>
          </a:p>
          <a:p>
            <a:pPr algn="l">
              <a:buFont typeface="Arial" panose="020B0604020202020204" pitchFamily="34" charset="0"/>
              <a:buChar char="•"/>
            </a:pPr>
            <a:r>
              <a:rPr lang="en-US" sz="1600" b="0" i="0" u="none" strike="noStrike" dirty="0">
                <a:solidFill>
                  <a:srgbClr val="000000"/>
                </a:solidFill>
                <a:effectLst/>
              </a:rPr>
              <a:t>Decomposes user-item interaction matrix R into latent factors</a:t>
            </a:r>
          </a:p>
          <a:p>
            <a:pPr algn="l">
              <a:buFont typeface="Arial" panose="020B0604020202020204" pitchFamily="34" charset="0"/>
              <a:buChar char="•"/>
            </a:pPr>
            <a:r>
              <a:rPr lang="en-US" sz="1600" b="1" i="0" u="none" strike="noStrike" dirty="0">
                <a:solidFill>
                  <a:srgbClr val="000000"/>
                </a:solidFill>
                <a:effectLst/>
              </a:rPr>
              <a:t>R ≈ U × V^T</a:t>
            </a:r>
            <a:r>
              <a:rPr lang="en-US" sz="1600" b="0" i="0" u="none" strike="noStrike" dirty="0">
                <a:solidFill>
                  <a:srgbClr val="000000"/>
                </a:solidFill>
                <a:effectLst/>
              </a:rPr>
              <a:t> where U = user factors, V = item factors</a:t>
            </a:r>
          </a:p>
          <a:p>
            <a:pPr algn="l">
              <a:buFont typeface="Arial" panose="020B0604020202020204" pitchFamily="34" charset="0"/>
              <a:buChar char="•"/>
            </a:pPr>
            <a:r>
              <a:rPr lang="en-US" sz="1600" b="0" i="0" u="none" strike="noStrike" dirty="0">
                <a:solidFill>
                  <a:srgbClr val="000000"/>
                </a:solidFill>
                <a:effectLst/>
              </a:rPr>
              <a:t>Captures hidden patterns in user preferences and game characteristics</a:t>
            </a:r>
          </a:p>
          <a:p>
            <a:pPr algn="l"/>
            <a:r>
              <a:rPr lang="en-US" sz="1600" b="1" i="0" u="none" strike="noStrike" dirty="0">
                <a:solidFill>
                  <a:srgbClr val="000000"/>
                </a:solidFill>
                <a:effectLst/>
              </a:rPr>
              <a:t>Model:</a:t>
            </a:r>
            <a:r>
              <a:rPr lang="en-US" sz="1600" b="0" i="0" u="none" strike="noStrike" dirty="0">
                <a:solidFill>
                  <a:srgbClr val="000000"/>
                </a:solidFill>
                <a:effectLst/>
              </a:rPr>
              <a:t> Alternating Least Squares (ALS)</a:t>
            </a:r>
          </a:p>
          <a:p>
            <a:pPr algn="l"/>
            <a:r>
              <a:rPr lang="en-US" sz="1600" b="1" i="0" u="none" strike="noStrike" dirty="0">
                <a:solidFill>
                  <a:srgbClr val="000000"/>
                </a:solidFill>
                <a:effectLst/>
              </a:rPr>
              <a:t>Why ALS?</a:t>
            </a:r>
            <a:endParaRPr lang="en-US" sz="1600" b="0" i="0" u="none" strike="noStrike" dirty="0">
              <a:solidFill>
                <a:srgbClr val="000000"/>
              </a:solidFill>
              <a:effectLst/>
            </a:endParaRPr>
          </a:p>
          <a:p>
            <a:pPr algn="l">
              <a:buFont typeface="Arial" panose="020B0604020202020204" pitchFamily="34" charset="0"/>
              <a:buChar char="•"/>
            </a:pPr>
            <a:r>
              <a:rPr lang="en-US" sz="1600" b="0" i="0" u="none" strike="noStrike" dirty="0">
                <a:solidFill>
                  <a:srgbClr val="000000"/>
                </a:solidFill>
                <a:effectLst/>
              </a:rPr>
              <a:t>Handles implicit feedback (playtime) effectively</a:t>
            </a:r>
          </a:p>
          <a:p>
            <a:pPr algn="l">
              <a:buFont typeface="Arial" panose="020B0604020202020204" pitchFamily="34" charset="0"/>
              <a:buChar char="•"/>
            </a:pPr>
            <a:r>
              <a:rPr lang="en-US" sz="1600" b="0" i="0" u="none" strike="noStrike" dirty="0">
                <a:solidFill>
                  <a:srgbClr val="000000"/>
                </a:solidFill>
                <a:effectLst/>
              </a:rPr>
              <a:t>Computationally efficient through alternating optimization</a:t>
            </a:r>
          </a:p>
          <a:p>
            <a:pPr algn="l">
              <a:buFont typeface="Arial" panose="020B0604020202020204" pitchFamily="34" charset="0"/>
              <a:buChar char="•"/>
            </a:pPr>
            <a:r>
              <a:rPr lang="en-US" sz="1600" b="0" i="0" u="none" strike="noStrike" dirty="0">
                <a:solidFill>
                  <a:srgbClr val="000000"/>
                </a:solidFill>
                <a:effectLst/>
              </a:rPr>
              <a:t>Avoids gradient descent complexity with closed-form solutions</a:t>
            </a:r>
          </a:p>
          <a:p>
            <a:pPr algn="l">
              <a:buFont typeface="Arial" panose="020B0604020202020204" pitchFamily="34" charset="0"/>
              <a:buChar char="•"/>
            </a:pPr>
            <a:r>
              <a:rPr lang="en-US" sz="1600" b="0" i="0" u="none" strike="noStrike" dirty="0">
                <a:solidFill>
                  <a:srgbClr val="000000"/>
                </a:solidFill>
                <a:effectLst/>
              </a:rPr>
              <a:t>Well-suited for sparse recommendation data</a:t>
            </a:r>
          </a:p>
          <a:p>
            <a:pPr algn="l"/>
            <a:r>
              <a:rPr lang="en-US" sz="1600" b="1" i="0" u="none" strike="noStrike" dirty="0">
                <a:solidFill>
                  <a:srgbClr val="000000"/>
                </a:solidFill>
                <a:effectLst/>
              </a:rPr>
              <a:t>Model Architecture:</a:t>
            </a:r>
            <a:endParaRPr lang="en-US" sz="1600" b="0" i="0" u="none" strike="noStrike" dirty="0">
              <a:solidFill>
                <a:srgbClr val="000000"/>
              </a:solidFill>
              <a:effectLst/>
            </a:endParaRPr>
          </a:p>
          <a:p>
            <a:pPr algn="l">
              <a:buFont typeface="Arial" panose="020B0604020202020204" pitchFamily="34" charset="0"/>
              <a:buChar char="•"/>
            </a:pPr>
            <a:r>
              <a:rPr lang="en-US" sz="1600" b="1" i="0" u="none" strike="noStrike" dirty="0">
                <a:solidFill>
                  <a:srgbClr val="000000"/>
                </a:solidFill>
                <a:effectLst/>
              </a:rPr>
              <a:t>User Matrix U:</a:t>
            </a:r>
            <a:r>
              <a:rPr lang="en-US" sz="1600" b="0" i="0" u="none" strike="noStrike" dirty="0">
                <a:solidFill>
                  <a:srgbClr val="000000"/>
                </a:solidFill>
                <a:effectLst/>
              </a:rPr>
              <a:t> (</a:t>
            </a:r>
            <a:r>
              <a:rPr lang="en-US" sz="1600" b="0" i="0" u="none" strike="noStrike" dirty="0" err="1">
                <a:solidFill>
                  <a:srgbClr val="000000"/>
                </a:solidFill>
                <a:effectLst/>
              </a:rPr>
              <a:t>num_users</a:t>
            </a:r>
            <a:r>
              <a:rPr lang="en-US" sz="1600" b="0" i="0" u="none" strike="noStrike" dirty="0">
                <a:solidFill>
                  <a:srgbClr val="000000"/>
                </a:solidFill>
                <a:effectLst/>
              </a:rPr>
              <a:t> × k) latent factors</a:t>
            </a:r>
          </a:p>
          <a:p>
            <a:pPr algn="l">
              <a:buFont typeface="Arial" panose="020B0604020202020204" pitchFamily="34" charset="0"/>
              <a:buChar char="•"/>
            </a:pPr>
            <a:r>
              <a:rPr lang="en-US" sz="1600" b="1" i="0" u="none" strike="noStrike" dirty="0">
                <a:solidFill>
                  <a:srgbClr val="000000"/>
                </a:solidFill>
                <a:effectLst/>
              </a:rPr>
              <a:t>Item Matrix V:</a:t>
            </a:r>
            <a:r>
              <a:rPr lang="en-US" sz="1600" b="0" i="0" u="none" strike="noStrike" dirty="0">
                <a:solidFill>
                  <a:srgbClr val="000000"/>
                </a:solidFill>
                <a:effectLst/>
              </a:rPr>
              <a:t> (</a:t>
            </a:r>
            <a:r>
              <a:rPr lang="en-US" sz="1600" b="0" i="0" u="none" strike="noStrike" dirty="0" err="1">
                <a:solidFill>
                  <a:srgbClr val="000000"/>
                </a:solidFill>
                <a:effectLst/>
              </a:rPr>
              <a:t>num_games</a:t>
            </a:r>
            <a:r>
              <a:rPr lang="en-US" sz="1600" b="0" i="0" u="none" strike="noStrike" dirty="0">
                <a:solidFill>
                  <a:srgbClr val="000000"/>
                </a:solidFill>
                <a:effectLst/>
              </a:rPr>
              <a:t> × k) latent factors</a:t>
            </a:r>
          </a:p>
          <a:p>
            <a:pPr algn="l">
              <a:buFont typeface="Arial" panose="020B0604020202020204" pitchFamily="34" charset="0"/>
              <a:buChar char="•"/>
            </a:pPr>
            <a:r>
              <a:rPr lang="en-US" sz="1600" b="1" i="0" u="none" strike="noStrike" dirty="0">
                <a:solidFill>
                  <a:srgbClr val="000000"/>
                </a:solidFill>
                <a:effectLst/>
              </a:rPr>
              <a:t>Prediction:</a:t>
            </a:r>
            <a:r>
              <a:rPr lang="en-US" sz="1600" b="0" i="0" u="none" strike="noStrike" dirty="0">
                <a:solidFill>
                  <a:srgbClr val="000000"/>
                </a:solidFill>
                <a:effectLst/>
              </a:rPr>
              <a:t> score = U[user] · V[game]</a:t>
            </a:r>
          </a:p>
          <a:p>
            <a:pPr algn="l"/>
            <a:r>
              <a:rPr lang="en-US" sz="1600" b="1" i="0" u="none" strike="noStrike" dirty="0">
                <a:solidFill>
                  <a:srgbClr val="000000"/>
                </a:solidFill>
                <a:effectLst/>
              </a:rPr>
              <a:t>Training Process:</a:t>
            </a:r>
            <a:endParaRPr lang="en-US" sz="1600" b="0" i="0" u="none" strike="noStrike" dirty="0">
              <a:solidFill>
                <a:srgbClr val="000000"/>
              </a:solidFill>
              <a:effectLst/>
            </a:endParaRPr>
          </a:p>
          <a:p>
            <a:pPr algn="l">
              <a:buFont typeface="+mj-lt"/>
              <a:buAutoNum type="arabicPeriod"/>
            </a:pPr>
            <a:r>
              <a:rPr lang="en-US" sz="1600" b="1" i="0" u="none" strike="noStrike" dirty="0">
                <a:solidFill>
                  <a:srgbClr val="000000"/>
                </a:solidFill>
                <a:effectLst/>
              </a:rPr>
              <a:t>Fix V, optimize U:</a:t>
            </a:r>
            <a:r>
              <a:rPr lang="en-US" sz="1600" b="0" i="0" u="none" strike="noStrike" dirty="0">
                <a:solidFill>
                  <a:srgbClr val="000000"/>
                </a:solidFill>
                <a:effectLst/>
              </a:rPr>
              <a:t> Solve least squares for each user</a:t>
            </a:r>
          </a:p>
          <a:p>
            <a:pPr algn="l">
              <a:buFont typeface="+mj-lt"/>
              <a:buAutoNum type="arabicPeriod"/>
            </a:pPr>
            <a:r>
              <a:rPr lang="en-US" sz="1600" b="1" i="0" u="none" strike="noStrike" dirty="0">
                <a:solidFill>
                  <a:srgbClr val="000000"/>
                </a:solidFill>
                <a:effectLst/>
              </a:rPr>
              <a:t>Fix U, optimize V:</a:t>
            </a:r>
            <a:r>
              <a:rPr lang="en-US" sz="1600" b="0" i="0" u="none" strike="noStrike" dirty="0">
                <a:solidFill>
                  <a:srgbClr val="000000"/>
                </a:solidFill>
                <a:effectLst/>
              </a:rPr>
              <a:t> Solve least squares for each game</a:t>
            </a:r>
          </a:p>
          <a:p>
            <a:pPr algn="l">
              <a:buFont typeface="+mj-lt"/>
              <a:buAutoNum type="arabicPeriod"/>
            </a:pPr>
            <a:r>
              <a:rPr lang="en-US" sz="1600" b="1" i="0" u="none" strike="noStrike" dirty="0">
                <a:solidFill>
                  <a:srgbClr val="000000"/>
                </a:solidFill>
                <a:effectLst/>
              </a:rPr>
              <a:t>Repeat:</a:t>
            </a:r>
            <a:r>
              <a:rPr lang="en-US" sz="1600" b="0" i="0" u="none" strike="noStrike" dirty="0">
                <a:solidFill>
                  <a:srgbClr val="000000"/>
                </a:solidFill>
                <a:effectLst/>
              </a:rPr>
              <a:t> Until convergence</a:t>
            </a:r>
          </a:p>
          <a:p>
            <a:pPr algn="l"/>
            <a:r>
              <a:rPr lang="en-US" sz="1600" b="1" i="0" u="none" strike="noStrike" dirty="0">
                <a:solidFill>
                  <a:srgbClr val="000000"/>
                </a:solidFill>
                <a:effectLst/>
              </a:rPr>
              <a:t>Hyperparameters:</a:t>
            </a:r>
            <a:endParaRPr lang="en-US" sz="1600" b="0" i="0" u="none" strike="noStrike" dirty="0">
              <a:solidFill>
                <a:srgbClr val="000000"/>
              </a:solidFill>
              <a:effectLst/>
            </a:endParaRPr>
          </a:p>
          <a:p>
            <a:pPr algn="l">
              <a:buFont typeface="Arial" panose="020B0604020202020204" pitchFamily="34" charset="0"/>
              <a:buChar char="•"/>
            </a:pPr>
            <a:r>
              <a:rPr lang="en-US" sz="1600" b="0" i="0" u="none" strike="noStrike" dirty="0">
                <a:solidFill>
                  <a:srgbClr val="000000"/>
                </a:solidFill>
                <a:effectLst/>
              </a:rPr>
              <a:t>Latent factors (k): 10, 20</a:t>
            </a:r>
          </a:p>
          <a:p>
            <a:pPr algn="l">
              <a:buFont typeface="Arial" panose="020B0604020202020204" pitchFamily="34" charset="0"/>
              <a:buChar char="•"/>
            </a:pPr>
            <a:r>
              <a:rPr lang="en-US" sz="1600" b="0" i="0" u="none" strike="noStrike" dirty="0">
                <a:solidFill>
                  <a:srgbClr val="000000"/>
                </a:solidFill>
                <a:effectLst/>
              </a:rPr>
              <a:t>Regularization (</a:t>
            </a:r>
            <a:r>
              <a:rPr lang="el-GR" sz="1600" b="0" i="0" u="none" strike="noStrike" dirty="0">
                <a:solidFill>
                  <a:srgbClr val="000000"/>
                </a:solidFill>
                <a:effectLst/>
              </a:rPr>
              <a:t>λ): 0.01, 0.1</a:t>
            </a:r>
          </a:p>
          <a:p>
            <a:pPr algn="l">
              <a:buFont typeface="Arial" panose="020B0604020202020204" pitchFamily="34" charset="0"/>
              <a:buChar char="•"/>
            </a:pPr>
            <a:r>
              <a:rPr lang="en-US" sz="1600" b="0" i="0" u="none" strike="noStrike" dirty="0">
                <a:solidFill>
                  <a:srgbClr val="000000"/>
                </a:solidFill>
                <a:effectLst/>
              </a:rPr>
              <a:t>Iterations: 5, 10</a:t>
            </a:r>
          </a:p>
          <a:p>
            <a:endParaRPr lang="en-AZ" sz="1600" dirty="0"/>
          </a:p>
        </p:txBody>
      </p:sp>
    </p:spTree>
    <p:extLst>
      <p:ext uri="{BB962C8B-B14F-4D97-AF65-F5344CB8AC3E}">
        <p14:creationId xmlns:p14="http://schemas.microsoft.com/office/powerpoint/2010/main" val="108293036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0</TotalTime>
  <Words>918</Words>
  <Application>Microsoft Office PowerPoint</Application>
  <PresentationFormat>Widescreen</PresentationFormat>
  <Paragraphs>143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Wisp</vt:lpstr>
      <vt:lpstr>Recommender system using collaborative filtering</vt:lpstr>
      <vt:lpstr>Agenda</vt:lpstr>
      <vt:lpstr>Project in a Slide</vt:lpstr>
      <vt:lpstr>Contributions</vt:lpstr>
      <vt:lpstr>Problem Statement</vt:lpstr>
      <vt:lpstr>Data</vt:lpstr>
      <vt:lpstr>Raw data</vt:lpstr>
      <vt:lpstr>Processed data</vt:lpstr>
      <vt:lpstr>Model(s)</vt:lpstr>
      <vt:lpstr>Results</vt:lpstr>
      <vt:lpstr>Considerations</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&lt;PROJECT TITLE&gt;</dc:title>
  <dc:creator>Samir Mammadov</dc:creator>
  <cp:lastModifiedBy>Javad Taghiyev</cp:lastModifiedBy>
  <cp:revision>15</cp:revision>
  <dcterms:created xsi:type="dcterms:W3CDTF">2024-05-05T12:15:40Z</dcterms:created>
  <dcterms:modified xsi:type="dcterms:W3CDTF">2025-07-04T08:48:34Z</dcterms:modified>
</cp:coreProperties>
</file>