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71" r:id="rId3"/>
    <p:sldId id="265" r:id="rId4"/>
    <p:sldId id="287" r:id="rId5"/>
    <p:sldId id="289" r:id="rId6"/>
    <p:sldId id="290" r:id="rId7"/>
    <p:sldId id="292" r:id="rId8"/>
    <p:sldId id="291" r:id="rId9"/>
    <p:sldId id="288" r:id="rId10"/>
    <p:sldId id="300" r:id="rId11"/>
    <p:sldId id="297" r:id="rId12"/>
    <p:sldId id="302" r:id="rId13"/>
    <p:sldId id="304" r:id="rId14"/>
    <p:sldId id="296" r:id="rId15"/>
    <p:sldId id="303" r:id="rId16"/>
    <p:sldId id="30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5"/>
    <p:restoredTop sz="91565"/>
  </p:normalViewPr>
  <p:slideViewPr>
    <p:cSldViewPr snapToGrid="0">
      <p:cViewPr varScale="1">
        <p:scale>
          <a:sx n="117" d="100"/>
          <a:sy n="117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8B6CF3-00CD-5E43-B68F-E17F30217ED4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2146D3-2FC4-7841-8F23-705830929E65}">
      <dgm:prSet phldrT="[Text]"/>
      <dgm:spPr/>
      <dgm:t>
        <a:bodyPr/>
        <a:lstStyle/>
        <a:p>
          <a:r>
            <a:rPr lang="en-US" dirty="0"/>
            <a:t>Customer engages Liftoff</a:t>
          </a:r>
        </a:p>
      </dgm:t>
    </dgm:pt>
    <dgm:pt modelId="{A3015965-453B-D649-A23C-B871E0442346}" type="parTrans" cxnId="{BCE4E0CB-F347-CC4A-A0B3-090CBB28E9E2}">
      <dgm:prSet/>
      <dgm:spPr/>
      <dgm:t>
        <a:bodyPr/>
        <a:lstStyle/>
        <a:p>
          <a:endParaRPr lang="en-US"/>
        </a:p>
      </dgm:t>
    </dgm:pt>
    <dgm:pt modelId="{42A51691-C155-5A4C-82A8-FE4F22CDC660}" type="sibTrans" cxnId="{BCE4E0CB-F347-CC4A-A0B3-090CBB28E9E2}">
      <dgm:prSet/>
      <dgm:spPr/>
      <dgm:t>
        <a:bodyPr/>
        <a:lstStyle/>
        <a:p>
          <a:endParaRPr lang="en-US"/>
        </a:p>
      </dgm:t>
    </dgm:pt>
    <dgm:pt modelId="{378634AF-D42A-3940-92C3-63C29F5A7068}">
      <dgm:prSet phldrT="[Text]"/>
      <dgm:spPr/>
      <dgm:t>
        <a:bodyPr/>
        <a:lstStyle/>
        <a:p>
          <a:r>
            <a:rPr lang="en-US" dirty="0"/>
            <a:t>30 customers with 5 sensitive to VT installation </a:t>
          </a:r>
        </a:p>
      </dgm:t>
    </dgm:pt>
    <dgm:pt modelId="{EC899842-7508-AF44-B72E-8968522AD9DF}" type="parTrans" cxnId="{0F239E82-0740-414C-8AC0-E534940FA8B3}">
      <dgm:prSet/>
      <dgm:spPr/>
      <dgm:t>
        <a:bodyPr/>
        <a:lstStyle/>
        <a:p>
          <a:endParaRPr lang="en-US"/>
        </a:p>
      </dgm:t>
    </dgm:pt>
    <dgm:pt modelId="{7F760140-9CA6-2847-921F-40AA00D48B81}" type="sibTrans" cxnId="{0F239E82-0740-414C-8AC0-E534940FA8B3}">
      <dgm:prSet/>
      <dgm:spPr/>
      <dgm:t>
        <a:bodyPr/>
        <a:lstStyle/>
        <a:p>
          <a:endParaRPr lang="en-US"/>
        </a:p>
      </dgm:t>
    </dgm:pt>
    <dgm:pt modelId="{6C619A33-15EB-E04A-B05C-2C543CEA6533}">
      <dgm:prSet phldrT="[Text]"/>
      <dgm:spPr/>
      <dgm:t>
        <a:bodyPr/>
        <a:lstStyle/>
        <a:p>
          <a:r>
            <a:rPr lang="en-US" dirty="0"/>
            <a:t>Generate impressions</a:t>
          </a:r>
        </a:p>
      </dgm:t>
    </dgm:pt>
    <dgm:pt modelId="{6E4C295C-7D61-1947-9C56-30B31807CECF}" type="parTrans" cxnId="{339BF120-C45B-944E-AC5D-C97F6BAC451E}">
      <dgm:prSet/>
      <dgm:spPr/>
      <dgm:t>
        <a:bodyPr/>
        <a:lstStyle/>
        <a:p>
          <a:endParaRPr lang="en-US"/>
        </a:p>
      </dgm:t>
    </dgm:pt>
    <dgm:pt modelId="{00CD0B51-7474-A34E-8898-B03B10C69AE1}" type="sibTrans" cxnId="{339BF120-C45B-944E-AC5D-C97F6BAC451E}">
      <dgm:prSet/>
      <dgm:spPr/>
      <dgm:t>
        <a:bodyPr/>
        <a:lstStyle/>
        <a:p>
          <a:endParaRPr lang="en-US"/>
        </a:p>
      </dgm:t>
    </dgm:pt>
    <dgm:pt modelId="{EE1E652B-6F01-004D-B57B-902FC6A28FB1}">
      <dgm:prSet phldrT="[Text]"/>
      <dgm:spPr/>
      <dgm:t>
        <a:bodyPr/>
        <a:lstStyle/>
        <a:p>
          <a:r>
            <a:rPr lang="en-US" dirty="0"/>
            <a:t>User choose to install ad</a:t>
          </a:r>
        </a:p>
      </dgm:t>
    </dgm:pt>
    <dgm:pt modelId="{52AA75AE-1718-974D-8144-6D6EBCBC17DA}" type="parTrans" cxnId="{ADBED1C4-84ED-1B4E-A4E1-13099F4BE2F6}">
      <dgm:prSet/>
      <dgm:spPr/>
      <dgm:t>
        <a:bodyPr/>
        <a:lstStyle/>
        <a:p>
          <a:endParaRPr lang="en-US"/>
        </a:p>
      </dgm:t>
    </dgm:pt>
    <dgm:pt modelId="{E51031AA-D591-7944-9E25-6FEC47CD300D}" type="sibTrans" cxnId="{ADBED1C4-84ED-1B4E-A4E1-13099F4BE2F6}">
      <dgm:prSet/>
      <dgm:spPr/>
      <dgm:t>
        <a:bodyPr/>
        <a:lstStyle/>
        <a:p>
          <a:endParaRPr lang="en-US"/>
        </a:p>
      </dgm:t>
    </dgm:pt>
    <dgm:pt modelId="{757B06A2-0588-8C4F-BDFA-06A8C5F4F5B4}">
      <dgm:prSet phldrT="[Text]"/>
      <dgm:spPr/>
      <dgm:t>
        <a:bodyPr/>
        <a:lstStyle/>
        <a:p>
          <a:r>
            <a:rPr lang="en-US" dirty="0"/>
            <a:t>User can install via VT or CT</a:t>
          </a:r>
        </a:p>
      </dgm:t>
    </dgm:pt>
    <dgm:pt modelId="{C43AE6FF-30DB-0A4E-B26E-F6936240566E}" type="parTrans" cxnId="{0553E7C7-B8DB-E846-BEA6-2F561DBAE415}">
      <dgm:prSet/>
      <dgm:spPr/>
      <dgm:t>
        <a:bodyPr/>
        <a:lstStyle/>
        <a:p>
          <a:endParaRPr lang="en-US"/>
        </a:p>
      </dgm:t>
    </dgm:pt>
    <dgm:pt modelId="{CC01330A-DF36-4E4C-94AC-5B4228F85A1D}" type="sibTrans" cxnId="{0553E7C7-B8DB-E846-BEA6-2F561DBAE415}">
      <dgm:prSet/>
      <dgm:spPr/>
      <dgm:t>
        <a:bodyPr/>
        <a:lstStyle/>
        <a:p>
          <a:endParaRPr lang="en-US"/>
        </a:p>
      </dgm:t>
    </dgm:pt>
    <dgm:pt modelId="{FC04D06F-2553-BF49-8C26-2E11F77603FC}">
      <dgm:prSet phldrT="[Text]"/>
      <dgm:spPr/>
      <dgm:t>
        <a:bodyPr/>
        <a:lstStyle/>
        <a:p>
          <a:r>
            <a:rPr lang="en-US" dirty="0"/>
            <a:t>Impressions costs customer money / spend</a:t>
          </a:r>
        </a:p>
      </dgm:t>
    </dgm:pt>
    <dgm:pt modelId="{AE2107B5-6C8F-FB4F-9969-654A0D23EA3A}" type="sibTrans" cxnId="{F43F8327-1B6C-744F-8D57-15F8121D0C4F}">
      <dgm:prSet/>
      <dgm:spPr/>
      <dgm:t>
        <a:bodyPr/>
        <a:lstStyle/>
        <a:p>
          <a:endParaRPr lang="en-US"/>
        </a:p>
      </dgm:t>
    </dgm:pt>
    <dgm:pt modelId="{7A09FFBF-82D7-2245-BC8F-56222FF3733E}" type="parTrans" cxnId="{F43F8327-1B6C-744F-8D57-15F8121D0C4F}">
      <dgm:prSet/>
      <dgm:spPr/>
      <dgm:t>
        <a:bodyPr/>
        <a:lstStyle/>
        <a:p>
          <a:endParaRPr lang="en-US"/>
        </a:p>
      </dgm:t>
    </dgm:pt>
    <dgm:pt modelId="{C54F9C9A-86F6-5546-8F2D-9919314880A1}" type="pres">
      <dgm:prSet presAssocID="{508B6CF3-00CD-5E43-B68F-E17F30217ED4}" presName="linearFlow" presStyleCnt="0">
        <dgm:presLayoutVars>
          <dgm:dir/>
          <dgm:animLvl val="lvl"/>
          <dgm:resizeHandles val="exact"/>
        </dgm:presLayoutVars>
      </dgm:prSet>
      <dgm:spPr/>
    </dgm:pt>
    <dgm:pt modelId="{A80BEFBA-DD73-5D46-9A5A-E5C2C142741A}" type="pres">
      <dgm:prSet presAssocID="{822146D3-2FC4-7841-8F23-705830929E65}" presName="composite" presStyleCnt="0"/>
      <dgm:spPr/>
    </dgm:pt>
    <dgm:pt modelId="{91383073-2353-A24D-B31E-ADD59984C7A7}" type="pres">
      <dgm:prSet presAssocID="{822146D3-2FC4-7841-8F23-705830929E6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BE769A5-4C5E-CC4D-B7D6-97FD37FA7E02}" type="pres">
      <dgm:prSet presAssocID="{822146D3-2FC4-7841-8F23-705830929E65}" presName="parSh" presStyleLbl="node1" presStyleIdx="0" presStyleCnt="3"/>
      <dgm:spPr/>
    </dgm:pt>
    <dgm:pt modelId="{A39467F4-EFB7-2A4D-9ADF-E8564D6A4818}" type="pres">
      <dgm:prSet presAssocID="{822146D3-2FC4-7841-8F23-705830929E65}" presName="desTx" presStyleLbl="fgAcc1" presStyleIdx="0" presStyleCnt="3">
        <dgm:presLayoutVars>
          <dgm:bulletEnabled val="1"/>
        </dgm:presLayoutVars>
      </dgm:prSet>
      <dgm:spPr/>
    </dgm:pt>
    <dgm:pt modelId="{4EF5D1A1-105E-AC4A-BD71-745D2EA9F616}" type="pres">
      <dgm:prSet presAssocID="{42A51691-C155-5A4C-82A8-FE4F22CDC660}" presName="sibTrans" presStyleLbl="sibTrans2D1" presStyleIdx="0" presStyleCnt="2"/>
      <dgm:spPr/>
    </dgm:pt>
    <dgm:pt modelId="{C18C32B6-14CC-8842-8CD6-B1108AEB7ADA}" type="pres">
      <dgm:prSet presAssocID="{42A51691-C155-5A4C-82A8-FE4F22CDC660}" presName="connTx" presStyleLbl="sibTrans2D1" presStyleIdx="0" presStyleCnt="2"/>
      <dgm:spPr/>
    </dgm:pt>
    <dgm:pt modelId="{C20A9246-CF01-6142-81CF-250A5586B632}" type="pres">
      <dgm:prSet presAssocID="{6C619A33-15EB-E04A-B05C-2C543CEA6533}" presName="composite" presStyleCnt="0"/>
      <dgm:spPr/>
    </dgm:pt>
    <dgm:pt modelId="{228F751D-D09D-F24F-A925-488C7167E774}" type="pres">
      <dgm:prSet presAssocID="{6C619A33-15EB-E04A-B05C-2C543CEA653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589FCC2-31AE-7642-8CD1-13946C45A1D0}" type="pres">
      <dgm:prSet presAssocID="{6C619A33-15EB-E04A-B05C-2C543CEA6533}" presName="parSh" presStyleLbl="node1" presStyleIdx="1" presStyleCnt="3"/>
      <dgm:spPr/>
    </dgm:pt>
    <dgm:pt modelId="{F2E62198-505E-1C43-B1F6-6899C8E62C79}" type="pres">
      <dgm:prSet presAssocID="{6C619A33-15EB-E04A-B05C-2C543CEA6533}" presName="desTx" presStyleLbl="fgAcc1" presStyleIdx="1" presStyleCnt="3" custScaleX="121207">
        <dgm:presLayoutVars>
          <dgm:bulletEnabled val="1"/>
        </dgm:presLayoutVars>
      </dgm:prSet>
      <dgm:spPr/>
    </dgm:pt>
    <dgm:pt modelId="{E20996C5-B05D-8841-A30E-0694C3D11EE6}" type="pres">
      <dgm:prSet presAssocID="{00CD0B51-7474-A34E-8898-B03B10C69AE1}" presName="sibTrans" presStyleLbl="sibTrans2D1" presStyleIdx="1" presStyleCnt="2"/>
      <dgm:spPr/>
    </dgm:pt>
    <dgm:pt modelId="{1E60D362-F090-764E-98A4-5437D1FA175D}" type="pres">
      <dgm:prSet presAssocID="{00CD0B51-7474-A34E-8898-B03B10C69AE1}" presName="connTx" presStyleLbl="sibTrans2D1" presStyleIdx="1" presStyleCnt="2"/>
      <dgm:spPr/>
    </dgm:pt>
    <dgm:pt modelId="{EA571FE4-875A-8B4E-A578-B6C14ECD1990}" type="pres">
      <dgm:prSet presAssocID="{EE1E652B-6F01-004D-B57B-902FC6A28FB1}" presName="composite" presStyleCnt="0"/>
      <dgm:spPr/>
    </dgm:pt>
    <dgm:pt modelId="{6DD6AF8A-83D8-964C-BDDE-242369B3417E}" type="pres">
      <dgm:prSet presAssocID="{EE1E652B-6F01-004D-B57B-902FC6A28FB1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B2C62A7-3E5B-8A43-9C77-BF2AE88E6C73}" type="pres">
      <dgm:prSet presAssocID="{EE1E652B-6F01-004D-B57B-902FC6A28FB1}" presName="parSh" presStyleLbl="node1" presStyleIdx="2" presStyleCnt="3"/>
      <dgm:spPr/>
    </dgm:pt>
    <dgm:pt modelId="{6F993F85-79C1-4345-BA52-083C7B33428F}" type="pres">
      <dgm:prSet presAssocID="{EE1E652B-6F01-004D-B57B-902FC6A28FB1}" presName="desTx" presStyleLbl="fgAcc1" presStyleIdx="2" presStyleCnt="3">
        <dgm:presLayoutVars>
          <dgm:bulletEnabled val="1"/>
        </dgm:presLayoutVars>
      </dgm:prSet>
      <dgm:spPr/>
    </dgm:pt>
  </dgm:ptLst>
  <dgm:cxnLst>
    <dgm:cxn modelId="{978EE420-5260-7B48-8E8C-004B19CED1A5}" type="presOf" srcId="{6C619A33-15EB-E04A-B05C-2C543CEA6533}" destId="{228F751D-D09D-F24F-A925-488C7167E774}" srcOrd="0" destOrd="0" presId="urn:microsoft.com/office/officeart/2005/8/layout/process3"/>
    <dgm:cxn modelId="{339BF120-C45B-944E-AC5D-C97F6BAC451E}" srcId="{508B6CF3-00CD-5E43-B68F-E17F30217ED4}" destId="{6C619A33-15EB-E04A-B05C-2C543CEA6533}" srcOrd="1" destOrd="0" parTransId="{6E4C295C-7D61-1947-9C56-30B31807CECF}" sibTransId="{00CD0B51-7474-A34E-8898-B03B10C69AE1}"/>
    <dgm:cxn modelId="{FD5BFA24-9D12-5540-B235-FA9115BAB44F}" type="presOf" srcId="{378634AF-D42A-3940-92C3-63C29F5A7068}" destId="{A39467F4-EFB7-2A4D-9ADF-E8564D6A4818}" srcOrd="0" destOrd="0" presId="urn:microsoft.com/office/officeart/2005/8/layout/process3"/>
    <dgm:cxn modelId="{EE0E7325-BAFD-EC4F-B3C6-5735647F87D1}" type="presOf" srcId="{EE1E652B-6F01-004D-B57B-902FC6A28FB1}" destId="{7B2C62A7-3E5B-8A43-9C77-BF2AE88E6C73}" srcOrd="1" destOrd="0" presId="urn:microsoft.com/office/officeart/2005/8/layout/process3"/>
    <dgm:cxn modelId="{F43F8327-1B6C-744F-8D57-15F8121D0C4F}" srcId="{6C619A33-15EB-E04A-B05C-2C543CEA6533}" destId="{FC04D06F-2553-BF49-8C26-2E11F77603FC}" srcOrd="0" destOrd="0" parTransId="{7A09FFBF-82D7-2245-BC8F-56222FF3733E}" sibTransId="{AE2107B5-6C8F-FB4F-9969-654A0D23EA3A}"/>
    <dgm:cxn modelId="{9E609434-7FD3-4A47-81AC-82434FF4FCF2}" type="presOf" srcId="{42A51691-C155-5A4C-82A8-FE4F22CDC660}" destId="{4EF5D1A1-105E-AC4A-BD71-745D2EA9F616}" srcOrd="0" destOrd="0" presId="urn:microsoft.com/office/officeart/2005/8/layout/process3"/>
    <dgm:cxn modelId="{58726F39-21B2-A44F-A4ED-1907E41F66A8}" type="presOf" srcId="{00CD0B51-7474-A34E-8898-B03B10C69AE1}" destId="{E20996C5-B05D-8841-A30E-0694C3D11EE6}" srcOrd="0" destOrd="0" presId="urn:microsoft.com/office/officeart/2005/8/layout/process3"/>
    <dgm:cxn modelId="{8196EC48-95F5-9645-962B-37D2099ABFAA}" type="presOf" srcId="{508B6CF3-00CD-5E43-B68F-E17F30217ED4}" destId="{C54F9C9A-86F6-5546-8F2D-9919314880A1}" srcOrd="0" destOrd="0" presId="urn:microsoft.com/office/officeart/2005/8/layout/process3"/>
    <dgm:cxn modelId="{9057715C-6713-E248-B733-A95EE69E85DA}" type="presOf" srcId="{42A51691-C155-5A4C-82A8-FE4F22CDC660}" destId="{C18C32B6-14CC-8842-8CD6-B1108AEB7ADA}" srcOrd="1" destOrd="0" presId="urn:microsoft.com/office/officeart/2005/8/layout/process3"/>
    <dgm:cxn modelId="{B4C26969-92BE-A64D-8F17-845071F9BE53}" type="presOf" srcId="{757B06A2-0588-8C4F-BDFA-06A8C5F4F5B4}" destId="{6F993F85-79C1-4345-BA52-083C7B33428F}" srcOrd="0" destOrd="0" presId="urn:microsoft.com/office/officeart/2005/8/layout/process3"/>
    <dgm:cxn modelId="{5A6D797C-3844-CA4F-BE43-D379F9B6CBED}" type="presOf" srcId="{FC04D06F-2553-BF49-8C26-2E11F77603FC}" destId="{F2E62198-505E-1C43-B1F6-6899C8E62C79}" srcOrd="0" destOrd="0" presId="urn:microsoft.com/office/officeart/2005/8/layout/process3"/>
    <dgm:cxn modelId="{0F239E82-0740-414C-8AC0-E534940FA8B3}" srcId="{822146D3-2FC4-7841-8F23-705830929E65}" destId="{378634AF-D42A-3940-92C3-63C29F5A7068}" srcOrd="0" destOrd="0" parTransId="{EC899842-7508-AF44-B72E-8968522AD9DF}" sibTransId="{7F760140-9CA6-2847-921F-40AA00D48B81}"/>
    <dgm:cxn modelId="{F977BC9D-FCB7-B343-81D1-BCF1D9A14BC7}" type="presOf" srcId="{00CD0B51-7474-A34E-8898-B03B10C69AE1}" destId="{1E60D362-F090-764E-98A4-5437D1FA175D}" srcOrd="1" destOrd="0" presId="urn:microsoft.com/office/officeart/2005/8/layout/process3"/>
    <dgm:cxn modelId="{3518EBA3-185D-C04D-8E55-71674D6CCE53}" type="presOf" srcId="{822146D3-2FC4-7841-8F23-705830929E65}" destId="{91383073-2353-A24D-B31E-ADD59984C7A7}" srcOrd="0" destOrd="0" presId="urn:microsoft.com/office/officeart/2005/8/layout/process3"/>
    <dgm:cxn modelId="{ADBED1C4-84ED-1B4E-A4E1-13099F4BE2F6}" srcId="{508B6CF3-00CD-5E43-B68F-E17F30217ED4}" destId="{EE1E652B-6F01-004D-B57B-902FC6A28FB1}" srcOrd="2" destOrd="0" parTransId="{52AA75AE-1718-974D-8144-6D6EBCBC17DA}" sibTransId="{E51031AA-D591-7944-9E25-6FEC47CD300D}"/>
    <dgm:cxn modelId="{0553E7C7-B8DB-E846-BEA6-2F561DBAE415}" srcId="{EE1E652B-6F01-004D-B57B-902FC6A28FB1}" destId="{757B06A2-0588-8C4F-BDFA-06A8C5F4F5B4}" srcOrd="0" destOrd="0" parTransId="{C43AE6FF-30DB-0A4E-B26E-F6936240566E}" sibTransId="{CC01330A-DF36-4E4C-94AC-5B4228F85A1D}"/>
    <dgm:cxn modelId="{BCE4E0CB-F347-CC4A-A0B3-090CBB28E9E2}" srcId="{508B6CF3-00CD-5E43-B68F-E17F30217ED4}" destId="{822146D3-2FC4-7841-8F23-705830929E65}" srcOrd="0" destOrd="0" parTransId="{A3015965-453B-D649-A23C-B871E0442346}" sibTransId="{42A51691-C155-5A4C-82A8-FE4F22CDC660}"/>
    <dgm:cxn modelId="{704631DE-BDF3-AF4D-964F-F497B42B4CA8}" type="presOf" srcId="{822146D3-2FC4-7841-8F23-705830929E65}" destId="{2BE769A5-4C5E-CC4D-B7D6-97FD37FA7E02}" srcOrd="1" destOrd="0" presId="urn:microsoft.com/office/officeart/2005/8/layout/process3"/>
    <dgm:cxn modelId="{212402EE-7F1A-AA4A-989C-FAF361D42841}" type="presOf" srcId="{6C619A33-15EB-E04A-B05C-2C543CEA6533}" destId="{E589FCC2-31AE-7642-8CD1-13946C45A1D0}" srcOrd="1" destOrd="0" presId="urn:microsoft.com/office/officeart/2005/8/layout/process3"/>
    <dgm:cxn modelId="{894CCCFD-5230-284D-9152-4AC6FE67FD2E}" type="presOf" srcId="{EE1E652B-6F01-004D-B57B-902FC6A28FB1}" destId="{6DD6AF8A-83D8-964C-BDDE-242369B3417E}" srcOrd="0" destOrd="0" presId="urn:microsoft.com/office/officeart/2005/8/layout/process3"/>
    <dgm:cxn modelId="{FB612C02-175E-514E-B02A-3DF2DA172F0A}" type="presParOf" srcId="{C54F9C9A-86F6-5546-8F2D-9919314880A1}" destId="{A80BEFBA-DD73-5D46-9A5A-E5C2C142741A}" srcOrd="0" destOrd="0" presId="urn:microsoft.com/office/officeart/2005/8/layout/process3"/>
    <dgm:cxn modelId="{2DB09203-EC75-A04E-B350-F0623C08E7A2}" type="presParOf" srcId="{A80BEFBA-DD73-5D46-9A5A-E5C2C142741A}" destId="{91383073-2353-A24D-B31E-ADD59984C7A7}" srcOrd="0" destOrd="0" presId="urn:microsoft.com/office/officeart/2005/8/layout/process3"/>
    <dgm:cxn modelId="{9C73279A-9361-754C-BA5E-8672482CA0FC}" type="presParOf" srcId="{A80BEFBA-DD73-5D46-9A5A-E5C2C142741A}" destId="{2BE769A5-4C5E-CC4D-B7D6-97FD37FA7E02}" srcOrd="1" destOrd="0" presId="urn:microsoft.com/office/officeart/2005/8/layout/process3"/>
    <dgm:cxn modelId="{CEF7736E-CEE8-5A41-A7C3-C43D58FD898E}" type="presParOf" srcId="{A80BEFBA-DD73-5D46-9A5A-E5C2C142741A}" destId="{A39467F4-EFB7-2A4D-9ADF-E8564D6A4818}" srcOrd="2" destOrd="0" presId="urn:microsoft.com/office/officeart/2005/8/layout/process3"/>
    <dgm:cxn modelId="{D3A9499E-39B9-CA4A-96F8-DDDA3E94ED91}" type="presParOf" srcId="{C54F9C9A-86F6-5546-8F2D-9919314880A1}" destId="{4EF5D1A1-105E-AC4A-BD71-745D2EA9F616}" srcOrd="1" destOrd="0" presId="urn:microsoft.com/office/officeart/2005/8/layout/process3"/>
    <dgm:cxn modelId="{4141D19B-8EA7-0948-B2D5-262CB832E35D}" type="presParOf" srcId="{4EF5D1A1-105E-AC4A-BD71-745D2EA9F616}" destId="{C18C32B6-14CC-8842-8CD6-B1108AEB7ADA}" srcOrd="0" destOrd="0" presId="urn:microsoft.com/office/officeart/2005/8/layout/process3"/>
    <dgm:cxn modelId="{FB70EC74-5B0C-1545-B65B-2F93531E43EC}" type="presParOf" srcId="{C54F9C9A-86F6-5546-8F2D-9919314880A1}" destId="{C20A9246-CF01-6142-81CF-250A5586B632}" srcOrd="2" destOrd="0" presId="urn:microsoft.com/office/officeart/2005/8/layout/process3"/>
    <dgm:cxn modelId="{39569796-C116-2644-9540-2B159E98CA7A}" type="presParOf" srcId="{C20A9246-CF01-6142-81CF-250A5586B632}" destId="{228F751D-D09D-F24F-A925-488C7167E774}" srcOrd="0" destOrd="0" presId="urn:microsoft.com/office/officeart/2005/8/layout/process3"/>
    <dgm:cxn modelId="{CC7BD61C-1971-9F46-A8E6-E540E6F605E7}" type="presParOf" srcId="{C20A9246-CF01-6142-81CF-250A5586B632}" destId="{E589FCC2-31AE-7642-8CD1-13946C45A1D0}" srcOrd="1" destOrd="0" presId="urn:microsoft.com/office/officeart/2005/8/layout/process3"/>
    <dgm:cxn modelId="{F2CF72F2-197F-4843-9713-F67813BAE2E3}" type="presParOf" srcId="{C20A9246-CF01-6142-81CF-250A5586B632}" destId="{F2E62198-505E-1C43-B1F6-6899C8E62C79}" srcOrd="2" destOrd="0" presId="urn:microsoft.com/office/officeart/2005/8/layout/process3"/>
    <dgm:cxn modelId="{3E048C13-FF78-2A47-8A82-EF691B3A5DE8}" type="presParOf" srcId="{C54F9C9A-86F6-5546-8F2D-9919314880A1}" destId="{E20996C5-B05D-8841-A30E-0694C3D11EE6}" srcOrd="3" destOrd="0" presId="urn:microsoft.com/office/officeart/2005/8/layout/process3"/>
    <dgm:cxn modelId="{37DAC69D-72EA-9F4F-946D-0789B536FEBA}" type="presParOf" srcId="{E20996C5-B05D-8841-A30E-0694C3D11EE6}" destId="{1E60D362-F090-764E-98A4-5437D1FA175D}" srcOrd="0" destOrd="0" presId="urn:microsoft.com/office/officeart/2005/8/layout/process3"/>
    <dgm:cxn modelId="{1149594D-BE53-5142-A339-D537220F78C4}" type="presParOf" srcId="{C54F9C9A-86F6-5546-8F2D-9919314880A1}" destId="{EA571FE4-875A-8B4E-A578-B6C14ECD1990}" srcOrd="4" destOrd="0" presId="urn:microsoft.com/office/officeart/2005/8/layout/process3"/>
    <dgm:cxn modelId="{DE601303-AD54-1747-B2E3-D2B88F09AA44}" type="presParOf" srcId="{EA571FE4-875A-8B4E-A578-B6C14ECD1990}" destId="{6DD6AF8A-83D8-964C-BDDE-242369B3417E}" srcOrd="0" destOrd="0" presId="urn:microsoft.com/office/officeart/2005/8/layout/process3"/>
    <dgm:cxn modelId="{415205AE-2B3A-7A4E-AA03-611B00871EE4}" type="presParOf" srcId="{EA571FE4-875A-8B4E-A578-B6C14ECD1990}" destId="{7B2C62A7-3E5B-8A43-9C77-BF2AE88E6C73}" srcOrd="1" destOrd="0" presId="urn:microsoft.com/office/officeart/2005/8/layout/process3"/>
    <dgm:cxn modelId="{A8AF0336-701D-D84B-B7ED-CD2EEE6CF5C7}" type="presParOf" srcId="{EA571FE4-875A-8B4E-A578-B6C14ECD1990}" destId="{6F993F85-79C1-4345-BA52-083C7B33428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769A5-4C5E-CC4D-B7D6-97FD37FA7E02}">
      <dsp:nvSpPr>
        <dsp:cNvPr id="0" name=""/>
        <dsp:cNvSpPr/>
      </dsp:nvSpPr>
      <dsp:spPr>
        <a:xfrm>
          <a:off x="4118" y="796730"/>
          <a:ext cx="2143721" cy="1286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Customer engages Liftoff</a:t>
          </a:r>
        </a:p>
      </dsp:txBody>
      <dsp:txXfrm>
        <a:off x="4118" y="796730"/>
        <a:ext cx="2143721" cy="857488"/>
      </dsp:txXfrm>
    </dsp:sp>
    <dsp:sp modelId="{A39467F4-EFB7-2A4D-9ADF-E8564D6A4818}">
      <dsp:nvSpPr>
        <dsp:cNvPr id="0" name=""/>
        <dsp:cNvSpPr/>
      </dsp:nvSpPr>
      <dsp:spPr>
        <a:xfrm>
          <a:off x="443194" y="1654218"/>
          <a:ext cx="2143721" cy="229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30 customers with 5 sensitive to VT installation </a:t>
          </a:r>
        </a:p>
      </dsp:txBody>
      <dsp:txXfrm>
        <a:off x="505981" y="1717005"/>
        <a:ext cx="2018147" cy="2171226"/>
      </dsp:txXfrm>
    </dsp:sp>
    <dsp:sp modelId="{4EF5D1A1-105E-AC4A-BD71-745D2EA9F616}">
      <dsp:nvSpPr>
        <dsp:cNvPr id="0" name=""/>
        <dsp:cNvSpPr/>
      </dsp:nvSpPr>
      <dsp:spPr>
        <a:xfrm>
          <a:off x="2472820" y="958612"/>
          <a:ext cx="688958" cy="533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472820" y="1065357"/>
        <a:ext cx="528841" cy="320234"/>
      </dsp:txXfrm>
    </dsp:sp>
    <dsp:sp modelId="{E589FCC2-31AE-7642-8CD1-13946C45A1D0}">
      <dsp:nvSpPr>
        <dsp:cNvPr id="0" name=""/>
        <dsp:cNvSpPr/>
      </dsp:nvSpPr>
      <dsp:spPr>
        <a:xfrm>
          <a:off x="3447762" y="796730"/>
          <a:ext cx="2143721" cy="1286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Generate impressions</a:t>
          </a:r>
        </a:p>
      </dsp:txBody>
      <dsp:txXfrm>
        <a:off x="3447762" y="796730"/>
        <a:ext cx="2143721" cy="857488"/>
      </dsp:txXfrm>
    </dsp:sp>
    <dsp:sp modelId="{F2E62198-505E-1C43-B1F6-6899C8E62C79}">
      <dsp:nvSpPr>
        <dsp:cNvPr id="0" name=""/>
        <dsp:cNvSpPr/>
      </dsp:nvSpPr>
      <dsp:spPr>
        <a:xfrm>
          <a:off x="3659528" y="1654218"/>
          <a:ext cx="2598341" cy="229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Impressions costs customer money / spend</a:t>
          </a:r>
        </a:p>
      </dsp:txBody>
      <dsp:txXfrm>
        <a:off x="3726799" y="1721489"/>
        <a:ext cx="2463799" cy="2162258"/>
      </dsp:txXfrm>
    </dsp:sp>
    <dsp:sp modelId="{E20996C5-B05D-8841-A30E-0694C3D11EE6}">
      <dsp:nvSpPr>
        <dsp:cNvPr id="0" name=""/>
        <dsp:cNvSpPr/>
      </dsp:nvSpPr>
      <dsp:spPr>
        <a:xfrm>
          <a:off x="5973292" y="958612"/>
          <a:ext cx="809432" cy="533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973292" y="1065357"/>
        <a:ext cx="649315" cy="320234"/>
      </dsp:txXfrm>
    </dsp:sp>
    <dsp:sp modelId="{7B2C62A7-3E5B-8A43-9C77-BF2AE88E6C73}">
      <dsp:nvSpPr>
        <dsp:cNvPr id="0" name=""/>
        <dsp:cNvSpPr/>
      </dsp:nvSpPr>
      <dsp:spPr>
        <a:xfrm>
          <a:off x="7118716" y="796730"/>
          <a:ext cx="2143721" cy="1286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choose to install ad</a:t>
          </a:r>
        </a:p>
      </dsp:txBody>
      <dsp:txXfrm>
        <a:off x="7118716" y="796730"/>
        <a:ext cx="2143721" cy="857488"/>
      </dsp:txXfrm>
    </dsp:sp>
    <dsp:sp modelId="{6F993F85-79C1-4345-BA52-083C7B33428F}">
      <dsp:nvSpPr>
        <dsp:cNvPr id="0" name=""/>
        <dsp:cNvSpPr/>
      </dsp:nvSpPr>
      <dsp:spPr>
        <a:xfrm>
          <a:off x="7557791" y="1654218"/>
          <a:ext cx="2143721" cy="229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User can install via VT or CT</a:t>
          </a:r>
        </a:p>
      </dsp:txBody>
      <dsp:txXfrm>
        <a:off x="7620578" y="1717005"/>
        <a:ext cx="2018147" cy="2171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9479A-D94B-194A-BCA7-5F3C03D645A8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ACFD-0716-7D4C-935B-FEC91863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37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ACFD-0716-7D4C-935B-FEC9186305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7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per impression formula breakdown = the spend amount divided by the number of impressions per 1000 installations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ACFD-0716-7D4C-935B-FEC9186305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ACFD-0716-7D4C-935B-FEC9186305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ACFD-0716-7D4C-935B-FEC9186305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6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0.26350806479852795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ACFD-0716-7D4C-935B-FEC9186305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4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CT installations conversion</a:t>
            </a:r>
          </a:p>
          <a:p>
            <a:pPr lvl="1"/>
            <a:r>
              <a:rPr lang="en-US" dirty="0"/>
              <a:t>Total installations conversion</a:t>
            </a:r>
          </a:p>
          <a:p>
            <a:pPr lvl="1"/>
            <a:r>
              <a:rPr lang="en-US" dirty="0"/>
              <a:t>Cost per impressions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ACFD-0716-7D4C-935B-FEC9186305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4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CT installations conversion</a:t>
            </a:r>
          </a:p>
          <a:p>
            <a:pPr lvl="1"/>
            <a:r>
              <a:rPr lang="en-US" dirty="0"/>
              <a:t>Total installations conversion</a:t>
            </a:r>
          </a:p>
          <a:p>
            <a:pPr lvl="1"/>
            <a:r>
              <a:rPr lang="en-US" dirty="0"/>
              <a:t>Cost per impressions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ACFD-0716-7D4C-935B-FEC9186305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7BEA-65B0-F746-A4DA-E749FC783A4D}" type="datetime1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2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2452-5C13-D849-B8EA-E3A0F9649CF6}" type="datetime1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F41-98DF-7245-8850-19507174E82B}" type="datetime1">
              <a:rPr lang="en-US" smtClean="0"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055A-1037-6D48-8E93-D4F01A3E81AE}" type="datetime1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BCCB-C0F7-6E49-BDB5-0FC18D64ACE8}" type="datetime1">
              <a:rPr lang="en-US" smtClean="0"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AE87-FD4A-3D42-B047-E3298DF1DACE}" type="datetime1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4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AD79-E194-DB43-A1B5-D75344C57931}" type="datetime1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0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BE51-77E3-824C-805A-94BAE2EE0C81}" type="datetime1">
              <a:rPr lang="en-US" smtClean="0"/>
              <a:t>7/30/24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6543-678E-C945-B6F3-49815628C425}" type="datetime1">
              <a:rPr lang="en-US" smtClean="0"/>
              <a:t>7/30/24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F8EA-8466-8E41-93F2-7B1CA693CFCA}" type="datetime1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1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83FC-D5A6-C340-8D56-7003588A206F}" type="datetime1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1847-97DF-244F-AD8C-F09E8D5A680A}" type="datetime1">
              <a:rPr lang="en-US" smtClean="0"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0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22C5E3-3F87-4BEE-42DD-69EF9A05C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24982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F80CF-3D7B-5490-AAF5-9FBE68727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A/</a:t>
            </a:r>
            <a:r>
              <a:rPr lang="en-US">
                <a:solidFill>
                  <a:schemeClr val="tx2"/>
                </a:solidFill>
              </a:rPr>
              <a:t>B Testing Assignment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F674C-0D16-4ECD-6938-FABB0131E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By: Joachim</a:t>
            </a:r>
          </a:p>
          <a:p>
            <a:r>
              <a:rPr lang="en-US" dirty="0">
                <a:solidFill>
                  <a:schemeClr val="tx2"/>
                </a:solidFill>
              </a:rPr>
              <a:t>Date: May 8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6181B-C8B1-733B-E1CE-ACE75EE8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9779-969C-CA9F-55E1-E42D62DA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88" y="-3441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1" name="Picture 6" descr="Free Sad Face SVG, PNG Icon, Symbol. Download Image.">
            <a:extLst>
              <a:ext uri="{FF2B5EF4-FFF2-40B4-BE49-F238E27FC236}">
                <a16:creationId xmlns:a16="http://schemas.microsoft.com/office/drawing/2014/main" id="{6A1DF613-3DE0-0CD5-7070-0ADAFE46D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201" y="1378237"/>
            <a:ext cx="540975" cy="52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Free Sad Face SVG, PNG Icon, Symbol. Download Image.">
            <a:extLst>
              <a:ext uri="{FF2B5EF4-FFF2-40B4-BE49-F238E27FC236}">
                <a16:creationId xmlns:a16="http://schemas.microsoft.com/office/drawing/2014/main" id="{593E5766-A0CC-1FB9-6CCC-177562A19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24" y="3939638"/>
            <a:ext cx="540975" cy="52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miley face svg happy face smile cut digital file instant download">
            <a:extLst>
              <a:ext uri="{FF2B5EF4-FFF2-40B4-BE49-F238E27FC236}">
                <a16:creationId xmlns:a16="http://schemas.microsoft.com/office/drawing/2014/main" id="{909B1F7A-9486-7523-416B-F63D4EB39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18814" r="19388" b="17458"/>
          <a:stretch/>
        </p:blipFill>
        <p:spPr bwMode="auto">
          <a:xfrm>
            <a:off x="11028747" y="3930792"/>
            <a:ext cx="498595" cy="49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0A9B96-C052-BC44-C331-047BB1CBF5FC}"/>
              </a:ext>
            </a:extLst>
          </p:cNvPr>
          <p:cNvSpPr txBox="1"/>
          <p:nvPr/>
        </p:nvSpPr>
        <p:spPr>
          <a:xfrm>
            <a:off x="178152" y="1257465"/>
            <a:ext cx="517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#1 Viewthrough conversion rate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8B7969-C8A2-625B-22AC-0AB87B91F01B}"/>
              </a:ext>
            </a:extLst>
          </p:cNvPr>
          <p:cNvCxnSpPr/>
          <p:nvPr/>
        </p:nvCxnSpPr>
        <p:spPr>
          <a:xfrm>
            <a:off x="414519" y="3821177"/>
            <a:ext cx="11039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A4FD34-F69D-ACF9-5FA9-FF2D87BB0D7B}"/>
              </a:ext>
            </a:extLst>
          </p:cNvPr>
          <p:cNvCxnSpPr/>
          <p:nvPr/>
        </p:nvCxnSpPr>
        <p:spPr>
          <a:xfrm>
            <a:off x="5617806" y="1282666"/>
            <a:ext cx="102637" cy="54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3D313C-9EE8-5FA2-858E-E7DED54B786F}"/>
              </a:ext>
            </a:extLst>
          </p:cNvPr>
          <p:cNvSpPr txBox="1"/>
          <p:nvPr/>
        </p:nvSpPr>
        <p:spPr>
          <a:xfrm>
            <a:off x="5934501" y="1219203"/>
            <a:ext cx="517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#2 Clickthrough conversion 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4708F4-C9AB-4436-39EE-6F6444614974}"/>
              </a:ext>
            </a:extLst>
          </p:cNvPr>
          <p:cNvSpPr txBox="1"/>
          <p:nvPr/>
        </p:nvSpPr>
        <p:spPr>
          <a:xfrm>
            <a:off x="237971" y="3867288"/>
            <a:ext cx="517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#3 Total conversion 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E637A-8743-191B-F26F-9A9213025441}"/>
              </a:ext>
            </a:extLst>
          </p:cNvPr>
          <p:cNvSpPr txBox="1"/>
          <p:nvPr/>
        </p:nvSpPr>
        <p:spPr>
          <a:xfrm>
            <a:off x="6262357" y="3874771"/>
            <a:ext cx="517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#4 Cost per impressions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CC9D4-4FCC-9CA2-C271-9F2F02E09417}"/>
              </a:ext>
            </a:extLst>
          </p:cNvPr>
          <p:cNvSpPr txBox="1"/>
          <p:nvPr/>
        </p:nvSpPr>
        <p:spPr>
          <a:xfrm>
            <a:off x="224641" y="1785074"/>
            <a:ext cx="5495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Mean Difference: 0.00029%,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95% Confidence Interval: (-0.00029, 0.00087),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 includes zero</a:t>
            </a: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Test Statistic: 40592 </a:t>
            </a: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P-value:0.0003423,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than 0.05 – reject Ho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Lift: 8.44%</a:t>
            </a:r>
          </a:p>
          <a:p>
            <a:pPr algn="l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implies that the VT conversion rate is statistically significantly greater with the feature. O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 average, the view-through conversion rate in the experiment group is about 8.44% lower than in the control group.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63EC3-D0AE-86FC-FB56-D41964D38CE3}"/>
              </a:ext>
            </a:extLst>
          </p:cNvPr>
          <p:cNvSpPr txBox="1"/>
          <p:nvPr/>
        </p:nvSpPr>
        <p:spPr>
          <a:xfrm>
            <a:off x="5798376" y="1757369"/>
            <a:ext cx="557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Mean Difference: -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0.0210% 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95% Confidence Interval: (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-0.0275, -0.0145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 range is negative</a:t>
            </a: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Test Statistic: 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81506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P-value: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3.7063e-29,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than 0.05 – reject Ho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Lift: -20.01% </a:t>
            </a:r>
          </a:p>
          <a:p>
            <a:pPr algn="l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implies that the CT conversion rate is statistically significantly lower with the feature. O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 average, the click-through conversion rate in the experiment group is about 20.01% lower than in the control group.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8B0BD0-5F05-4E0C-58D7-E4CF57241B71}"/>
              </a:ext>
            </a:extLst>
          </p:cNvPr>
          <p:cNvSpPr txBox="1"/>
          <p:nvPr/>
        </p:nvSpPr>
        <p:spPr>
          <a:xfrm>
            <a:off x="254460" y="4497753"/>
            <a:ext cx="5246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Mean Difference: -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0.0207% 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95% Confidence Interval: (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-0.0275, -0.0139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 range is negative</a:t>
            </a: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Test Statistic: 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76627</a:t>
            </a: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P-Value: 3.3193e-2,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than 0.05 – reject Ho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Lift: -10.79% </a:t>
            </a:r>
          </a:p>
          <a:p>
            <a:pPr algn="l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implies that the total conversion rate is statistically significantly lower with the feature. On 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average, the total conversion rate in the experiment group is about 10.79% lower than in the control group.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B115A-CF83-7E34-9741-0AB81677DFF7}"/>
              </a:ext>
            </a:extLst>
          </p:cNvPr>
          <p:cNvSpPr txBox="1"/>
          <p:nvPr/>
        </p:nvSpPr>
        <p:spPr>
          <a:xfrm>
            <a:off x="6046470" y="4390030"/>
            <a:ext cx="5246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Mean Difference: 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-$1.58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95% Confidence Interval: (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-2.1013, -1.0684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 range is negative</a:t>
            </a: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Test Statistic: 79071</a:t>
            </a: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P-Value: 5.0785e-25,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than 0.05 – reject Ho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Lift: -18.23% </a:t>
            </a:r>
          </a:p>
          <a:p>
            <a:pPr algn="l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implies that the total cost per impressions is statistically significantly lower with the feature. O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 average, cost per impressions in the experiment group is about 18.23% lower than in the control group.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" descr="smiley face svg happy face smile cut digital file instant download">
            <a:extLst>
              <a:ext uri="{FF2B5EF4-FFF2-40B4-BE49-F238E27FC236}">
                <a16:creationId xmlns:a16="http://schemas.microsoft.com/office/drawing/2014/main" id="{2469B07E-83BF-51C4-BB27-F1148A6AE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18814" r="19388" b="17458"/>
          <a:stretch/>
        </p:blipFill>
        <p:spPr bwMode="auto">
          <a:xfrm>
            <a:off x="4776859" y="1260744"/>
            <a:ext cx="498595" cy="49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AA151354-E171-DFFB-AC40-93720786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3434"/>
            <a:ext cx="2743200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t>10</a:t>
            </a:fld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6D28701-08EA-0F5C-8FC6-1EE89A8B6B63}"/>
              </a:ext>
            </a:extLst>
          </p:cNvPr>
          <p:cNvSpPr txBox="1">
            <a:spLocks/>
          </p:cNvSpPr>
          <p:nvPr/>
        </p:nvSpPr>
        <p:spPr>
          <a:xfrm>
            <a:off x="178152" y="860996"/>
            <a:ext cx="10515600" cy="6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all 4 tests, null hypothesis is rejected.</a:t>
            </a:r>
          </a:p>
        </p:txBody>
      </p:sp>
    </p:spTree>
    <p:extLst>
      <p:ext uri="{BB962C8B-B14F-4D97-AF65-F5344CB8AC3E}">
        <p14:creationId xmlns:p14="http://schemas.microsoft.com/office/powerpoint/2010/main" val="57802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9996CC-A46D-8595-18ED-85E56FEE122F}"/>
              </a:ext>
            </a:extLst>
          </p:cNvPr>
          <p:cNvSpPr txBox="1">
            <a:spLocks/>
          </p:cNvSpPr>
          <p:nvPr/>
        </p:nvSpPr>
        <p:spPr>
          <a:xfrm>
            <a:off x="538091" y="327802"/>
            <a:ext cx="10515600" cy="791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Food for thought: Do customers who are sensitive to VT behave differently from rest of customer population? (1/2)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A796A8-4D1C-664B-5EE7-03341256D618}"/>
              </a:ext>
            </a:extLst>
          </p:cNvPr>
          <p:cNvSpPr txBox="1">
            <a:spLocks/>
          </p:cNvSpPr>
          <p:nvPr/>
        </p:nvSpPr>
        <p:spPr>
          <a:xfrm>
            <a:off x="538090" y="1109840"/>
            <a:ext cx="10957223" cy="600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Visualization – plot the control and experiment metrics for sensitive to VT population to not sensitive to VT population</a:t>
            </a:r>
          </a:p>
          <a:p>
            <a:pPr marL="0" indent="0">
              <a:buNone/>
            </a:pPr>
            <a:r>
              <a:rPr lang="en-US" sz="1800" dirty="0"/>
              <a:t>Customers who are sensitive to VT appear to behave differently from rest of customer population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A6857C3A-22DB-445C-C3B8-E8B4943E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9" y="2255937"/>
            <a:ext cx="5559472" cy="23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108D43DB-FCD7-61B7-3D39-BF599FFF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41" y="2255937"/>
            <a:ext cx="5746247" cy="23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olded Corner 16">
            <a:extLst>
              <a:ext uri="{FF2B5EF4-FFF2-40B4-BE49-F238E27FC236}">
                <a16:creationId xmlns:a16="http://schemas.microsoft.com/office/drawing/2014/main" id="{DC8D22F5-A222-70FD-CEAF-6580F7E86E6B}"/>
              </a:ext>
            </a:extLst>
          </p:cNvPr>
          <p:cNvSpPr/>
          <p:nvPr/>
        </p:nvSpPr>
        <p:spPr>
          <a:xfrm>
            <a:off x="389714" y="4751954"/>
            <a:ext cx="5154743" cy="1416217"/>
          </a:xfrm>
          <a:prstGeom prst="foldedCorner">
            <a:avLst/>
          </a:prstGeom>
          <a:solidFill>
            <a:schemeClr val="accent4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Sensitive customer have a wider difference than non sensitive customers in experiment vs control. Sensitive customers have a lower experiment VT conversion rate except during the period of 11-13 Sep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3B01A34A-61B2-03A1-F1D6-0665CD79C997}"/>
              </a:ext>
            </a:extLst>
          </p:cNvPr>
          <p:cNvSpPr/>
          <p:nvPr/>
        </p:nvSpPr>
        <p:spPr>
          <a:xfrm>
            <a:off x="6230942" y="4771848"/>
            <a:ext cx="5746246" cy="1416217"/>
          </a:xfrm>
          <a:prstGeom prst="foldedCorner">
            <a:avLst/>
          </a:prstGeom>
          <a:solidFill>
            <a:schemeClr val="accent4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Non sensitive customers experience a consistently higher CT conversion ratio in the control vs experiment. Sensitive customers experience a higher CT conversion ratio in the control vs experiment at the start but after a week, the ratio for both control &amp; experiment converges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E8FF6E6-C06E-7152-5135-D47E6E4B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7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9996CC-A46D-8595-18ED-85E56FEE122F}"/>
              </a:ext>
            </a:extLst>
          </p:cNvPr>
          <p:cNvSpPr txBox="1">
            <a:spLocks/>
          </p:cNvSpPr>
          <p:nvPr/>
        </p:nvSpPr>
        <p:spPr>
          <a:xfrm>
            <a:off x="538091" y="327802"/>
            <a:ext cx="10515600" cy="791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Food for thought: Do customers who are sensitive to VT behave differently from rest of customer population? (2/2)</a:t>
            </a:r>
          </a:p>
        </p:txBody>
      </p:sp>
      <p:pic>
        <p:nvPicPr>
          <p:cNvPr id="15368" name="Picture 8">
            <a:extLst>
              <a:ext uri="{FF2B5EF4-FFF2-40B4-BE49-F238E27FC236}">
                <a16:creationId xmlns:a16="http://schemas.microsoft.com/office/drawing/2014/main" id="{7C823510-FD84-E160-6AC6-699B48514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7500"/>
            <a:ext cx="5559472" cy="269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>
            <a:extLst>
              <a:ext uri="{FF2B5EF4-FFF2-40B4-BE49-F238E27FC236}">
                <a16:creationId xmlns:a16="http://schemas.microsoft.com/office/drawing/2014/main" id="{15EA5539-B497-40EA-EE0C-08346DB7E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911" y="3357500"/>
            <a:ext cx="5664967" cy="269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olded Corner 18">
            <a:extLst>
              <a:ext uri="{FF2B5EF4-FFF2-40B4-BE49-F238E27FC236}">
                <a16:creationId xmlns:a16="http://schemas.microsoft.com/office/drawing/2014/main" id="{42CCECF7-229B-ECC7-4497-0632947BD467}"/>
              </a:ext>
            </a:extLst>
          </p:cNvPr>
          <p:cNvSpPr/>
          <p:nvPr/>
        </p:nvSpPr>
        <p:spPr>
          <a:xfrm>
            <a:off x="162560" y="1540226"/>
            <a:ext cx="5396912" cy="1534688"/>
          </a:xfrm>
          <a:prstGeom prst="foldedCorner">
            <a:avLst/>
          </a:prstGeom>
          <a:solidFill>
            <a:schemeClr val="accent4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Non sensitive customers experience a consistently higher total conversion ratio in the control vs experiment. Sensitive customers experience a higher total conversion ratio in the control vs experiment at the start but after a week, the ratio for both control &amp; experiment converges</a:t>
            </a: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80FD1C94-C6FF-343F-FE13-C0C0EDFD6439}"/>
              </a:ext>
            </a:extLst>
          </p:cNvPr>
          <p:cNvSpPr/>
          <p:nvPr/>
        </p:nvSpPr>
        <p:spPr>
          <a:xfrm>
            <a:off x="6305005" y="1540227"/>
            <a:ext cx="5561873" cy="1534688"/>
          </a:xfrm>
          <a:prstGeom prst="foldedCorner">
            <a:avLst/>
          </a:prstGeom>
          <a:solidFill>
            <a:schemeClr val="accent4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Cost per impression for non sensitive customers are consistently lower in the experiment.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per impression for sensitive customers are lower in the experiment but this seems to converge with that of the control after a week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71CC8-C3C9-D709-5E87-6EDF13B9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76E0-27D2-CCA3-5F1B-E76E9A40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afterthoughts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11FB-D59B-113D-6EF2-288364BEF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 analysis has uncovered a spectrum of outcomes in alignment with our initial hypotheses. While the implementation of the new feature has yielded notable enhancements in both the view-through (VT) conversion rate (8.44%) and cost efficiency, evidenced by a reduction of (18.23%) in cost per impression, it has also been accompanied by a decline in both the click-through (CT) conversion rate by (20.01%) and the overall total conversion rate by (10.79%).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Despite these acknowledged limitations, the observed improvements in the view-through conversion rate and cost per impression, albeit accompanied by declines in the click-through and total conversion rates, suggest promising potential for the new feature.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conclusion, the present findings do not provide sufficient justification to proceed with the feature launch. Further testing is warranted. One potential avenue for refinement involves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excluding customers sensitive to VT from the dataset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conducting statistical tests anew. Should subsequent analyses demonstrate an improvement in the total installs conversion rate, I would recommend rolling out the new feature exclusively to customers insensitive to VT.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89107-997D-D71D-A16D-D4DA8990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77B7-D518-5A3D-CD75-C75F9F1F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Conclusion &amp; afterthoughts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54A3-544D-8FF3-4F63-E7834639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26" y="977565"/>
            <a:ext cx="1063353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Future testing such as 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Customer Priorities and Investigation Improvement Strategies can be explored to determine a feature launch</a:t>
            </a:r>
            <a:endParaRPr lang="en-US" sz="1800" dirty="0"/>
          </a:p>
          <a:p>
            <a:r>
              <a:rPr lang="en-US" sz="1800" dirty="0"/>
              <a:t>To decide on feature launch, comparison of the observed lift with customer satisfaction metric can be used to  established threshold levels. (</a:t>
            </a:r>
            <a:r>
              <a:rPr lang="en-US" sz="1800" dirty="0" err="1"/>
              <a:t>ie</a:t>
            </a:r>
            <a:r>
              <a:rPr lang="en-US" sz="1800" dirty="0"/>
              <a:t> % change in metrics which will lead to increase/decrease in customer satisfaction) – refer to below table for example</a:t>
            </a:r>
          </a:p>
          <a:p>
            <a:r>
              <a:rPr lang="en-US" sz="1800" dirty="0"/>
              <a:t>If rollout isn't feasible, we should also investigate if there is any way to further improve the positive impact and mitigate/remove the negative impact.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1784A-1F3F-0FCE-18BD-ECED8F3A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199" y="6214280"/>
            <a:ext cx="2743200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BF6DD9-429A-17C5-EFBB-B30EC8799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84936"/>
              </p:ext>
            </p:extLst>
          </p:nvPr>
        </p:nvGraphicFramePr>
        <p:xfrm>
          <a:off x="722082" y="3501566"/>
          <a:ext cx="459014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929">
                  <a:extLst>
                    <a:ext uri="{9D8B030D-6E8A-4147-A177-3AD203B41FA5}">
                      <a16:colId xmlns:a16="http://schemas.microsoft.com/office/drawing/2014/main" val="2631124008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582306446"/>
                    </a:ext>
                  </a:extLst>
                </a:gridCol>
                <a:gridCol w="1103085">
                  <a:extLst>
                    <a:ext uri="{9D8B030D-6E8A-4147-A177-3AD203B41FA5}">
                      <a16:colId xmlns:a16="http://schemas.microsoft.com/office/drawing/2014/main" val="3197844796"/>
                    </a:ext>
                  </a:extLst>
                </a:gridCol>
                <a:gridCol w="908958">
                  <a:extLst>
                    <a:ext uri="{9D8B030D-6E8A-4147-A177-3AD203B41FA5}">
                      <a16:colId xmlns:a16="http://schemas.microsoft.com/office/drawing/2014/main" val="1424154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Metrics &amp; weightage of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Threshold  leading to increase CSAT by 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Threshold  leading to decrease CSAT by 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Based on the test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23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1.Total installations conversion (40%)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15% increase in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10% decrease in metrics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CSAT decrease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34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2.Cost per impressions (30%)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15% decrease in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10% increase in metrics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CSAT improves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23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3.CT installations conversion (15%)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15% increase in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10% decrease in metrics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CSAT decreases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158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4.VT installations conversion (15%)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15% increase in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10% decrease in metrics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change in CSAT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303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452BA5-1F69-2892-D852-5151FB050AA7}"/>
              </a:ext>
            </a:extLst>
          </p:cNvPr>
          <p:cNvSpPr txBox="1"/>
          <p:nvPr/>
        </p:nvSpPr>
        <p:spPr>
          <a:xfrm>
            <a:off x="722082" y="3168365"/>
            <a:ext cx="5820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Example: when the new feature shouldn’t be rolled out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98F444-5809-B764-4065-08AC1EE2A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14125"/>
              </p:ext>
            </p:extLst>
          </p:nvPr>
        </p:nvGraphicFramePr>
        <p:xfrm>
          <a:off x="6095997" y="3501566"/>
          <a:ext cx="4586515" cy="2705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972">
                  <a:extLst>
                    <a:ext uri="{9D8B030D-6E8A-4147-A177-3AD203B41FA5}">
                      <a16:colId xmlns:a16="http://schemas.microsoft.com/office/drawing/2014/main" val="2631124008"/>
                    </a:ext>
                  </a:extLst>
                </a:gridCol>
                <a:gridCol w="1083129">
                  <a:extLst>
                    <a:ext uri="{9D8B030D-6E8A-4147-A177-3AD203B41FA5}">
                      <a16:colId xmlns:a16="http://schemas.microsoft.com/office/drawing/2014/main" val="582306446"/>
                    </a:ext>
                  </a:extLst>
                </a:gridCol>
                <a:gridCol w="1103085">
                  <a:extLst>
                    <a:ext uri="{9D8B030D-6E8A-4147-A177-3AD203B41FA5}">
                      <a16:colId xmlns:a16="http://schemas.microsoft.com/office/drawing/2014/main" val="3197844796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1424154442"/>
                    </a:ext>
                  </a:extLst>
                </a:gridCol>
              </a:tblGrid>
              <a:tr h="583737">
                <a:tc>
                  <a:txBody>
                    <a:bodyPr/>
                    <a:lstStyle/>
                    <a:p>
                      <a:r>
                        <a:rPr lang="en-US" sz="1200" dirty="0"/>
                        <a:t>Metrics &amp; weightage of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Threshold  leading to increase CSAT by 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Threshold  leading to decrease CSAT by 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Based on the test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23752"/>
                  </a:ext>
                </a:extLst>
              </a:tr>
              <a:tr h="416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1. Cost per impressions (40%)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15% increase in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10% decrease in metrics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CSAT  increases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34751"/>
                  </a:ext>
                </a:extLst>
              </a:tr>
              <a:tr h="510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2. Total installations conversion (30%)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15% decrease in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15% increase in metrics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change in CSAT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23470"/>
                  </a:ext>
                </a:extLst>
              </a:tr>
              <a:tr h="416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3.CT installations conversion (15%)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15% increase in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10% decrease in metrics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CSAT decreases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158545"/>
                  </a:ext>
                </a:extLst>
              </a:tr>
              <a:tr h="416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4.VT installations conversion (15%)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15% increase in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10% decrease in metrics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change in CSAT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303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D62CF1-DD17-5215-ACAD-405B4DFE3F6C}"/>
              </a:ext>
            </a:extLst>
          </p:cNvPr>
          <p:cNvSpPr txBox="1"/>
          <p:nvPr/>
        </p:nvSpPr>
        <p:spPr>
          <a:xfrm>
            <a:off x="6095997" y="3193914"/>
            <a:ext cx="5820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Example: when the new feature should be rolled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18CAB-E97E-6564-AEED-0A56426DA5A4}"/>
              </a:ext>
            </a:extLst>
          </p:cNvPr>
          <p:cNvSpPr txBox="1"/>
          <p:nvPr/>
        </p:nvSpPr>
        <p:spPr>
          <a:xfrm>
            <a:off x="446311" y="6180804"/>
            <a:ext cx="514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CSAT expected to decrease 1.25%, no launch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52C34-B900-DD71-A747-F2ED6FEF81FC}"/>
              </a:ext>
            </a:extLst>
          </p:cNvPr>
          <p:cNvSpPr txBox="1"/>
          <p:nvPr/>
        </p:nvSpPr>
        <p:spPr>
          <a:xfrm>
            <a:off x="6103254" y="6191916"/>
            <a:ext cx="480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CSAT expected to increase 1.25%, launch</a:t>
            </a:r>
          </a:p>
        </p:txBody>
      </p:sp>
    </p:spTree>
    <p:extLst>
      <p:ext uri="{BB962C8B-B14F-4D97-AF65-F5344CB8AC3E}">
        <p14:creationId xmlns:p14="http://schemas.microsoft.com/office/powerpoint/2010/main" val="40750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77B7-D518-5A3D-CD75-C75F9F1F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Conclusion &amp; afterthoughts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54A3-544D-8FF3-4F63-E7834639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06" y="1325563"/>
            <a:ext cx="110979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How can we make this a more robust analysis</a:t>
            </a:r>
          </a:p>
          <a:p>
            <a:r>
              <a:rPr lang="en-US" sz="1800" dirty="0"/>
              <a:t>Are there any other metrics we could have investigated with the existing dataset? </a:t>
            </a:r>
            <a:r>
              <a:rPr lang="en-US" sz="1800" dirty="0" err="1"/>
              <a:t>Eg</a:t>
            </a:r>
            <a:r>
              <a:rPr lang="en-US" sz="1800" dirty="0"/>
              <a:t> cost per installation, total no of impressions</a:t>
            </a:r>
          </a:p>
          <a:p>
            <a:r>
              <a:rPr lang="en-US" sz="1800" dirty="0"/>
              <a:t>Can we get more datapoints from the exercise? </a:t>
            </a:r>
            <a:r>
              <a:rPr lang="en-US" sz="1800" dirty="0" err="1"/>
              <a:t>Eg</a:t>
            </a:r>
            <a:r>
              <a:rPr lang="en-US" sz="1800" dirty="0"/>
              <a:t> reach (no unique users whom impressions were shown)</a:t>
            </a:r>
          </a:p>
          <a:p>
            <a:r>
              <a:rPr lang="en-US" sz="1800" dirty="0"/>
              <a:t>Will a time series analysis of the data (daily or 1</a:t>
            </a:r>
            <a:r>
              <a:rPr lang="en-US" sz="1800" baseline="30000" dirty="0"/>
              <a:t>st</a:t>
            </a:r>
            <a:r>
              <a:rPr lang="en-US" sz="1800" dirty="0"/>
              <a:t> week vs 2</a:t>
            </a:r>
            <a:r>
              <a:rPr lang="en-US" sz="1800" baseline="30000" dirty="0"/>
              <a:t>nd</a:t>
            </a:r>
            <a:r>
              <a:rPr lang="en-US" sz="1800" dirty="0"/>
              <a:t> week) give us useful information here?</a:t>
            </a:r>
          </a:p>
          <a:p>
            <a:r>
              <a:rPr lang="en-US" sz="1800" dirty="0"/>
              <a:t>Should we have tested for co-relation across the variables?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In our Food for Thought Analysis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Customers who are sensitive to VT appear to </a:t>
            </a:r>
            <a:r>
              <a:rPr lang="en-US" sz="1800" dirty="0"/>
              <a:t>have behave differently from rest of customer population. </a:t>
            </a:r>
          </a:p>
          <a:p>
            <a:r>
              <a:rPr lang="en-US" sz="1800" dirty="0"/>
              <a:t>Does it make commercial sense to launch a separate product (different ML model) for such customers? </a:t>
            </a:r>
          </a:p>
          <a:p>
            <a:r>
              <a:rPr lang="en-US" sz="1800" dirty="0"/>
              <a:t>Is our assumption that customers sensitive to VT are part of the natural population justified? We can remove the bias customers for the equation and run more tests to validate this.</a:t>
            </a:r>
          </a:p>
        </p:txBody>
      </p:sp>
    </p:spTree>
    <p:extLst>
      <p:ext uri="{BB962C8B-B14F-4D97-AF65-F5344CB8AC3E}">
        <p14:creationId xmlns:p14="http://schemas.microsoft.com/office/powerpoint/2010/main" val="356635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F68B-F86A-ABEB-B657-24D104E2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E94F3-4FDC-17C2-106C-00E35977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implementation, consider a selective rollout of successful elements </a:t>
            </a:r>
          </a:p>
          <a:p>
            <a:pPr marL="457200" lvl="1" algn="just">
              <a:lnSpc>
                <a:spcPct val="115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Focus on improvements in the view-through conversion rate and cost per impression. </a:t>
            </a:r>
          </a:p>
          <a:p>
            <a:pPr marL="457200" lvl="1" algn="just">
              <a:lnSpc>
                <a:spcPct val="115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Utilize customer segmentation to target less VT-sensitive groups for maximum impact.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terms of optimization</a:t>
            </a:r>
          </a:p>
          <a:p>
            <a:pPr marL="457200" lvl="1" algn="just">
              <a:lnSpc>
                <a:spcPct val="115000"/>
              </a:lnSpc>
              <a:spcBef>
                <a:spcPts val="0"/>
              </a:spcBef>
            </a:pPr>
            <a:r>
              <a:rPr lang="en-U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rioritize iterative testing to refine the feature, addressing declines in CT and total conversion rates. </a:t>
            </a:r>
          </a:p>
          <a:p>
            <a:pPr marL="457200" lvl="1" algn="just">
              <a:lnSpc>
                <a:spcPct val="115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Explore personalization opportunities to tailor incentives or content based on user behavior, mitigating sensitivity to VT, and enhancing user experience.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EC7CC-D11C-ACD7-7D98-87843F9A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5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D5EF-BAC8-1794-30BC-7B8DA431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9068-F2B7-83C8-B8A1-A6AA225DE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Performance Metrics Identification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Cleaning &amp;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Distribution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should the trends be tested?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Food for thought: Customers who are sensitive to VT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 &amp; Afterthoughts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8864-AB4F-0B55-42B4-CE7BD858E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7D325-799E-10D2-F6AE-FF03BBFE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2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AF27-49BC-4DD2-F832-93A31281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8"/>
            <a:ext cx="10515600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0399-10F5-8BA0-0605-D65730BB4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103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Our machine learning engineers recently developed a new feature for our model that can potentially increase the number of view-through install conversions.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Glossary</a:t>
            </a:r>
          </a:p>
          <a:p>
            <a:pPr lvl="1"/>
            <a:r>
              <a:rPr lang="en-US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Spend: the amount of money spent serving ads to users</a:t>
            </a:r>
          </a:p>
          <a:p>
            <a:pPr lvl="1"/>
            <a:r>
              <a:rPr lang="en-US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Impressions: the number of times an ad is shown to users</a:t>
            </a:r>
          </a:p>
          <a:p>
            <a:pPr lvl="1"/>
            <a:r>
              <a:rPr lang="en-US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Installs: the number of users who download the advertised app onto their mobile devices, installs are further identified as either click-through installs or view-through installs where:</a:t>
            </a:r>
          </a:p>
          <a:p>
            <a:pPr lvl="1"/>
            <a:r>
              <a:rPr lang="en-US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click through install (aka CT install) = an install that was acquired after the user saw an ad and clicked on the ad</a:t>
            </a:r>
          </a:p>
          <a:p>
            <a:pPr lvl="1"/>
            <a:r>
              <a:rPr lang="en-US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view through install (aka VT install) = an install that was acquired after the user saw an ad (did not click on the ad)</a:t>
            </a:r>
          </a:p>
          <a:p>
            <a:pPr lvl="1"/>
            <a:r>
              <a:rPr lang="en-US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Note: that some of our customers are more sensitive than others to increases in view-through installs because these customers believe click-through installs have a higher signal of intent to engage with the app than view-through installs.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02C045-989F-0C44-D81F-44E13A3D78C4}"/>
              </a:ext>
            </a:extLst>
          </p:cNvPr>
          <p:cNvSpPr txBox="1">
            <a:spLocks/>
          </p:cNvSpPr>
          <p:nvPr/>
        </p:nvSpPr>
        <p:spPr>
          <a:xfrm>
            <a:off x="1429992" y="4943736"/>
            <a:ext cx="9923808" cy="1549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Launch/Do Not Launch?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Does the new feature will increase view-through install conversions?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Does the new feature reflect improved performance?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7A9BB-C139-ED7C-766B-C3B550BF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24BC553-AAD0-C99E-D98B-2B67F8BD9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396606"/>
              </p:ext>
            </p:extLst>
          </p:nvPr>
        </p:nvGraphicFramePr>
        <p:xfrm>
          <a:off x="350547" y="1391801"/>
          <a:ext cx="9705632" cy="474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366DD8F-3649-998F-5A94-60FC3E49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Performance Metrics Identification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97C5D-DB93-5D1B-0CE9-A63A4F55B804}"/>
              </a:ext>
            </a:extLst>
          </p:cNvPr>
          <p:cNvSpPr txBox="1"/>
          <p:nvPr/>
        </p:nvSpPr>
        <p:spPr>
          <a:xfrm>
            <a:off x="7389845" y="4866034"/>
            <a:ext cx="4451608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Metric:</a:t>
            </a:r>
          </a:p>
          <a:p>
            <a:pPr algn="ctr"/>
            <a:r>
              <a:rPr lang="en-US" dirty="0"/>
              <a:t>Conversion rate of installation </a:t>
            </a:r>
          </a:p>
          <a:p>
            <a:pPr algn="ctr"/>
            <a:r>
              <a:rPr lang="en-US" dirty="0"/>
              <a:t>(Installation No/Impression No *100)</a:t>
            </a:r>
          </a:p>
          <a:p>
            <a:pPr algn="ctr"/>
            <a:r>
              <a:rPr lang="en-US" dirty="0"/>
              <a:t>Can be broken down into VT, CT and Total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97F0B-EF31-251D-8BE4-0A792C802B36}"/>
              </a:ext>
            </a:extLst>
          </p:cNvPr>
          <p:cNvSpPr txBox="1"/>
          <p:nvPr/>
        </p:nvSpPr>
        <p:spPr>
          <a:xfrm>
            <a:off x="3648425" y="4756013"/>
            <a:ext cx="3109875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Metric: </a:t>
            </a:r>
          </a:p>
          <a:p>
            <a:pPr algn="ctr"/>
            <a:r>
              <a:rPr lang="en-US" dirty="0"/>
              <a:t>Cost per impressions</a:t>
            </a:r>
          </a:p>
          <a:p>
            <a:pPr algn="ctr"/>
            <a:r>
              <a:rPr lang="en-US" dirty="0"/>
              <a:t>(Spend/Impressions No x 1000)</a:t>
            </a: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23E00C42-2140-1397-6D29-A76F23EE148E}"/>
              </a:ext>
            </a:extLst>
          </p:cNvPr>
          <p:cNvSpPr/>
          <p:nvPr/>
        </p:nvSpPr>
        <p:spPr>
          <a:xfrm>
            <a:off x="11486890" y="4866034"/>
            <a:ext cx="354563" cy="43707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F532660F-1C67-0FBA-A201-5E4564FCFD8A}"/>
              </a:ext>
            </a:extLst>
          </p:cNvPr>
          <p:cNvSpPr/>
          <p:nvPr/>
        </p:nvSpPr>
        <p:spPr>
          <a:xfrm>
            <a:off x="6450390" y="4599379"/>
            <a:ext cx="307910" cy="4851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A5D9C50-34F2-1F1E-6E2B-00CE6777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5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D0E2-685D-9447-2F44-DBA7E9E8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7814"/>
          </a:xfrm>
        </p:spPr>
        <p:txBody>
          <a:bodyPr/>
          <a:lstStyle/>
          <a:p>
            <a:r>
              <a:rPr lang="en-US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34BD-170A-A61B-BA4D-58F47E63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612"/>
            <a:ext cx="10515600" cy="3660775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Checked the data for completeness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Combined the 2 CSVs into a single file adding new columns for CT install no/VT install no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Computed the 4 key metrics for each row:</a:t>
            </a:r>
          </a:p>
          <a:p>
            <a:pPr lvl="1"/>
            <a:r>
              <a:rPr lang="en-US" dirty="0"/>
              <a:t>VT installations conversion</a:t>
            </a:r>
          </a:p>
          <a:p>
            <a:pPr lvl="1"/>
            <a:r>
              <a:rPr lang="en-US" dirty="0"/>
              <a:t>CT installations conversion</a:t>
            </a:r>
          </a:p>
          <a:p>
            <a:pPr lvl="1"/>
            <a:r>
              <a:rPr lang="en-US" dirty="0"/>
              <a:t>Total installations conversion</a:t>
            </a:r>
          </a:p>
          <a:p>
            <a:pPr lvl="1"/>
            <a:r>
              <a:rPr lang="en-US" dirty="0"/>
              <a:t>Cost per impressions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4AC69-9156-837B-AA0B-12D1FC6D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6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6" name="Picture 16">
            <a:extLst>
              <a:ext uri="{FF2B5EF4-FFF2-40B4-BE49-F238E27FC236}">
                <a16:creationId xmlns:a16="http://schemas.microsoft.com/office/drawing/2014/main" id="{A6E805FF-5E39-02B8-273D-3200876F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54" y="4177247"/>
            <a:ext cx="4466316" cy="251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>
            <a:extLst>
              <a:ext uri="{FF2B5EF4-FFF2-40B4-BE49-F238E27FC236}">
                <a16:creationId xmlns:a16="http://schemas.microsoft.com/office/drawing/2014/main" id="{0C3F30A4-146C-E7E7-B0D2-2A31F37E8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35" y="1565853"/>
            <a:ext cx="4450220" cy="26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id="{B2B40E9F-6625-5833-1200-3CEA70210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28" y="1598035"/>
            <a:ext cx="4734935" cy="24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3A743B0B-8851-CD8E-F0FC-628807BD7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28" y="4222518"/>
            <a:ext cx="4753911" cy="246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82201-01AC-4762-0E97-4CA16AFC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50" y="37501"/>
            <a:ext cx="10515600" cy="791871"/>
          </a:xfrm>
        </p:spPr>
        <p:txBody>
          <a:bodyPr/>
          <a:lstStyle/>
          <a:p>
            <a:r>
              <a:rPr lang="en-US" dirty="0"/>
              <a:t>Data Visualization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11F194-EA75-9CE4-72E0-552D2D5F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90" y="1109840"/>
            <a:ext cx="11355557" cy="6003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Plotted out the average daily metrics for control and experiment group to identify trends to test</a:t>
            </a: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B1EE93A5-F6F4-D1E7-A76F-83D811F1FE26}"/>
              </a:ext>
            </a:extLst>
          </p:cNvPr>
          <p:cNvSpPr/>
          <p:nvPr/>
        </p:nvSpPr>
        <p:spPr>
          <a:xfrm>
            <a:off x="4873689" y="1990642"/>
            <a:ext cx="1125895" cy="866490"/>
          </a:xfrm>
          <a:prstGeom prst="foldedCorner">
            <a:avLst/>
          </a:prstGeom>
          <a:solidFill>
            <a:schemeClr val="accent4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VT Conversion rate appears to have improved with feature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AF0EF1D7-A098-C853-1CA4-FD4527645029}"/>
              </a:ext>
            </a:extLst>
          </p:cNvPr>
          <p:cNvSpPr/>
          <p:nvPr/>
        </p:nvSpPr>
        <p:spPr>
          <a:xfrm>
            <a:off x="10767752" y="1817290"/>
            <a:ext cx="1125895" cy="1124649"/>
          </a:xfrm>
          <a:prstGeom prst="foldedCorner">
            <a:avLst/>
          </a:prstGeom>
          <a:solidFill>
            <a:schemeClr val="accent4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CT Conversion rate appears to have deteriorated   with feature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D34E6A03-A05A-022B-9C77-BDCB5986F125}"/>
              </a:ext>
            </a:extLst>
          </p:cNvPr>
          <p:cNvSpPr/>
          <p:nvPr/>
        </p:nvSpPr>
        <p:spPr>
          <a:xfrm>
            <a:off x="4912617" y="4638748"/>
            <a:ext cx="1329563" cy="1124649"/>
          </a:xfrm>
          <a:prstGeom prst="foldedCorner">
            <a:avLst/>
          </a:prstGeom>
          <a:solidFill>
            <a:schemeClr val="accent4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Total conversion rate appears to have deteriorated   with feature</a:t>
            </a: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CAFEE26A-948C-A970-C6AA-8E331CEA2959}"/>
              </a:ext>
            </a:extLst>
          </p:cNvPr>
          <p:cNvSpPr/>
          <p:nvPr/>
        </p:nvSpPr>
        <p:spPr>
          <a:xfrm>
            <a:off x="10780965" y="4701708"/>
            <a:ext cx="1329563" cy="1124649"/>
          </a:xfrm>
          <a:prstGeom prst="foldedCorner">
            <a:avLst/>
          </a:prstGeom>
          <a:solidFill>
            <a:schemeClr val="accent4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Costs per impressions appears to have improved with feature</a:t>
            </a:r>
          </a:p>
        </p:txBody>
      </p:sp>
      <p:pic>
        <p:nvPicPr>
          <p:cNvPr id="10242" name="Picture 2" descr="smiley face svg happy face smile cut digital file instant download">
            <a:extLst>
              <a:ext uri="{FF2B5EF4-FFF2-40B4-BE49-F238E27FC236}">
                <a16:creationId xmlns:a16="http://schemas.microsoft.com/office/drawing/2014/main" id="{0F279838-493D-547E-F9C9-4BFDBE6CC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18814" r="19388" b="17458"/>
          <a:stretch/>
        </p:blipFill>
        <p:spPr bwMode="auto">
          <a:xfrm>
            <a:off x="5230400" y="2911586"/>
            <a:ext cx="498595" cy="49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Free Sad Face SVG, PNG Icon, Symbol. Download Image.">
            <a:extLst>
              <a:ext uri="{FF2B5EF4-FFF2-40B4-BE49-F238E27FC236}">
                <a16:creationId xmlns:a16="http://schemas.microsoft.com/office/drawing/2014/main" id="{3C757D1A-603C-38CD-E8DF-64918B0CE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750" y="2958076"/>
            <a:ext cx="540975" cy="52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Free Sad Face SVG, PNG Icon, Symbol. Download Image.">
            <a:extLst>
              <a:ext uri="{FF2B5EF4-FFF2-40B4-BE49-F238E27FC236}">
                <a16:creationId xmlns:a16="http://schemas.microsoft.com/office/drawing/2014/main" id="{8718D42E-7B54-7A54-8BC2-CAD72F2A2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10" y="5785706"/>
            <a:ext cx="540975" cy="52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miley face svg happy face smile cut digital file instant download">
            <a:extLst>
              <a:ext uri="{FF2B5EF4-FFF2-40B4-BE49-F238E27FC236}">
                <a16:creationId xmlns:a16="http://schemas.microsoft.com/office/drawing/2014/main" id="{8886457C-ACEE-94D1-5B23-CE67698F0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18814" r="19388" b="17458"/>
          <a:stretch/>
        </p:blipFill>
        <p:spPr bwMode="auto">
          <a:xfrm>
            <a:off x="11193647" y="5935987"/>
            <a:ext cx="498595" cy="49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BAD481A-D13C-2B6F-6BCB-C5431518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2201-01AC-4762-0E97-4CA16AFC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05" y="0"/>
            <a:ext cx="10515600" cy="791871"/>
          </a:xfrm>
        </p:spPr>
        <p:txBody>
          <a:bodyPr/>
          <a:lstStyle/>
          <a:p>
            <a:r>
              <a:rPr lang="en-US" dirty="0"/>
              <a:t>Distribution of data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0E73DA-51ED-12EA-4D7F-9517E273BF79}"/>
              </a:ext>
            </a:extLst>
          </p:cNvPr>
          <p:cNvSpPr txBox="1">
            <a:spLocks/>
          </p:cNvSpPr>
          <p:nvPr/>
        </p:nvSpPr>
        <p:spPr>
          <a:xfrm>
            <a:off x="538091" y="1109840"/>
            <a:ext cx="10515600" cy="600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Plotted out each of daily metrics for control and experiment group to ascertain distribution type</a:t>
            </a:r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CBEAC819-3D25-6D3C-42C9-33CE1B4CB509}"/>
              </a:ext>
            </a:extLst>
          </p:cNvPr>
          <p:cNvSpPr/>
          <p:nvPr/>
        </p:nvSpPr>
        <p:spPr>
          <a:xfrm>
            <a:off x="6790662" y="2150954"/>
            <a:ext cx="4909457" cy="2801880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the charts, the population for all 4 metrics appears to be right skewed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Had also run Shapiro-Wilk Test test on the 4 metrics which yield very low p-value ≈ 0.0 , confirming data is non-normality.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118EF-2292-A1D4-FBCC-70A5908A40D8}"/>
              </a:ext>
            </a:extLst>
          </p:cNvPr>
          <p:cNvSpPr txBox="1"/>
          <p:nvPr/>
        </p:nvSpPr>
        <p:spPr>
          <a:xfrm>
            <a:off x="3772979" y="7816236"/>
            <a:ext cx="6097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Perform Shapiro-Wilk Test for checking normality</a:t>
            </a:r>
          </a:p>
          <a:p>
            <a:endParaRPr lang="en-US" sz="1600" dirty="0"/>
          </a:p>
          <a:p>
            <a:r>
              <a:rPr lang="en-US" sz="1600" dirty="0"/>
              <a:t>Given the very low 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p-value ≈ 0.0 </a:t>
            </a:r>
            <a:r>
              <a:rPr lang="en-US" sz="1600" dirty="0"/>
              <a:t>results for control vs experiment of the 4 tests, the data is non-normality. I suggest using non-parametric statistical tests (like the Wilcoxon signed-rank test for paired samples) might be more appropriate for comparing the control and experiment groups.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983381B-42A0-FDA4-D65B-AAD388E76D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73" y="1606990"/>
            <a:ext cx="5178056" cy="498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21C5FFF-6F1B-464F-1EE3-A62DFDCE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5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C93E-C470-BAA2-0D98-6BD1FDB5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2" y="2283749"/>
            <a:ext cx="4496397" cy="23214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Null Hypothesis (Ho)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The view-through conversion rate in the experiment group is equal to the control group.</a:t>
            </a: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Alternative Hypothesis (Ha)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The view-through conversion rate in the experiment group is greater than the control group.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3862C9-7AAA-C349-B195-C3E1ECB17DF7}"/>
              </a:ext>
            </a:extLst>
          </p:cNvPr>
          <p:cNvSpPr txBox="1">
            <a:spLocks/>
          </p:cNvSpPr>
          <p:nvPr/>
        </p:nvSpPr>
        <p:spPr>
          <a:xfrm>
            <a:off x="6338719" y="2242421"/>
            <a:ext cx="4589265" cy="232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Null Hypothesis (Ho):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click-through conversion rate is equal in the experiment group compared to the control group.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Alternative Hypothesis (Ha):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click-through conversion rate is lower in the experiment group compared to the control group.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9C9E26-61C4-4FBB-DE84-C3AD9CEA9BF0}"/>
              </a:ext>
            </a:extLst>
          </p:cNvPr>
          <p:cNvSpPr txBox="1">
            <a:spLocks/>
          </p:cNvSpPr>
          <p:nvPr/>
        </p:nvSpPr>
        <p:spPr>
          <a:xfrm>
            <a:off x="6579056" y="4473331"/>
            <a:ext cx="3967065" cy="232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Null Hypothesis (Ho)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The cost per impressions in the experiment group is equal to the control group.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Alternative Hypothesis (Ha)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The cost per impressions in the experiment group is lower than the control group.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0A9B96-C052-BC44-C331-047BB1CBF5FC}"/>
              </a:ext>
            </a:extLst>
          </p:cNvPr>
          <p:cNvSpPr txBox="1"/>
          <p:nvPr/>
        </p:nvSpPr>
        <p:spPr>
          <a:xfrm>
            <a:off x="224641" y="1864588"/>
            <a:ext cx="517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#1 Viewthrough conversion rate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8B7969-C8A2-625B-22AC-0AB87B91F01B}"/>
              </a:ext>
            </a:extLst>
          </p:cNvPr>
          <p:cNvCxnSpPr/>
          <p:nvPr/>
        </p:nvCxnSpPr>
        <p:spPr>
          <a:xfrm>
            <a:off x="414519" y="3966320"/>
            <a:ext cx="11039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A4FD34-F69D-ACF9-5FA9-FF2D87BB0D7B}"/>
              </a:ext>
            </a:extLst>
          </p:cNvPr>
          <p:cNvCxnSpPr/>
          <p:nvPr/>
        </p:nvCxnSpPr>
        <p:spPr>
          <a:xfrm>
            <a:off x="5617806" y="1471353"/>
            <a:ext cx="102637" cy="54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3D313C-9EE8-5FA2-858E-E7DED54B786F}"/>
              </a:ext>
            </a:extLst>
          </p:cNvPr>
          <p:cNvSpPr txBox="1"/>
          <p:nvPr/>
        </p:nvSpPr>
        <p:spPr>
          <a:xfrm>
            <a:off x="5934501" y="1857833"/>
            <a:ext cx="517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#2 Clickthrough conversion 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4708F4-C9AB-4436-39EE-6F6444614974}"/>
              </a:ext>
            </a:extLst>
          </p:cNvPr>
          <p:cNvSpPr txBox="1"/>
          <p:nvPr/>
        </p:nvSpPr>
        <p:spPr>
          <a:xfrm>
            <a:off x="237971" y="4055975"/>
            <a:ext cx="517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#3 Total installs conversion 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E637A-8743-191B-F26F-9A9213025441}"/>
              </a:ext>
            </a:extLst>
          </p:cNvPr>
          <p:cNvSpPr txBox="1"/>
          <p:nvPr/>
        </p:nvSpPr>
        <p:spPr>
          <a:xfrm>
            <a:off x="6201750" y="4036876"/>
            <a:ext cx="517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#4 Cost per impressions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74552B6-ACF6-C662-09E7-D1249C2B20EF}"/>
              </a:ext>
            </a:extLst>
          </p:cNvPr>
          <p:cNvSpPr txBox="1">
            <a:spLocks/>
          </p:cNvSpPr>
          <p:nvPr/>
        </p:nvSpPr>
        <p:spPr>
          <a:xfrm>
            <a:off x="628459" y="4532018"/>
            <a:ext cx="3967065" cy="232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Null Hypothesis (Ho):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total conversion rate is equal in the experiment group compared to the control group.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Alternative Hypothesis (Ha):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Total conversion rate is lower in the experiment group compared to the control group.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4B39616-E514-8ADA-CF61-01B86D32875A}"/>
              </a:ext>
            </a:extLst>
          </p:cNvPr>
          <p:cNvSpPr txBox="1">
            <a:spLocks/>
          </p:cNvSpPr>
          <p:nvPr/>
        </p:nvSpPr>
        <p:spPr>
          <a:xfrm>
            <a:off x="538091" y="1109840"/>
            <a:ext cx="10515600" cy="6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Hypothesis for 4 tests based on the trends we had observed in slide 6 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DA5B5C88-B029-BA51-BC4F-95FDF150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8</a:t>
            </a:fld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1B6F9CF-0E6C-FF0D-2046-BB37C47C82DE}"/>
              </a:ext>
            </a:extLst>
          </p:cNvPr>
          <p:cNvSpPr txBox="1">
            <a:spLocks/>
          </p:cNvSpPr>
          <p:nvPr/>
        </p:nvSpPr>
        <p:spPr>
          <a:xfrm>
            <a:off x="538091" y="206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should the trends be tested? (1/2)</a:t>
            </a:r>
          </a:p>
        </p:txBody>
      </p:sp>
    </p:spTree>
    <p:extLst>
      <p:ext uri="{BB962C8B-B14F-4D97-AF65-F5344CB8AC3E}">
        <p14:creationId xmlns:p14="http://schemas.microsoft.com/office/powerpoint/2010/main" val="74828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244B-6534-C0B9-A951-1CEA02E4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How should the trends be tested? (2/2)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9A1D0-00CF-C27F-4307-A1397822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787"/>
            <a:ext cx="1017814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Compare each metric between control and experiment groups for 30 customers on each of the 15 days using </a:t>
            </a:r>
            <a:r>
              <a:rPr lang="en-US" b="1" dirty="0"/>
              <a:t>1-sided Wilcoxon Signed Rank Test (non-parametric paired test)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Sample size: 450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Significance level </a:t>
            </a: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= 0.05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Confidence Interval = 0.95</a:t>
            </a:r>
          </a:p>
          <a:p>
            <a:pPr marL="0" indent="0" algn="l">
              <a:buNone/>
            </a:pPr>
            <a:endParaRPr 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/>
              <a:t>Assumptions taken</a:t>
            </a:r>
          </a:p>
          <a:p>
            <a:r>
              <a:rPr lang="en-US" dirty="0"/>
              <a:t>The experiment was conducted under no special circumstances during the 2 week period. </a:t>
            </a:r>
            <a:r>
              <a:rPr lang="en-US" dirty="0" err="1"/>
              <a:t>Eg</a:t>
            </a:r>
            <a:r>
              <a:rPr lang="en-US" dirty="0"/>
              <a:t> no public holiday occurrence , no special campaigns run</a:t>
            </a:r>
          </a:p>
          <a:p>
            <a:r>
              <a:rPr lang="en-US" dirty="0"/>
              <a:t>The daily control/experiment performance for each customer is independently of that of other days</a:t>
            </a:r>
          </a:p>
          <a:p>
            <a:r>
              <a:rPr lang="en-US" dirty="0"/>
              <a:t>Effect of new feature can be recognized on same day - For VT install where </a:t>
            </a:r>
            <a:r>
              <a:rPr lang="en-US" sz="2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 install that was acquired after the user saw an ad, the user saw and install the ad on the same day. </a:t>
            </a:r>
          </a:p>
          <a:p>
            <a:r>
              <a:rPr lang="en-US" dirty="0"/>
              <a:t>The occurrence of customers who are sensitive to VT is natural. Across all customer bases in the industry, 16.67% are sensitive to VT. No data points were removed.</a:t>
            </a:r>
          </a:p>
          <a:p>
            <a:endParaRPr lang="en-US" sz="28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A38EFC62-F521-3C05-1A0F-E1AB22E0807C}"/>
              </a:ext>
            </a:extLst>
          </p:cNvPr>
          <p:cNvSpPr/>
          <p:nvPr/>
        </p:nvSpPr>
        <p:spPr>
          <a:xfrm>
            <a:off x="7750628" y="5213349"/>
            <a:ext cx="3806086" cy="1325563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**Food for thought**</a:t>
            </a:r>
          </a:p>
          <a:p>
            <a:r>
              <a:rPr lang="en-US" dirty="0">
                <a:solidFill>
                  <a:schemeClr val="tx1"/>
                </a:solidFill>
              </a:rPr>
              <a:t>Do customers who are sensitive to VT behave differently from rest of customer population?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B68B0B-4401-2D0A-9FAF-637887AD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6066</TotalTime>
  <Words>2361</Words>
  <Application>Microsoft Macintosh PowerPoint</Application>
  <PresentationFormat>Widescreen</PresentationFormat>
  <Paragraphs>236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Helvetica Neue</vt:lpstr>
      <vt:lpstr>Wingdings</vt:lpstr>
      <vt:lpstr>Office 2013 - 2022 Theme</vt:lpstr>
      <vt:lpstr>A/B Testing Assignment</vt:lpstr>
      <vt:lpstr>Content</vt:lpstr>
      <vt:lpstr>Problem Statement</vt:lpstr>
      <vt:lpstr>Performance Metrics Identification</vt:lpstr>
      <vt:lpstr>Data cleaning and preparation</vt:lpstr>
      <vt:lpstr>Data Visualization </vt:lpstr>
      <vt:lpstr>Distribution of data </vt:lpstr>
      <vt:lpstr>PowerPoint Presentation</vt:lpstr>
      <vt:lpstr>How should the trends be tested? (2/2)</vt:lpstr>
      <vt:lpstr>Results</vt:lpstr>
      <vt:lpstr>PowerPoint Presentation</vt:lpstr>
      <vt:lpstr>PowerPoint Presentation</vt:lpstr>
      <vt:lpstr>Conclusion &amp; afterthoughts (1/3)</vt:lpstr>
      <vt:lpstr>Conclusion &amp; afterthoughts (2/3)</vt:lpstr>
      <vt:lpstr>Conclusion &amp; afterthoughts (3/3)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Liftoff A/B Assignment</dc:title>
  <dc:creator>Joachim Tan</dc:creator>
  <cp:lastModifiedBy>Joachim Tan</cp:lastModifiedBy>
  <cp:revision>11</cp:revision>
  <dcterms:created xsi:type="dcterms:W3CDTF">2024-05-05T10:12:23Z</dcterms:created>
  <dcterms:modified xsi:type="dcterms:W3CDTF">2024-07-30T19:03:49Z</dcterms:modified>
</cp:coreProperties>
</file>