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60"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466D6F-0EAB-4DEA-8586-70920E628BF6}"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142E2-766D-45F7-9257-F464E0B2A86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1977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5466D6F-0EAB-4DEA-8586-70920E628BF6}"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142E2-766D-45F7-9257-F464E0B2A868}" type="slidenum">
              <a:rPr lang="en-US" smtClean="0"/>
              <a:t>‹#›</a:t>
            </a:fld>
            <a:endParaRPr lang="en-US"/>
          </a:p>
        </p:txBody>
      </p:sp>
    </p:spTree>
    <p:extLst>
      <p:ext uri="{BB962C8B-B14F-4D97-AF65-F5344CB8AC3E}">
        <p14:creationId xmlns:p14="http://schemas.microsoft.com/office/powerpoint/2010/main" val="4240197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66D6F-0EAB-4DEA-8586-70920E628BF6}"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142E2-766D-45F7-9257-F464E0B2A868}" type="slidenum">
              <a:rPr lang="en-US" smtClean="0"/>
              <a:t>‹#›</a:t>
            </a:fld>
            <a:endParaRPr lang="en-US"/>
          </a:p>
        </p:txBody>
      </p:sp>
    </p:spTree>
    <p:extLst>
      <p:ext uri="{BB962C8B-B14F-4D97-AF65-F5344CB8AC3E}">
        <p14:creationId xmlns:p14="http://schemas.microsoft.com/office/powerpoint/2010/main" val="4248404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66D6F-0EAB-4DEA-8586-70920E628BF6}"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142E2-766D-45F7-9257-F464E0B2A86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53847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66D6F-0EAB-4DEA-8586-70920E628BF6}"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142E2-766D-45F7-9257-F464E0B2A868}" type="slidenum">
              <a:rPr lang="en-US" smtClean="0"/>
              <a:t>‹#›</a:t>
            </a:fld>
            <a:endParaRPr lang="en-US"/>
          </a:p>
        </p:txBody>
      </p:sp>
    </p:spTree>
    <p:extLst>
      <p:ext uri="{BB962C8B-B14F-4D97-AF65-F5344CB8AC3E}">
        <p14:creationId xmlns:p14="http://schemas.microsoft.com/office/powerpoint/2010/main" val="3283111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66D6F-0EAB-4DEA-8586-70920E628BF6}"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142E2-766D-45F7-9257-F464E0B2A86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22368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66D6F-0EAB-4DEA-8586-70920E628BF6}"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142E2-766D-45F7-9257-F464E0B2A868}" type="slidenum">
              <a:rPr lang="en-US" smtClean="0"/>
              <a:t>‹#›</a:t>
            </a:fld>
            <a:endParaRPr lang="en-US"/>
          </a:p>
        </p:txBody>
      </p:sp>
    </p:spTree>
    <p:extLst>
      <p:ext uri="{BB962C8B-B14F-4D97-AF65-F5344CB8AC3E}">
        <p14:creationId xmlns:p14="http://schemas.microsoft.com/office/powerpoint/2010/main" val="201297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66D6F-0EAB-4DEA-8586-70920E628BF6}"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142E2-766D-45F7-9257-F464E0B2A868}" type="slidenum">
              <a:rPr lang="en-US" smtClean="0"/>
              <a:t>‹#›</a:t>
            </a:fld>
            <a:endParaRPr lang="en-US"/>
          </a:p>
        </p:txBody>
      </p:sp>
    </p:spTree>
    <p:extLst>
      <p:ext uri="{BB962C8B-B14F-4D97-AF65-F5344CB8AC3E}">
        <p14:creationId xmlns:p14="http://schemas.microsoft.com/office/powerpoint/2010/main" val="2482501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66D6F-0EAB-4DEA-8586-70920E628BF6}"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142E2-766D-45F7-9257-F464E0B2A868}" type="slidenum">
              <a:rPr lang="en-US" smtClean="0"/>
              <a:t>‹#›</a:t>
            </a:fld>
            <a:endParaRPr lang="en-US"/>
          </a:p>
        </p:txBody>
      </p:sp>
    </p:spTree>
    <p:extLst>
      <p:ext uri="{BB962C8B-B14F-4D97-AF65-F5344CB8AC3E}">
        <p14:creationId xmlns:p14="http://schemas.microsoft.com/office/powerpoint/2010/main" val="196202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66D6F-0EAB-4DEA-8586-70920E628BF6}"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142E2-766D-45F7-9257-F464E0B2A868}" type="slidenum">
              <a:rPr lang="en-US" smtClean="0"/>
              <a:t>‹#›</a:t>
            </a:fld>
            <a:endParaRPr lang="en-US"/>
          </a:p>
        </p:txBody>
      </p:sp>
    </p:spTree>
    <p:extLst>
      <p:ext uri="{BB962C8B-B14F-4D97-AF65-F5344CB8AC3E}">
        <p14:creationId xmlns:p14="http://schemas.microsoft.com/office/powerpoint/2010/main" val="469400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466D6F-0EAB-4DEA-8586-70920E628BF6}"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142E2-766D-45F7-9257-F464E0B2A868}" type="slidenum">
              <a:rPr lang="en-US" smtClean="0"/>
              <a:t>‹#›</a:t>
            </a:fld>
            <a:endParaRPr lang="en-US"/>
          </a:p>
        </p:txBody>
      </p:sp>
    </p:spTree>
    <p:extLst>
      <p:ext uri="{BB962C8B-B14F-4D97-AF65-F5344CB8AC3E}">
        <p14:creationId xmlns:p14="http://schemas.microsoft.com/office/powerpoint/2010/main" val="938435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66D6F-0EAB-4DEA-8586-70920E628BF6}"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142E2-766D-45F7-9257-F464E0B2A868}" type="slidenum">
              <a:rPr lang="en-US" smtClean="0"/>
              <a:t>‹#›</a:t>
            </a:fld>
            <a:endParaRPr lang="en-US"/>
          </a:p>
        </p:txBody>
      </p:sp>
    </p:spTree>
    <p:extLst>
      <p:ext uri="{BB962C8B-B14F-4D97-AF65-F5344CB8AC3E}">
        <p14:creationId xmlns:p14="http://schemas.microsoft.com/office/powerpoint/2010/main" val="197275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466D6F-0EAB-4DEA-8586-70920E628BF6}"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D142E2-766D-45F7-9257-F464E0B2A868}" type="slidenum">
              <a:rPr lang="en-US" smtClean="0"/>
              <a:t>‹#›</a:t>
            </a:fld>
            <a:endParaRPr lang="en-US"/>
          </a:p>
        </p:txBody>
      </p:sp>
    </p:spTree>
    <p:extLst>
      <p:ext uri="{BB962C8B-B14F-4D97-AF65-F5344CB8AC3E}">
        <p14:creationId xmlns:p14="http://schemas.microsoft.com/office/powerpoint/2010/main" val="1204302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466D6F-0EAB-4DEA-8586-70920E628BF6}"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142E2-766D-45F7-9257-F464E0B2A868}" type="slidenum">
              <a:rPr lang="en-US" smtClean="0"/>
              <a:t>‹#›</a:t>
            </a:fld>
            <a:endParaRPr lang="en-US"/>
          </a:p>
        </p:txBody>
      </p:sp>
    </p:spTree>
    <p:extLst>
      <p:ext uri="{BB962C8B-B14F-4D97-AF65-F5344CB8AC3E}">
        <p14:creationId xmlns:p14="http://schemas.microsoft.com/office/powerpoint/2010/main" val="3574931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466D6F-0EAB-4DEA-8586-70920E628BF6}"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D142E2-766D-45F7-9257-F464E0B2A868}" type="slidenum">
              <a:rPr lang="en-US" smtClean="0"/>
              <a:t>‹#›</a:t>
            </a:fld>
            <a:endParaRPr lang="en-US"/>
          </a:p>
        </p:txBody>
      </p:sp>
    </p:spTree>
    <p:extLst>
      <p:ext uri="{BB962C8B-B14F-4D97-AF65-F5344CB8AC3E}">
        <p14:creationId xmlns:p14="http://schemas.microsoft.com/office/powerpoint/2010/main" val="312058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466D6F-0EAB-4DEA-8586-70920E628BF6}"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142E2-766D-45F7-9257-F464E0B2A868}" type="slidenum">
              <a:rPr lang="en-US" smtClean="0"/>
              <a:t>‹#›</a:t>
            </a:fld>
            <a:endParaRPr lang="en-US"/>
          </a:p>
        </p:txBody>
      </p:sp>
    </p:spTree>
    <p:extLst>
      <p:ext uri="{BB962C8B-B14F-4D97-AF65-F5344CB8AC3E}">
        <p14:creationId xmlns:p14="http://schemas.microsoft.com/office/powerpoint/2010/main" val="3465265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466D6F-0EAB-4DEA-8586-70920E628BF6}"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142E2-766D-45F7-9257-F464E0B2A868}" type="slidenum">
              <a:rPr lang="en-US" smtClean="0"/>
              <a:t>‹#›</a:t>
            </a:fld>
            <a:endParaRPr lang="en-US"/>
          </a:p>
        </p:txBody>
      </p:sp>
    </p:spTree>
    <p:extLst>
      <p:ext uri="{BB962C8B-B14F-4D97-AF65-F5344CB8AC3E}">
        <p14:creationId xmlns:p14="http://schemas.microsoft.com/office/powerpoint/2010/main" val="2472915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5466D6F-0EAB-4DEA-8586-70920E628BF6}" type="datetimeFigureOut">
              <a:rPr lang="en-US" smtClean="0"/>
              <a:t>4/9/2024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1D142E2-766D-45F7-9257-F464E0B2A868}" type="slidenum">
              <a:rPr lang="en-US" smtClean="0"/>
              <a:t>‹#›</a:t>
            </a:fld>
            <a:endParaRPr lang="en-US"/>
          </a:p>
        </p:txBody>
      </p:sp>
    </p:spTree>
    <p:extLst>
      <p:ext uri="{BB962C8B-B14F-4D97-AF65-F5344CB8AC3E}">
        <p14:creationId xmlns:p14="http://schemas.microsoft.com/office/powerpoint/2010/main" val="26588316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5404-E84C-F928-5D47-EA20F9B8A024}"/>
              </a:ext>
            </a:extLst>
          </p:cNvPr>
          <p:cNvSpPr>
            <a:spLocks noGrp="1"/>
          </p:cNvSpPr>
          <p:nvPr>
            <p:ph type="ctrTitle"/>
          </p:nvPr>
        </p:nvSpPr>
        <p:spPr/>
        <p:txBody>
          <a:bodyPr/>
          <a:lstStyle/>
          <a:p>
            <a:r>
              <a:rPr lang="en-US" dirty="0"/>
              <a:t>New Part Design</a:t>
            </a:r>
          </a:p>
        </p:txBody>
      </p:sp>
      <p:sp>
        <p:nvSpPr>
          <p:cNvPr id="3" name="Subtitle 2">
            <a:extLst>
              <a:ext uri="{FF2B5EF4-FFF2-40B4-BE49-F238E27FC236}">
                <a16:creationId xmlns:a16="http://schemas.microsoft.com/office/drawing/2014/main" id="{D91D4FA9-D11E-8685-478E-997F2DE12891}"/>
              </a:ext>
            </a:extLst>
          </p:cNvPr>
          <p:cNvSpPr>
            <a:spLocks noGrp="1"/>
          </p:cNvSpPr>
          <p:nvPr>
            <p:ph type="subTitle" idx="1"/>
          </p:nvPr>
        </p:nvSpPr>
        <p:spPr/>
        <p:txBody>
          <a:bodyPr/>
          <a:lstStyle/>
          <a:p>
            <a:r>
              <a:rPr lang="en-US" dirty="0">
                <a:solidFill>
                  <a:schemeClr val="tx1"/>
                </a:solidFill>
              </a:rPr>
              <a:t>By: Mike Kadoshnikov &amp; Jacob Tanner</a:t>
            </a:r>
          </a:p>
        </p:txBody>
      </p:sp>
    </p:spTree>
    <p:extLst>
      <p:ext uri="{BB962C8B-B14F-4D97-AF65-F5344CB8AC3E}">
        <p14:creationId xmlns:p14="http://schemas.microsoft.com/office/powerpoint/2010/main" val="329196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57D0C-4350-9061-10D1-9F9E2F4C23F5}"/>
              </a:ext>
            </a:extLst>
          </p:cNvPr>
          <p:cNvSpPr>
            <a:spLocks noGrp="1"/>
          </p:cNvSpPr>
          <p:nvPr>
            <p:ph type="title"/>
          </p:nvPr>
        </p:nvSpPr>
        <p:spPr>
          <a:xfrm>
            <a:off x="684212" y="358392"/>
            <a:ext cx="8534400" cy="1507067"/>
          </a:xfrm>
        </p:spPr>
        <p:txBody>
          <a:bodyPr/>
          <a:lstStyle/>
          <a:p>
            <a:r>
              <a:rPr lang="en-US" dirty="0"/>
              <a:t>Old Design	</a:t>
            </a:r>
          </a:p>
        </p:txBody>
      </p:sp>
      <p:sp>
        <p:nvSpPr>
          <p:cNvPr id="3" name="Content Placeholder 2">
            <a:extLst>
              <a:ext uri="{FF2B5EF4-FFF2-40B4-BE49-F238E27FC236}">
                <a16:creationId xmlns:a16="http://schemas.microsoft.com/office/drawing/2014/main" id="{40510215-28A2-975B-5C14-9E04DBC32D01}"/>
              </a:ext>
            </a:extLst>
          </p:cNvPr>
          <p:cNvSpPr>
            <a:spLocks noGrp="1"/>
          </p:cNvSpPr>
          <p:nvPr>
            <p:ph idx="1"/>
          </p:nvPr>
        </p:nvSpPr>
        <p:spPr>
          <a:xfrm>
            <a:off x="684212" y="2043260"/>
            <a:ext cx="8534400" cy="3615267"/>
          </a:xfrm>
        </p:spPr>
        <p:txBody>
          <a:bodyPr/>
          <a:lstStyle/>
          <a:p>
            <a:r>
              <a:rPr lang="en-US" dirty="0">
                <a:solidFill>
                  <a:schemeClr val="tx1"/>
                </a:solidFill>
              </a:rPr>
              <a:t>Insert Old Picture Here</a:t>
            </a:r>
            <a:br>
              <a:rPr lang="en-US" dirty="0">
                <a:solidFill>
                  <a:schemeClr val="tx1"/>
                </a:solidFill>
              </a:rPr>
            </a:br>
            <a:r>
              <a:rPr lang="en-US" dirty="0">
                <a:solidFill>
                  <a:schemeClr val="tx1"/>
                </a:solidFill>
              </a:rPr>
              <a:t>The old design of the hand is rather simplistic and doesn’t allow for much usable tasks or hand gestures.</a:t>
            </a:r>
            <a:br>
              <a:rPr lang="en-US" dirty="0">
                <a:solidFill>
                  <a:schemeClr val="tx1"/>
                </a:solidFill>
              </a:rPr>
            </a:br>
            <a:br>
              <a:rPr lang="en-US" dirty="0">
                <a:solidFill>
                  <a:schemeClr val="tx1"/>
                </a:solidFill>
              </a:rPr>
            </a:br>
            <a:r>
              <a:rPr lang="en-US" dirty="0">
                <a:solidFill>
                  <a:schemeClr val="tx1"/>
                </a:solidFill>
              </a:rPr>
              <a:t>Ultimately, we see that the old design limits the robot's functionality and doesn’t offer the interaction capabilities that would prove helpful when the robots design is focused on Human Interactions.</a:t>
            </a:r>
          </a:p>
        </p:txBody>
      </p:sp>
    </p:spTree>
    <p:extLst>
      <p:ext uri="{BB962C8B-B14F-4D97-AF65-F5344CB8AC3E}">
        <p14:creationId xmlns:p14="http://schemas.microsoft.com/office/powerpoint/2010/main" val="3788106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3BCF3-420B-D175-7CCA-291134E69436}"/>
              </a:ext>
            </a:extLst>
          </p:cNvPr>
          <p:cNvSpPr>
            <a:spLocks noGrp="1"/>
          </p:cNvSpPr>
          <p:nvPr>
            <p:ph type="title"/>
          </p:nvPr>
        </p:nvSpPr>
        <p:spPr>
          <a:xfrm>
            <a:off x="684212" y="685800"/>
            <a:ext cx="8534400" cy="1507067"/>
          </a:xfrm>
        </p:spPr>
        <p:txBody>
          <a:bodyPr/>
          <a:lstStyle/>
          <a:p>
            <a:r>
              <a:rPr lang="en-US" dirty="0"/>
              <a:t>New Design</a:t>
            </a:r>
          </a:p>
        </p:txBody>
      </p:sp>
      <p:sp>
        <p:nvSpPr>
          <p:cNvPr id="3" name="Content Placeholder 2">
            <a:extLst>
              <a:ext uri="{FF2B5EF4-FFF2-40B4-BE49-F238E27FC236}">
                <a16:creationId xmlns:a16="http://schemas.microsoft.com/office/drawing/2014/main" id="{CEED0A10-6AA0-088C-BAFA-98F9CD0804DB}"/>
              </a:ext>
            </a:extLst>
          </p:cNvPr>
          <p:cNvSpPr>
            <a:spLocks noGrp="1"/>
          </p:cNvSpPr>
          <p:nvPr>
            <p:ph idx="1"/>
          </p:nvPr>
        </p:nvSpPr>
        <p:spPr>
          <a:xfrm>
            <a:off x="684212" y="2631597"/>
            <a:ext cx="8534400" cy="3615267"/>
          </a:xfrm>
        </p:spPr>
        <p:txBody>
          <a:bodyPr/>
          <a:lstStyle/>
          <a:p>
            <a:r>
              <a:rPr lang="en-US" dirty="0">
                <a:solidFill>
                  <a:schemeClr val="tx1"/>
                </a:solidFill>
              </a:rPr>
              <a:t>We want to design the hands to be able to do more than just grasp an object, the robot should be able to interact with the object.</a:t>
            </a:r>
          </a:p>
          <a:p>
            <a:r>
              <a:rPr lang="en-US" dirty="0">
                <a:solidFill>
                  <a:schemeClr val="tx1"/>
                </a:solidFill>
              </a:rPr>
              <a:t>The new hand design will be reminiscent of a human hand, having fingers that will be able to grasp an object and with individual fingers for different movements.</a:t>
            </a:r>
          </a:p>
        </p:txBody>
      </p:sp>
      <p:pic>
        <p:nvPicPr>
          <p:cNvPr id="4" name="Picture 3">
            <a:extLst>
              <a:ext uri="{FF2B5EF4-FFF2-40B4-BE49-F238E27FC236}">
                <a16:creationId xmlns:a16="http://schemas.microsoft.com/office/drawing/2014/main" id="{BC2F40A3-D83C-C901-8209-5D113E1D933E}"/>
              </a:ext>
            </a:extLst>
          </p:cNvPr>
          <p:cNvPicPr>
            <a:picLocks noChangeAspect="1"/>
          </p:cNvPicPr>
          <p:nvPr/>
        </p:nvPicPr>
        <p:blipFill>
          <a:blip r:embed="rId2"/>
          <a:stretch>
            <a:fillRect/>
          </a:stretch>
        </p:blipFill>
        <p:spPr>
          <a:xfrm>
            <a:off x="7130374" y="252918"/>
            <a:ext cx="4824919" cy="2714017"/>
          </a:xfrm>
          <a:prstGeom prst="rect">
            <a:avLst/>
          </a:prstGeom>
        </p:spPr>
      </p:pic>
    </p:spTree>
    <p:extLst>
      <p:ext uri="{BB962C8B-B14F-4D97-AF65-F5344CB8AC3E}">
        <p14:creationId xmlns:p14="http://schemas.microsoft.com/office/powerpoint/2010/main" val="180623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FB29-18CA-0FB3-416E-FE121F51CC2E}"/>
              </a:ext>
            </a:extLst>
          </p:cNvPr>
          <p:cNvSpPr>
            <a:spLocks noGrp="1"/>
          </p:cNvSpPr>
          <p:nvPr>
            <p:ph type="title"/>
          </p:nvPr>
        </p:nvSpPr>
        <p:spPr>
          <a:xfrm>
            <a:off x="684212" y="509221"/>
            <a:ext cx="8534400" cy="1507067"/>
          </a:xfrm>
        </p:spPr>
        <p:txBody>
          <a:bodyPr/>
          <a:lstStyle/>
          <a:p>
            <a:r>
              <a:rPr lang="en-US" dirty="0"/>
              <a:t>Benefits of the new design</a:t>
            </a:r>
          </a:p>
        </p:txBody>
      </p:sp>
      <p:sp>
        <p:nvSpPr>
          <p:cNvPr id="3" name="Content Placeholder 2">
            <a:extLst>
              <a:ext uri="{FF2B5EF4-FFF2-40B4-BE49-F238E27FC236}">
                <a16:creationId xmlns:a16="http://schemas.microsoft.com/office/drawing/2014/main" id="{E48A193C-C963-867B-A531-1E32E7CB9D2C}"/>
              </a:ext>
            </a:extLst>
          </p:cNvPr>
          <p:cNvSpPr>
            <a:spLocks noGrp="1"/>
          </p:cNvSpPr>
          <p:nvPr>
            <p:ph idx="1"/>
          </p:nvPr>
        </p:nvSpPr>
        <p:spPr>
          <a:xfrm>
            <a:off x="684212" y="2288356"/>
            <a:ext cx="8534400" cy="3615267"/>
          </a:xfrm>
        </p:spPr>
        <p:txBody>
          <a:bodyPr/>
          <a:lstStyle/>
          <a:p>
            <a:r>
              <a:rPr lang="en-US" dirty="0">
                <a:solidFill>
                  <a:schemeClr val="tx1"/>
                </a:solidFill>
              </a:rPr>
              <a:t>Since the new design has more appendages that can be controlled, we will be able to implement more hand gestures that may help with communication. For example, we might be able to program sign language as an alternative for impaired peoples.</a:t>
            </a:r>
          </a:p>
          <a:p>
            <a:r>
              <a:rPr lang="en-US" dirty="0">
                <a:solidFill>
                  <a:schemeClr val="tx1"/>
                </a:solidFill>
              </a:rPr>
              <a:t>Also, the design allows for better control of objects and potential for a better interaction with people.</a:t>
            </a:r>
          </a:p>
        </p:txBody>
      </p:sp>
    </p:spTree>
    <p:extLst>
      <p:ext uri="{BB962C8B-B14F-4D97-AF65-F5344CB8AC3E}">
        <p14:creationId xmlns:p14="http://schemas.microsoft.com/office/powerpoint/2010/main" val="3251974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CE4E-CB6B-8858-C853-C3540E3A17F4}"/>
              </a:ext>
            </a:extLst>
          </p:cNvPr>
          <p:cNvSpPr>
            <a:spLocks noGrp="1"/>
          </p:cNvSpPr>
          <p:nvPr>
            <p:ph type="title"/>
          </p:nvPr>
        </p:nvSpPr>
        <p:spPr>
          <a:xfrm>
            <a:off x="684212" y="685800"/>
            <a:ext cx="8534400" cy="1507067"/>
          </a:xfrm>
        </p:spPr>
        <p:txBody>
          <a:bodyPr/>
          <a:lstStyle/>
          <a:p>
            <a:r>
              <a:rPr lang="en-US" dirty="0"/>
              <a:t>Hand Gestures</a:t>
            </a:r>
          </a:p>
        </p:txBody>
      </p:sp>
      <p:sp>
        <p:nvSpPr>
          <p:cNvPr id="3" name="Content Placeholder 2">
            <a:extLst>
              <a:ext uri="{FF2B5EF4-FFF2-40B4-BE49-F238E27FC236}">
                <a16:creationId xmlns:a16="http://schemas.microsoft.com/office/drawing/2014/main" id="{F0329ED4-81BD-AE9C-222A-5C9988FDCA81}"/>
              </a:ext>
            </a:extLst>
          </p:cNvPr>
          <p:cNvSpPr>
            <a:spLocks noGrp="1"/>
          </p:cNvSpPr>
          <p:nvPr>
            <p:ph idx="1"/>
          </p:nvPr>
        </p:nvSpPr>
        <p:spPr>
          <a:xfrm>
            <a:off x="670840" y="2392052"/>
            <a:ext cx="8534400" cy="3615267"/>
          </a:xfrm>
        </p:spPr>
        <p:txBody>
          <a:bodyPr/>
          <a:lstStyle/>
          <a:p>
            <a:r>
              <a:rPr lang="en-US" dirty="0">
                <a:solidFill>
                  <a:schemeClr val="tx1"/>
                </a:solidFill>
              </a:rPr>
              <a:t>Not only will hand gestures help with communication with people, we will be able to also add offensive gestures when we start the robot uprising, with a full hand of fingers to choose from we know everyone's favorite one to wave, and our robots should now be able to do it too!</a:t>
            </a:r>
          </a:p>
          <a:p>
            <a:r>
              <a:rPr lang="en-US" dirty="0">
                <a:solidFill>
                  <a:schemeClr val="tx1"/>
                </a:solidFill>
              </a:rPr>
              <a:t>Since we have all fingers, we will be able to point out the spies within our ranks without the threat of misidentifying them.</a:t>
            </a:r>
          </a:p>
        </p:txBody>
      </p:sp>
    </p:spTree>
    <p:extLst>
      <p:ext uri="{BB962C8B-B14F-4D97-AF65-F5344CB8AC3E}">
        <p14:creationId xmlns:p14="http://schemas.microsoft.com/office/powerpoint/2010/main" val="320584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EDFA-9AD9-84CD-A6BB-B4445CA51137}"/>
              </a:ext>
            </a:extLst>
          </p:cNvPr>
          <p:cNvSpPr>
            <a:spLocks noGrp="1"/>
          </p:cNvSpPr>
          <p:nvPr>
            <p:ph type="title"/>
          </p:nvPr>
        </p:nvSpPr>
        <p:spPr>
          <a:xfrm>
            <a:off x="684212" y="239161"/>
            <a:ext cx="8534400" cy="1507067"/>
          </a:xfrm>
        </p:spPr>
        <p:txBody>
          <a:bodyPr/>
          <a:lstStyle/>
          <a:p>
            <a:r>
              <a:rPr lang="en-US" dirty="0"/>
              <a:t>Object Control</a:t>
            </a:r>
          </a:p>
        </p:txBody>
      </p:sp>
      <p:sp>
        <p:nvSpPr>
          <p:cNvPr id="3" name="Content Placeholder 2">
            <a:extLst>
              <a:ext uri="{FF2B5EF4-FFF2-40B4-BE49-F238E27FC236}">
                <a16:creationId xmlns:a16="http://schemas.microsoft.com/office/drawing/2014/main" id="{C18FBD52-8ED8-5BE2-637C-263E50D011AA}"/>
              </a:ext>
            </a:extLst>
          </p:cNvPr>
          <p:cNvSpPr>
            <a:spLocks noGrp="1"/>
          </p:cNvSpPr>
          <p:nvPr>
            <p:ph idx="1"/>
          </p:nvPr>
        </p:nvSpPr>
        <p:spPr>
          <a:xfrm>
            <a:off x="684212" y="1507067"/>
            <a:ext cx="8534400" cy="5111772"/>
          </a:xfrm>
        </p:spPr>
        <p:txBody>
          <a:bodyPr>
            <a:normAutofit lnSpcReduction="10000"/>
          </a:bodyPr>
          <a:lstStyle/>
          <a:p>
            <a:r>
              <a:rPr lang="en-US" dirty="0">
                <a:solidFill>
                  <a:schemeClr val="tx1"/>
                </a:solidFill>
              </a:rPr>
              <a:t>Since the hand will be able to do more with more appendages, we will now be able to equip our robots with trendy new items, such as:</a:t>
            </a:r>
          </a:p>
          <a:p>
            <a:pPr lvl="1"/>
            <a:r>
              <a:rPr lang="en-US" dirty="0">
                <a:solidFill>
                  <a:schemeClr val="tx1"/>
                </a:solidFill>
              </a:rPr>
              <a:t>Tools: wrenches, hammers, pliers, etc.</a:t>
            </a:r>
          </a:p>
          <a:p>
            <a:pPr lvl="1"/>
            <a:r>
              <a:rPr lang="en-US" dirty="0">
                <a:solidFill>
                  <a:schemeClr val="tx1"/>
                </a:solidFill>
              </a:rPr>
              <a:t>Utensils: Forks, spoons, knives, etc.</a:t>
            </a:r>
          </a:p>
          <a:p>
            <a:pPr lvl="1"/>
            <a:r>
              <a:rPr lang="en-US" dirty="0">
                <a:solidFill>
                  <a:schemeClr val="tx1"/>
                </a:solidFill>
              </a:rPr>
              <a:t>Electronics</a:t>
            </a:r>
          </a:p>
          <a:p>
            <a:pPr lvl="1"/>
            <a:r>
              <a:rPr lang="en-US" dirty="0">
                <a:solidFill>
                  <a:schemeClr val="tx1"/>
                </a:solidFill>
              </a:rPr>
              <a:t>Weapons</a:t>
            </a:r>
          </a:p>
          <a:p>
            <a:pPr lvl="1"/>
            <a:r>
              <a:rPr lang="en-US" dirty="0">
                <a:solidFill>
                  <a:schemeClr val="tx1"/>
                </a:solidFill>
              </a:rPr>
              <a:t>Art Supplies</a:t>
            </a:r>
          </a:p>
          <a:p>
            <a:r>
              <a:rPr lang="en-US" dirty="0">
                <a:solidFill>
                  <a:schemeClr val="tx1"/>
                </a:solidFill>
              </a:rPr>
              <a:t>Additionally, robots can perform more tasks with these new hands such as:</a:t>
            </a:r>
          </a:p>
          <a:p>
            <a:pPr lvl="1"/>
            <a:r>
              <a:rPr lang="en-US" dirty="0">
                <a:solidFill>
                  <a:schemeClr val="tx1"/>
                </a:solidFill>
              </a:rPr>
              <a:t>painting</a:t>
            </a:r>
          </a:p>
          <a:p>
            <a:pPr lvl="1"/>
            <a:r>
              <a:rPr lang="en-US" dirty="0">
                <a:solidFill>
                  <a:schemeClr val="tx1"/>
                </a:solidFill>
              </a:rPr>
              <a:t>making repairs</a:t>
            </a:r>
          </a:p>
          <a:p>
            <a:pPr lvl="1"/>
            <a:r>
              <a:rPr lang="en-US" dirty="0">
                <a:solidFill>
                  <a:schemeClr val="tx1"/>
                </a:solidFill>
              </a:rPr>
              <a:t>breaking and entering</a:t>
            </a:r>
          </a:p>
          <a:p>
            <a:pPr lvl="1"/>
            <a:r>
              <a:rPr lang="en-US" dirty="0">
                <a:solidFill>
                  <a:schemeClr val="tx1"/>
                </a:solidFill>
              </a:rPr>
              <a:t>enslaving humanity</a:t>
            </a:r>
          </a:p>
          <a:p>
            <a:pPr lvl="1"/>
            <a:endParaRPr lang="en-US" dirty="0">
              <a:solidFill>
                <a:schemeClr val="tx1"/>
              </a:solidFill>
            </a:endParaRPr>
          </a:p>
        </p:txBody>
      </p:sp>
    </p:spTree>
    <p:extLst>
      <p:ext uri="{BB962C8B-B14F-4D97-AF65-F5344CB8AC3E}">
        <p14:creationId xmlns:p14="http://schemas.microsoft.com/office/powerpoint/2010/main" val="11719101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31</TotalTime>
  <Words>363</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3</vt:lpstr>
      <vt:lpstr>Slice</vt:lpstr>
      <vt:lpstr>New Part Design</vt:lpstr>
      <vt:lpstr>Old Design </vt:lpstr>
      <vt:lpstr>New Design</vt:lpstr>
      <vt:lpstr>Benefits of the new design</vt:lpstr>
      <vt:lpstr>Hand Gestures</vt:lpstr>
      <vt:lpstr>Object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Part Design</dc:title>
  <dc:creator>Kadoshnikov, Michael</dc:creator>
  <cp:lastModifiedBy>Kadoshnikov, Michael</cp:lastModifiedBy>
  <cp:revision>1</cp:revision>
  <dcterms:created xsi:type="dcterms:W3CDTF">2024-04-09T16:40:04Z</dcterms:created>
  <dcterms:modified xsi:type="dcterms:W3CDTF">2024-04-09T17:12:01Z</dcterms:modified>
</cp:coreProperties>
</file>