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6" r:id="rId3"/>
    <p:sldId id="257" r:id="rId4"/>
    <p:sldId id="294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90" r:id="rId13"/>
    <p:sldId id="303" r:id="rId14"/>
    <p:sldId id="289" r:id="rId15"/>
    <p:sldId id="291" r:id="rId16"/>
    <p:sldId id="292" r:id="rId17"/>
    <p:sldId id="293" r:id="rId18"/>
    <p:sldId id="295" r:id="rId19"/>
    <p:sldId id="296" r:id="rId20"/>
    <p:sldId id="302" r:id="rId21"/>
    <p:sldId id="297" r:id="rId22"/>
    <p:sldId id="299" r:id="rId23"/>
    <p:sldId id="298" r:id="rId24"/>
    <p:sldId id="304" r:id="rId25"/>
    <p:sldId id="301" r:id="rId26"/>
    <p:sldId id="30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1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>
      <p:cViewPr>
        <p:scale>
          <a:sx n="85" d="100"/>
          <a:sy n="85" d="100"/>
        </p:scale>
        <p:origin x="726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2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5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7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8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7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1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2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8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5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0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6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704DD-ECE8-4EBA-89AC-54C15DA6AD2B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5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6F8F-23CF-4DEA-8B1E-10DE738E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16BF9-5013-4ECE-BD49-49DC53E42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14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3AB7-FF07-735D-9909-743CCD60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4CF9B-96B2-A6C6-4C03-C03EBF666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df</a:t>
            </a:r>
            <a:r>
              <a:rPr lang="en-US" sz="1600" dirty="0">
                <a:latin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</a:rPr>
              <a:t>data.frame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a = </a:t>
            </a:r>
            <a:r>
              <a:rPr lang="en-US" sz="1600" dirty="0" err="1">
                <a:latin typeface="Consolas" panose="020B0609020204030204" pitchFamily="49" charset="0"/>
              </a:rPr>
              <a:t>rnorm</a:t>
            </a:r>
            <a:r>
              <a:rPr lang="en-US" sz="1600" dirty="0">
                <a:latin typeface="Consolas" panose="020B0609020204030204" pitchFamily="49" charset="0"/>
              </a:rPr>
              <a:t>(10),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b = </a:t>
            </a:r>
            <a:r>
              <a:rPr lang="en-US" sz="1600" dirty="0" err="1">
                <a:latin typeface="Consolas" panose="020B0609020204030204" pitchFamily="49" charset="0"/>
              </a:rPr>
              <a:t>rnorm</a:t>
            </a:r>
            <a:r>
              <a:rPr lang="en-US" sz="1600" dirty="0">
                <a:latin typeface="Consolas" panose="020B0609020204030204" pitchFamily="49" charset="0"/>
              </a:rPr>
              <a:t>(10),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c = </a:t>
            </a:r>
            <a:r>
              <a:rPr lang="en-US" sz="1600" dirty="0" err="1">
                <a:latin typeface="Consolas" panose="020B0609020204030204" pitchFamily="49" charset="0"/>
              </a:rPr>
              <a:t>rnorm</a:t>
            </a:r>
            <a:r>
              <a:rPr lang="en-US" sz="1600" dirty="0">
                <a:latin typeface="Consolas" panose="020B0609020204030204" pitchFamily="49" charset="0"/>
              </a:rPr>
              <a:t>(10),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d = </a:t>
            </a:r>
            <a:r>
              <a:rPr lang="en-US" sz="1600" dirty="0" err="1">
                <a:latin typeface="Consolas" panose="020B0609020204030204" pitchFamily="49" charset="0"/>
              </a:rPr>
              <a:t>rnorm</a:t>
            </a:r>
            <a:r>
              <a:rPr lang="en-US" sz="1600" dirty="0">
                <a:latin typeface="Consolas" panose="020B0609020204030204" pitchFamily="49" charset="0"/>
              </a:rPr>
              <a:t>(10)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)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my_rescale</a:t>
            </a:r>
            <a:r>
              <a:rPr lang="en-US" sz="1600" dirty="0">
                <a:latin typeface="Consolas" panose="020B0609020204030204" pitchFamily="49" charset="0"/>
              </a:rPr>
              <a:t> &lt;- function(x)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rng</a:t>
            </a:r>
            <a:r>
              <a:rPr lang="en-US" sz="1600" dirty="0">
                <a:latin typeface="Consolas" panose="020B0609020204030204" pitchFamily="49" charset="0"/>
              </a:rPr>
              <a:t> &lt;- range(x, na.rm = TRUE)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return(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(x - </a:t>
            </a:r>
            <a:r>
              <a:rPr lang="en-US" sz="1600" dirty="0" err="1">
                <a:latin typeface="Consolas" panose="020B0609020204030204" pitchFamily="49" charset="0"/>
              </a:rPr>
              <a:t>rng</a:t>
            </a:r>
            <a:r>
              <a:rPr lang="en-US" sz="1600" dirty="0">
                <a:latin typeface="Consolas" panose="020B0609020204030204" pitchFamily="49" charset="0"/>
              </a:rPr>
              <a:t>[1]) / (</a:t>
            </a:r>
            <a:r>
              <a:rPr lang="en-US" sz="1600" dirty="0" err="1">
                <a:latin typeface="Consolas" panose="020B0609020204030204" pitchFamily="49" charset="0"/>
              </a:rPr>
              <a:t>rng</a:t>
            </a:r>
            <a:r>
              <a:rPr lang="en-US" sz="1600" dirty="0">
                <a:latin typeface="Consolas" panose="020B0609020204030204" pitchFamily="49" charset="0"/>
              </a:rPr>
              <a:t>[2] - </a:t>
            </a:r>
            <a:r>
              <a:rPr lang="en-US" sz="1600" dirty="0" err="1">
                <a:latin typeface="Consolas" panose="020B0609020204030204" pitchFamily="49" charset="0"/>
              </a:rPr>
              <a:t>rng</a:t>
            </a:r>
            <a:r>
              <a:rPr lang="en-US" sz="1600" dirty="0">
                <a:latin typeface="Consolas" panose="020B0609020204030204" pitchFamily="49" charset="0"/>
              </a:rPr>
              <a:t>[1])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df$a</a:t>
            </a:r>
            <a:r>
              <a:rPr lang="en-US" sz="1600" dirty="0">
                <a:latin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</a:rPr>
              <a:t>my_rescale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df$a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df$b</a:t>
            </a:r>
            <a:r>
              <a:rPr lang="en-US" sz="1600" dirty="0">
                <a:latin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</a:rPr>
              <a:t>my_rescale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df$b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df$c</a:t>
            </a:r>
            <a:r>
              <a:rPr lang="en-US" sz="1600" dirty="0">
                <a:latin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</a:rPr>
              <a:t>my_rescale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df$c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df$d</a:t>
            </a:r>
            <a:r>
              <a:rPr lang="en-US" sz="1600" dirty="0">
                <a:latin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</a:rPr>
              <a:t>my_rescale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df$d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0566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3AB7-FF07-735D-9909-743CCD60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Use loops or another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4CF9B-96B2-A6C6-4C03-C03EBF666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df</a:t>
            </a:r>
            <a:r>
              <a:rPr lang="en-US" sz="1600" dirty="0">
                <a:latin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</a:rPr>
              <a:t>data.frame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a = </a:t>
            </a:r>
            <a:r>
              <a:rPr lang="en-US" sz="1600" dirty="0" err="1">
                <a:latin typeface="Consolas" panose="020B0609020204030204" pitchFamily="49" charset="0"/>
              </a:rPr>
              <a:t>rnorm</a:t>
            </a:r>
            <a:r>
              <a:rPr lang="en-US" sz="1600" dirty="0">
                <a:latin typeface="Consolas" panose="020B0609020204030204" pitchFamily="49" charset="0"/>
              </a:rPr>
              <a:t>(10),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b = </a:t>
            </a:r>
            <a:r>
              <a:rPr lang="en-US" sz="1600" dirty="0" err="1">
                <a:latin typeface="Consolas" panose="020B0609020204030204" pitchFamily="49" charset="0"/>
              </a:rPr>
              <a:t>rnorm</a:t>
            </a:r>
            <a:r>
              <a:rPr lang="en-US" sz="1600" dirty="0">
                <a:latin typeface="Consolas" panose="020B0609020204030204" pitchFamily="49" charset="0"/>
              </a:rPr>
              <a:t>(10),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c = </a:t>
            </a:r>
            <a:r>
              <a:rPr lang="en-US" sz="1600" dirty="0" err="1">
                <a:latin typeface="Consolas" panose="020B0609020204030204" pitchFamily="49" charset="0"/>
              </a:rPr>
              <a:t>rnorm</a:t>
            </a:r>
            <a:r>
              <a:rPr lang="en-US" sz="1600" dirty="0">
                <a:latin typeface="Consolas" panose="020B0609020204030204" pitchFamily="49" charset="0"/>
              </a:rPr>
              <a:t>(10),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d = </a:t>
            </a:r>
            <a:r>
              <a:rPr lang="en-US" sz="1600" dirty="0" err="1">
                <a:latin typeface="Consolas" panose="020B0609020204030204" pitchFamily="49" charset="0"/>
              </a:rPr>
              <a:t>rnorm</a:t>
            </a:r>
            <a:r>
              <a:rPr lang="en-US" sz="1600" dirty="0">
                <a:latin typeface="Consolas" panose="020B0609020204030204" pitchFamily="49" charset="0"/>
              </a:rPr>
              <a:t>(10)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)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my_rescale</a:t>
            </a:r>
            <a:r>
              <a:rPr lang="en-US" sz="1600" dirty="0">
                <a:latin typeface="Consolas" panose="020B0609020204030204" pitchFamily="49" charset="0"/>
              </a:rPr>
              <a:t> &lt;- function(x)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rng</a:t>
            </a:r>
            <a:r>
              <a:rPr lang="en-US" sz="1600" dirty="0">
                <a:latin typeface="Consolas" panose="020B0609020204030204" pitchFamily="49" charset="0"/>
              </a:rPr>
              <a:t> &lt;- range(x, na.rm = TRUE)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return(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(x - </a:t>
            </a:r>
            <a:r>
              <a:rPr lang="en-US" sz="1600" dirty="0" err="1">
                <a:latin typeface="Consolas" panose="020B0609020204030204" pitchFamily="49" charset="0"/>
              </a:rPr>
              <a:t>rng</a:t>
            </a:r>
            <a:r>
              <a:rPr lang="en-US" sz="1600" dirty="0">
                <a:latin typeface="Consolas" panose="020B0609020204030204" pitchFamily="49" charset="0"/>
              </a:rPr>
              <a:t>[1]) / (</a:t>
            </a:r>
            <a:r>
              <a:rPr lang="en-US" sz="1600" dirty="0" err="1">
                <a:latin typeface="Consolas" panose="020B0609020204030204" pitchFamily="49" charset="0"/>
              </a:rPr>
              <a:t>rng</a:t>
            </a:r>
            <a:r>
              <a:rPr lang="en-US" sz="1600" dirty="0">
                <a:latin typeface="Consolas" panose="020B0609020204030204" pitchFamily="49" charset="0"/>
              </a:rPr>
              <a:t>[2] - </a:t>
            </a:r>
            <a:r>
              <a:rPr lang="en-US" sz="1600" dirty="0" err="1">
                <a:latin typeface="Consolas" panose="020B0609020204030204" pitchFamily="49" charset="0"/>
              </a:rPr>
              <a:t>rng</a:t>
            </a:r>
            <a:r>
              <a:rPr lang="en-US" sz="1600" dirty="0">
                <a:latin typeface="Consolas" panose="020B0609020204030204" pitchFamily="49" charset="0"/>
              </a:rPr>
              <a:t>[1])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df</a:t>
            </a:r>
            <a:r>
              <a:rPr lang="en-US" sz="1600" dirty="0">
                <a:latin typeface="Consolas" panose="020B0609020204030204" pitchFamily="49" charset="0"/>
              </a:rPr>
              <a:t> |&gt; mutate(across(</a:t>
            </a:r>
            <a:r>
              <a:rPr lang="en-US" sz="1600" dirty="0" err="1">
                <a:latin typeface="Consolas" panose="020B0609020204030204" pitchFamily="49" charset="0"/>
              </a:rPr>
              <a:t>a:d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my_rescale</a:t>
            </a:r>
            <a:r>
              <a:rPr lang="en-US" sz="1600" dirty="0"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823296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644C-8DD0-5B7A-BC81-B1B7514A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DRY: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8047E-4DB5-D403-6549-156843B49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was achieved?</a:t>
            </a:r>
          </a:p>
          <a:p>
            <a:endParaRPr lang="en-US" dirty="0"/>
          </a:p>
          <a:p>
            <a:r>
              <a:rPr lang="en-US" dirty="0"/>
              <a:t>Fewer mistakes.</a:t>
            </a:r>
          </a:p>
          <a:p>
            <a:r>
              <a:rPr lang="en-US" dirty="0"/>
              <a:t>Easier to understand.</a:t>
            </a:r>
          </a:p>
          <a:p>
            <a:r>
              <a:rPr lang="en-US" dirty="0"/>
              <a:t>Naming things helps readability.</a:t>
            </a:r>
          </a:p>
          <a:p>
            <a:r>
              <a:rPr lang="en-US" dirty="0"/>
              <a:t>Clear SLA (Service Level Agreement)</a:t>
            </a:r>
          </a:p>
          <a:p>
            <a:r>
              <a:rPr lang="en-US" dirty="0"/>
              <a:t>“Encapsulation”, i.e. easy to replace with a new method.</a:t>
            </a:r>
          </a:p>
          <a:p>
            <a:r>
              <a:rPr lang="en-US" dirty="0"/>
              <a:t>*Testable*.</a:t>
            </a:r>
          </a:p>
        </p:txBody>
      </p:sp>
    </p:spTree>
    <p:extLst>
      <p:ext uri="{BB962C8B-B14F-4D97-AF65-F5344CB8AC3E}">
        <p14:creationId xmlns:p14="http://schemas.microsoft.com/office/powerpoint/2010/main" val="4073610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407B-F68C-91F4-6BC1-8041DD1A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F35D7-B51A-07D3-2C64-3C8691D3B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scale_to_range</a:t>
            </a:r>
            <a:r>
              <a:rPr lang="en-US" sz="2000" dirty="0"/>
              <a:t> &lt;- function(x, upper, lower=0, </a:t>
            </a:r>
            <a:r>
              <a:rPr lang="en-US" sz="2000" dirty="0" err="1"/>
              <a:t>bounds_error</a:t>
            </a:r>
            <a:r>
              <a:rPr lang="en-US" sz="2000" dirty="0"/>
              <a:t>=TRUE){</a:t>
            </a:r>
          </a:p>
          <a:p>
            <a:pPr marL="0" indent="0">
              <a:buNone/>
            </a:pPr>
            <a:r>
              <a:rPr lang="en-US" sz="2000" dirty="0"/>
              <a:t>	res &lt;- (x – lower) / (upper-lower)</a:t>
            </a:r>
          </a:p>
          <a:p>
            <a:pPr marL="0" indent="0">
              <a:buNone/>
            </a:pPr>
            <a:r>
              <a:rPr lang="en-US" sz="2000" dirty="0"/>
              <a:t>	if(</a:t>
            </a:r>
            <a:r>
              <a:rPr lang="en-US" sz="2000" dirty="0" err="1"/>
              <a:t>bounds_error</a:t>
            </a:r>
            <a:r>
              <a:rPr lang="en-US" sz="2000" dirty="0"/>
              <a:t>){</a:t>
            </a:r>
          </a:p>
          <a:p>
            <a:pPr marL="0" indent="0">
              <a:buNone/>
            </a:pPr>
            <a:r>
              <a:rPr lang="en-US" sz="2000" dirty="0"/>
              <a:t>		if(res &gt; 1| res &lt; 0){</a:t>
            </a:r>
          </a:p>
          <a:p>
            <a:pPr marL="0" indent="0">
              <a:buNone/>
            </a:pPr>
            <a:r>
              <a:rPr lang="en-US" sz="2000" dirty="0"/>
              <a:t>			stop(“Bad values!”)</a:t>
            </a:r>
          </a:p>
          <a:p>
            <a:pPr marL="0" indent="0">
              <a:buNone/>
            </a:pPr>
            <a:r>
              <a:rPr lang="en-US" sz="2000" dirty="0"/>
              <a:t>		}</a:t>
            </a:r>
          </a:p>
          <a:p>
            <a:pPr marL="0" indent="0">
              <a:buNone/>
            </a:pPr>
            <a:r>
              <a:rPr lang="en-US" sz="2000" dirty="0"/>
              <a:t>	}</a:t>
            </a:r>
          </a:p>
          <a:p>
            <a:pPr marL="0" indent="0">
              <a:buNone/>
            </a:pPr>
            <a:r>
              <a:rPr lang="en-US" sz="2000" dirty="0"/>
              <a:t>	return(res)	 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6238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1545-107E-7B01-3043-3D133E84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reused in multiple places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D9CEA-B5BE-3AE5-A7AE-CFD63F88C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</a:t>
            </a:r>
            <a:r>
              <a:rPr lang="en-US" sz="2000" dirty="0">
                <a:latin typeface="Consolas" panose="020B0609020204030204" pitchFamily="49" charset="0"/>
              </a:rPr>
              <a:t> &lt;- read.csv(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"C:/Users/Jonathan/papers/data/data_2000.csv"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election_metadata</a:t>
            </a:r>
            <a:r>
              <a:rPr lang="en-US" sz="2000" dirty="0">
                <a:latin typeface="Consolas" panose="020B0609020204030204" pitchFamily="49" charset="0"/>
              </a:rPr>
              <a:t> &lt;- read.csv(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"C:/Users/Jonathan/papers/data/elections.csv"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candidates &lt;- read.csv(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"C:/Users/Jonathan/papers/data/candidates.csv"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df$is_last_four_elections</a:t>
            </a:r>
            <a:r>
              <a:rPr lang="en-US" sz="2000" dirty="0">
                <a:latin typeface="Consolas" panose="020B0609020204030204" pitchFamily="49" charset="0"/>
              </a:rPr>
              <a:t> &lt;- 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ymd</a:t>
            </a:r>
            <a:r>
              <a:rPr lang="en-US" sz="2000" dirty="0">
                <a:latin typeface="Consolas" panose="020B0609020204030204" pitchFamily="49" charset="0"/>
              </a:rPr>
              <a:t>("2022-11-08") - </a:t>
            </a:r>
            <a:r>
              <a:rPr lang="en-US" sz="2000" dirty="0" err="1">
                <a:latin typeface="Consolas" panose="020B0609020204030204" pitchFamily="49" charset="0"/>
              </a:rPr>
              <a:t>ymd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df$date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) &lt;= years(4)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df$age</a:t>
            </a:r>
            <a:r>
              <a:rPr lang="en-US" sz="2000" dirty="0">
                <a:latin typeface="Consolas" panose="020B0609020204030204" pitchFamily="49" charset="0"/>
              </a:rPr>
              <a:t> &lt;- (</a:t>
            </a:r>
            <a:r>
              <a:rPr lang="en-US" sz="2000" dirty="0" err="1">
                <a:latin typeface="Consolas" panose="020B0609020204030204" pitchFamily="49" charset="0"/>
              </a:rPr>
              <a:t>ymd</a:t>
            </a:r>
            <a:r>
              <a:rPr lang="en-US" sz="2000" dirty="0">
                <a:latin typeface="Consolas" panose="020B0609020204030204" pitchFamily="49" charset="0"/>
              </a:rPr>
              <a:t>("2022-11-08") - </a:t>
            </a:r>
            <a:r>
              <a:rPr lang="en-US" sz="2000" dirty="0" err="1">
                <a:latin typeface="Consolas" panose="020B0609020204030204" pitchFamily="49" charset="0"/>
              </a:rPr>
              <a:t>ymd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df$birth_date</a:t>
            </a:r>
            <a:r>
              <a:rPr lang="en-US" sz="2000" dirty="0"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029671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1545-107E-7B01-3043-3D133E84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reused in multiple places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D9CEA-B5BE-3AE5-A7AE-CFD63F88C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# could also </a:t>
            </a:r>
            <a:r>
              <a:rPr lang="en-US" sz="2000" dirty="0" err="1">
                <a:latin typeface="Consolas" panose="020B0609020204030204" pitchFamily="49" charset="0"/>
              </a:rPr>
              <a:t>setwd</a:t>
            </a:r>
            <a:r>
              <a:rPr lang="en-US" sz="2000" dirty="0">
                <a:latin typeface="Consolas" panose="020B0609020204030204" pitchFamily="49" charset="0"/>
              </a:rPr>
              <a:t>().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DATA_DIR &lt;- "C:/Users/Jonathan/papers/data/"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ELECTION_DATE &lt;- "2022-11-08"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</a:t>
            </a:r>
            <a:r>
              <a:rPr lang="en-US" sz="2000" dirty="0">
                <a:latin typeface="Consolas" panose="020B0609020204030204" pitchFamily="49" charset="0"/>
              </a:rPr>
              <a:t> &lt;- read.csv(paste0(DATA_DIR, "data_2000.csv"))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election_metadata</a:t>
            </a:r>
            <a:r>
              <a:rPr lang="en-US" sz="2000" dirty="0">
                <a:latin typeface="Consolas" panose="020B0609020204030204" pitchFamily="49" charset="0"/>
              </a:rPr>
              <a:t> &lt;- read.csv(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paste0(DATA_DIR, "elections.csv")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candidates &lt;- read.csv(paste0(DATA_DIR, "candidates.csv"))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df$is_last_four_elections</a:t>
            </a:r>
            <a:r>
              <a:rPr lang="en-US" sz="2000" dirty="0">
                <a:latin typeface="Consolas" panose="020B0609020204030204" pitchFamily="49" charset="0"/>
              </a:rPr>
              <a:t> &lt;- 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ymd</a:t>
            </a:r>
            <a:r>
              <a:rPr lang="en-US" sz="2000" dirty="0">
                <a:latin typeface="Consolas" panose="020B0609020204030204" pitchFamily="49" charset="0"/>
              </a:rPr>
              <a:t>(ELECTION_DATE) - </a:t>
            </a:r>
            <a:r>
              <a:rPr lang="en-US" sz="2000" dirty="0" err="1">
                <a:latin typeface="Consolas" panose="020B0609020204030204" pitchFamily="49" charset="0"/>
              </a:rPr>
              <a:t>ymd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df$date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) &lt;= years(4)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df$age</a:t>
            </a:r>
            <a:r>
              <a:rPr lang="en-US" sz="2000" dirty="0">
                <a:latin typeface="Consolas" panose="020B0609020204030204" pitchFamily="49" charset="0"/>
              </a:rPr>
              <a:t> &lt;- (</a:t>
            </a:r>
            <a:r>
              <a:rPr lang="en-US" sz="2000" dirty="0" err="1">
                <a:latin typeface="Consolas" panose="020B0609020204030204" pitchFamily="49" charset="0"/>
              </a:rPr>
              <a:t>ymd</a:t>
            </a:r>
            <a:r>
              <a:rPr lang="en-US" sz="2000" dirty="0">
                <a:latin typeface="Consolas" panose="020B0609020204030204" pitchFamily="49" charset="0"/>
              </a:rPr>
              <a:t>(ELECTION_DATE) - </a:t>
            </a:r>
            <a:r>
              <a:rPr lang="en-US" sz="2000" dirty="0" err="1">
                <a:latin typeface="Consolas" panose="020B0609020204030204" pitchFamily="49" charset="0"/>
              </a:rPr>
              <a:t>ymd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df$date</a:t>
            </a:r>
            <a:r>
              <a:rPr lang="en-US" sz="2000" dirty="0"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39994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A0D7-7D2D-DA84-2611-B50032F1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write any information twice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224AC-69C0-D650-4A18-2EBF0B249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counts as “information”?</a:t>
            </a:r>
          </a:p>
          <a:p>
            <a:pPr>
              <a:buFontTx/>
              <a:buChar char="-"/>
            </a:pPr>
            <a:r>
              <a:rPr lang="en-US" dirty="0"/>
              <a:t>Directories</a:t>
            </a:r>
          </a:p>
          <a:p>
            <a:pPr lvl="1">
              <a:buFontTx/>
              <a:buChar char="-"/>
            </a:pPr>
            <a:r>
              <a:rPr lang="en-US" dirty="0"/>
              <a:t>Solution: </a:t>
            </a:r>
            <a:r>
              <a:rPr lang="en-US" dirty="0" err="1"/>
              <a:t>setwd</a:t>
            </a:r>
            <a:r>
              <a:rPr lang="en-US" dirty="0"/>
              <a:t>()</a:t>
            </a:r>
          </a:p>
          <a:p>
            <a:pPr>
              <a:buFontTx/>
              <a:buChar char="-"/>
            </a:pPr>
            <a:r>
              <a:rPr lang="en-US" dirty="0"/>
              <a:t>Reused strings, dates, values</a:t>
            </a:r>
          </a:p>
          <a:p>
            <a:pPr lvl="1">
              <a:buFontTx/>
              <a:buChar char="-"/>
            </a:pPr>
            <a:r>
              <a:rPr lang="en-US" dirty="0"/>
              <a:t>Solution: STRING_CONSTANT</a:t>
            </a:r>
          </a:p>
          <a:p>
            <a:pPr>
              <a:buFontTx/>
              <a:buChar char="-"/>
            </a:pPr>
            <a:r>
              <a:rPr lang="en-US" dirty="0"/>
              <a:t>Analytic choices </a:t>
            </a:r>
            <a:br>
              <a:rPr lang="en-US" dirty="0"/>
            </a:br>
            <a:r>
              <a:rPr lang="en-US" dirty="0"/>
              <a:t>(regression specification, cleaning choice)</a:t>
            </a:r>
          </a:p>
          <a:p>
            <a:pPr lvl="1">
              <a:buFontTx/>
              <a:buChar char="-"/>
            </a:pPr>
            <a:r>
              <a:rPr lang="en-US" dirty="0"/>
              <a:t>Solution: functions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557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C35F-177A-AA14-6585-D645B89B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Theme 2: Modularity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7C1E2-A16C-8904-94A2-EDD6B7672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Separate your program into independent, interchangeable modules. Later steps depend only on the (minimal) outputs of the prior steps.</a:t>
            </a:r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AF9543B0-6CF3-B7FC-E73B-9B76F1E2F4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898678"/>
            <a:ext cx="8748555" cy="44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23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D89A-8FD6-E200-81DC-63A9E586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original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E74ED-4F90-EA66-B3A7-07269F69D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Download raw data</a:t>
            </a:r>
          </a:p>
          <a:p>
            <a:pPr marL="514350" indent="-514350">
              <a:buAutoNum type="arabicPeriod"/>
            </a:pPr>
            <a:r>
              <a:rPr lang="en-US" dirty="0"/>
              <a:t>Clean it by hand</a:t>
            </a:r>
          </a:p>
          <a:p>
            <a:pPr marL="514350" indent="-514350">
              <a:buAutoNum type="arabicPeriod"/>
            </a:pPr>
            <a:r>
              <a:rPr lang="en-US" dirty="0"/>
              <a:t>Gigantic script that reshaped the data, ran analysis, generated plots. </a:t>
            </a:r>
          </a:p>
          <a:p>
            <a:pPr marL="914400" lvl="1" indent="-514350">
              <a:buAutoNum type="arabicPeriod"/>
            </a:pPr>
            <a:r>
              <a:rPr lang="en-US" dirty="0"/>
              <a:t>I did some cleaning here, too!</a:t>
            </a:r>
          </a:p>
          <a:p>
            <a:pPr marL="914400" lvl="1" indent="-514350">
              <a:buAutoNum type="arabicPeriod"/>
            </a:pPr>
            <a:r>
              <a:rPr lang="en-US" dirty="0"/>
              <a:t>Hard-coded assumptions hidden everywhere including settings, file locations, dates. </a:t>
            </a:r>
          </a:p>
          <a:p>
            <a:pPr marL="914400" lvl="1" indent="-514350">
              <a:buAutoNum type="arabicPeriod"/>
            </a:pPr>
            <a:r>
              <a:rPr lang="en-US" dirty="0"/>
              <a:t>This would often break. Only way to check was post-hoc, or error debugging.</a:t>
            </a:r>
          </a:p>
          <a:p>
            <a:pPr marL="514350" indent="-514350">
              <a:buAutoNum type="arabicPeriod"/>
            </a:pPr>
            <a:r>
              <a:rPr lang="en-US" dirty="0"/>
              <a:t>Write report by hand. Copy numbers from printed output.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49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4CFD-7E8C-B37C-4235-05652F45A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few simple rules for modular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75C4D-0AE5-C356-94B5-C491DE9A4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steps go in separate scripts. Write outputs to files.</a:t>
            </a:r>
          </a:p>
          <a:p>
            <a:pPr lvl="1"/>
            <a:r>
              <a:rPr lang="en-US" dirty="0" err="1"/>
              <a:t>clean_data.R</a:t>
            </a:r>
            <a:r>
              <a:rPr lang="en-US" dirty="0"/>
              <a:t>, </a:t>
            </a:r>
            <a:r>
              <a:rPr lang="en-US" dirty="0" err="1"/>
              <a:t>fit_models.R</a:t>
            </a:r>
            <a:r>
              <a:rPr lang="en-US" dirty="0"/>
              <a:t>, </a:t>
            </a:r>
            <a:r>
              <a:rPr lang="en-US" dirty="0" err="1"/>
              <a:t>report.R</a:t>
            </a:r>
            <a:endParaRPr lang="en-US" dirty="0"/>
          </a:p>
          <a:p>
            <a:r>
              <a:rPr lang="en-US" dirty="0"/>
              <a:t>Your scripts should </a:t>
            </a:r>
            <a:r>
              <a:rPr lang="en-US" i="1" dirty="0"/>
              <a:t>mostly </a:t>
            </a:r>
            <a:r>
              <a:rPr lang="en-US" dirty="0"/>
              <a:t>define functions.</a:t>
            </a:r>
          </a:p>
          <a:p>
            <a:pPr lvl="1"/>
            <a:r>
              <a:rPr lang="en-US" dirty="0"/>
              <a:t>It only does work at the end, if at all.</a:t>
            </a:r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860FFD-ECE2-7DD1-D540-E8DF02A7D5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22" y="4953000"/>
            <a:ext cx="8748555" cy="44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6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for Data Science V:</a:t>
            </a:r>
            <a:br>
              <a:rPr lang="en-US" dirty="0"/>
            </a:br>
            <a:r>
              <a:rPr lang="en-US" dirty="0"/>
              <a:t>Software Engineering for Researchers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Tannen</a:t>
            </a:r>
          </a:p>
        </p:txBody>
      </p:sp>
    </p:spTree>
    <p:extLst>
      <p:ext uri="{BB962C8B-B14F-4D97-AF65-F5344CB8AC3E}">
        <p14:creationId xmlns:p14="http://schemas.microsoft.com/office/powerpoint/2010/main" val="28704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CA40-9A84-64C5-E76D-8DDA7399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modular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58E5E-F9D9-47FD-9908-2F8F3EEEA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the raw data. Never modify this file.</a:t>
            </a:r>
          </a:p>
          <a:p>
            <a:r>
              <a:rPr lang="en-US" dirty="0"/>
              <a:t>Clean the data </a:t>
            </a:r>
            <a:r>
              <a:rPr lang="en-US" i="1" dirty="0"/>
              <a:t>using code</a:t>
            </a:r>
            <a:r>
              <a:rPr lang="en-US" dirty="0"/>
              <a:t>. Never touch by hand.</a:t>
            </a:r>
          </a:p>
          <a:p>
            <a:r>
              <a:rPr lang="en-US" dirty="0"/>
              <a:t>Write outputs to </a:t>
            </a:r>
            <a:r>
              <a:rPr lang="en-US" dirty="0" err="1"/>
              <a:t>processed_data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Everything downstream simply assumes this data exists.</a:t>
            </a:r>
          </a:p>
          <a:p>
            <a:r>
              <a:rPr lang="en-US" dirty="0"/>
              <a:t>Write test script that produces summary outputs, tests, and plots.</a:t>
            </a:r>
          </a:p>
        </p:txBody>
      </p:sp>
    </p:spTree>
    <p:extLst>
      <p:ext uri="{BB962C8B-B14F-4D97-AF65-F5344CB8AC3E}">
        <p14:creationId xmlns:p14="http://schemas.microsoft.com/office/powerpoint/2010/main" val="2634117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5618-EF22-3203-D109-697E3838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3: Confident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17E5B-255F-E67E-BAB0-E661DF5A6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Don’t do anything by hand.</a:t>
            </a:r>
          </a:p>
          <a:p>
            <a:pPr>
              <a:buFontTx/>
              <a:buChar char="-"/>
            </a:pPr>
            <a:r>
              <a:rPr lang="en-US" dirty="0"/>
              <a:t>Data cleaning</a:t>
            </a:r>
          </a:p>
          <a:p>
            <a:pPr>
              <a:buFontTx/>
              <a:buChar char="-"/>
            </a:pPr>
            <a:r>
              <a:rPr lang="en-US" dirty="0"/>
              <a:t>Moving files</a:t>
            </a:r>
          </a:p>
          <a:p>
            <a:pPr>
              <a:buFontTx/>
              <a:buChar char="-"/>
            </a:pPr>
            <a:r>
              <a:rPr lang="en-US" dirty="0"/>
              <a:t>Making maps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i="1" dirty="0"/>
              <a:t>Why?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481660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7B7B-22D9-6E6C-10B9-1CC9591F7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mistakes?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D22E-3533-A627-87CC-BBD44069C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Automate your diagnostics.</a:t>
            </a:r>
          </a:p>
          <a:p>
            <a:r>
              <a:rPr lang="en-US" dirty="0"/>
              <a:t>Print summary stats</a:t>
            </a:r>
          </a:p>
          <a:p>
            <a:r>
              <a:rPr lang="en-US" dirty="0"/>
              <a:t>Create plots</a:t>
            </a:r>
          </a:p>
          <a:p>
            <a:r>
              <a:rPr lang="en-US" dirty="0"/>
              <a:t>Use tests</a:t>
            </a:r>
          </a:p>
          <a:p>
            <a:pPr lvl="1"/>
            <a:r>
              <a:rPr lang="en-US" dirty="0"/>
              <a:t>I like r library `</a:t>
            </a:r>
            <a:r>
              <a:rPr lang="en-US" dirty="0" err="1"/>
              <a:t>testthat</a:t>
            </a:r>
            <a:r>
              <a:rPr lang="en-US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1320866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0426E-4FD4-B6EB-AC2C-72A3B796D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use for automation?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FA18B-6229-70D8-28C9-C1EE4F5F9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can do almost everything</a:t>
            </a:r>
          </a:p>
          <a:p>
            <a:pPr lvl="1"/>
            <a:r>
              <a:rPr lang="en-US" dirty="0"/>
              <a:t>Move files</a:t>
            </a:r>
          </a:p>
          <a:p>
            <a:pPr lvl="1"/>
            <a:r>
              <a:rPr lang="en-US" dirty="0"/>
              <a:t>Call other software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For everything else, there’s shell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5142F4-D1E9-0288-03B5-7299F5C03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572000"/>
            <a:ext cx="6348430" cy="18183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1933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01177-53DC-264D-9F57-1370F576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808EF-C956-9EA4-E09F-E407A562A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demo </a:t>
            </a:r>
            <a:r>
              <a:rPr lang="en-US" dirty="0" err="1"/>
              <a:t>usethis</a:t>
            </a:r>
            <a:r>
              <a:rPr lang="en-US" dirty="0"/>
              <a:t> and </a:t>
            </a:r>
            <a:r>
              <a:rPr lang="en-US" dirty="0" err="1"/>
              <a:t>testthat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4313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611C-C620-07E7-7C9B-C5A8C637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shell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5D743-259E-31A8-C829-1062C03A3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Directory: cd</a:t>
            </a:r>
          </a:p>
          <a:p>
            <a:r>
              <a:rPr lang="en-US" dirty="0"/>
              <a:t>List files: ls</a:t>
            </a:r>
          </a:p>
          <a:p>
            <a:r>
              <a:rPr lang="en-US" dirty="0"/>
              <a:t>Copy files: cp</a:t>
            </a:r>
          </a:p>
          <a:p>
            <a:r>
              <a:rPr lang="en-US" dirty="0"/>
              <a:t>Move files: mv</a:t>
            </a:r>
          </a:p>
          <a:p>
            <a:r>
              <a:rPr lang="en-US" dirty="0"/>
              <a:t>Delete files: rm</a:t>
            </a:r>
          </a:p>
          <a:p>
            <a:r>
              <a:rPr lang="en-US" dirty="0"/>
              <a:t>Run an R script: </a:t>
            </a:r>
            <a:r>
              <a:rPr lang="en-US"/>
              <a:t>rscript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75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611C-C620-07E7-7C9B-C5A8C637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a shell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5D743-259E-31A8-C829-1062C03A3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command </a:t>
            </a:r>
            <a:r>
              <a:rPr lang="en-US" dirty="0" err="1"/>
              <a:t>arg</a:t>
            </a:r>
            <a:r>
              <a:rPr lang="en-US" dirty="0"/>
              <a:t> [--options]</a:t>
            </a:r>
          </a:p>
        </p:txBody>
      </p:sp>
    </p:spTree>
    <p:extLst>
      <p:ext uri="{BB962C8B-B14F-4D97-AF65-F5344CB8AC3E}">
        <p14:creationId xmlns:p14="http://schemas.microsoft.com/office/powerpoint/2010/main" val="233832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AutoNum type="arabicPeriod"/>
            </a:pPr>
            <a:r>
              <a:rPr lang="en-US" dirty="0"/>
              <a:t>Intro to R </a:t>
            </a:r>
            <a:r>
              <a:rPr lang="en-US" dirty="0" err="1"/>
              <a:t>dataframes</a:t>
            </a:r>
            <a:endParaRPr lang="en-US" dirty="0"/>
          </a:p>
          <a:p>
            <a:pPr marL="385763" indent="-385763">
              <a:buAutoNum type="arabicPeriod"/>
            </a:pPr>
            <a:r>
              <a:rPr lang="en-US" dirty="0"/>
              <a:t>Visualizations with </a:t>
            </a:r>
            <a:r>
              <a:rPr lang="en-US" dirty="0" err="1"/>
              <a:t>ggplot</a:t>
            </a:r>
            <a:endParaRPr lang="en-US" b="1" dirty="0"/>
          </a:p>
          <a:p>
            <a:pPr marL="385763" indent="-385763">
              <a:buFont typeface="Arial" panose="020B0604020202020204" pitchFamily="34" charset="0"/>
              <a:buAutoNum type="arabicPeriod"/>
            </a:pPr>
            <a:r>
              <a:rPr lang="en-US" dirty="0"/>
              <a:t>Data Wrangling with the </a:t>
            </a:r>
            <a:r>
              <a:rPr lang="en-US" dirty="0" err="1"/>
              <a:t>Tidyverse</a:t>
            </a:r>
            <a:endParaRPr lang="en-US" dirty="0"/>
          </a:p>
          <a:p>
            <a:pPr marL="385763" indent="-385763">
              <a:buAutoNum type="arabicPeriod"/>
            </a:pPr>
            <a:r>
              <a:rPr lang="en-US" dirty="0"/>
              <a:t>GIS with sf</a:t>
            </a:r>
          </a:p>
          <a:p>
            <a:pPr marL="385763" indent="-385763">
              <a:buAutoNum type="arabicPeriod"/>
            </a:pPr>
            <a:r>
              <a:rPr lang="en-US" b="1" dirty="0"/>
              <a:t>Software Engineering for Researchers</a:t>
            </a:r>
          </a:p>
          <a:p>
            <a:pPr marL="385763" indent="-385763">
              <a:buAutoNum type="arabicPeriod"/>
            </a:pPr>
            <a:r>
              <a:rPr lang="en-US" dirty="0"/>
              <a:t>Regression</a:t>
            </a:r>
          </a:p>
          <a:p>
            <a:pPr marL="385763" indent="-385763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38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1CCD-D982-E67B-041A-FD9872F6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go wrong?</a:t>
            </a:r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11E714BD-66CA-E6EC-5536-BE1131DB6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3000"/>
            <a:ext cx="5604233" cy="5595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728E96-45A0-AE68-A3C8-DB2BCB28D85E}"/>
              </a:ext>
            </a:extLst>
          </p:cNvPr>
          <p:cNvSpPr txBox="1"/>
          <p:nvPr/>
        </p:nvSpPr>
        <p:spPr>
          <a:xfrm>
            <a:off x="5850085" y="6478071"/>
            <a:ext cx="3293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Gentzkow &amp; Shapiro (2014)</a:t>
            </a:r>
          </a:p>
        </p:txBody>
      </p:sp>
    </p:spTree>
    <p:extLst>
      <p:ext uri="{BB962C8B-B14F-4D97-AF65-F5344CB8AC3E}">
        <p14:creationId xmlns:p14="http://schemas.microsoft.com/office/powerpoint/2010/main" val="3053824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A2F4-F36C-AAC7-AADB-3D1FA32D8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Better Engineering?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D749E-6BA0-803A-5FE5-615C9CFBF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Code is for humans.</a:t>
            </a:r>
          </a:p>
          <a:p>
            <a:r>
              <a:rPr lang="en-US" dirty="0"/>
              <a:t>“Bus Factor”, or the “Lottery Factor”</a:t>
            </a:r>
          </a:p>
          <a:p>
            <a:pPr lvl="1"/>
            <a:r>
              <a:rPr lang="en-US" dirty="0"/>
              <a:t>Right now, you probably have projects which would be impossible for another person, or even future-you, to pick up and adapt.</a:t>
            </a:r>
          </a:p>
          <a:p>
            <a:r>
              <a:rPr lang="en-US" dirty="0"/>
              <a:t>Good engineering practices that let you…</a:t>
            </a:r>
          </a:p>
          <a:p>
            <a:pPr lvl="1"/>
            <a:r>
              <a:rPr lang="en-US" dirty="0"/>
              <a:t>move faster</a:t>
            </a:r>
          </a:p>
          <a:p>
            <a:pPr lvl="1"/>
            <a:r>
              <a:rPr lang="en-US" dirty="0"/>
              <a:t>with fewer errors</a:t>
            </a:r>
          </a:p>
          <a:p>
            <a:r>
              <a:rPr lang="en-US" dirty="0"/>
              <a:t>They aren’t hard! You will build the muscle, and it will come naturally.</a:t>
            </a:r>
          </a:p>
        </p:txBody>
      </p:sp>
    </p:spTree>
    <p:extLst>
      <p:ext uri="{BB962C8B-B14F-4D97-AF65-F5344CB8AC3E}">
        <p14:creationId xmlns:p14="http://schemas.microsoft.com/office/powerpoint/2010/main" val="381448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5898-393B-6C6B-87D6-1D039A6E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Inspired by</a:t>
            </a:r>
          </a:p>
        </p:txBody>
      </p:sp>
      <p:pic>
        <p:nvPicPr>
          <p:cNvPr id="1026" name="Picture 2" descr="Amazon.com: R for Data Science: Import, Tidy, Transform, Visualize, and  Model Data: 9781491910399: Grolemund, Garrett, Wickham, Hadley: Books">
            <a:extLst>
              <a:ext uri="{FF2B5EF4-FFF2-40B4-BE49-F238E27FC236}">
                <a16:creationId xmlns:a16="http://schemas.microsoft.com/office/drawing/2014/main" id="{9BA35016-9FDB-6445-E3EC-59609DDB4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524000"/>
            <a:ext cx="3124200" cy="468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10FAFE3-9EE2-8652-11B1-7F5F38912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3548712" cy="468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9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D1AA1-F2B7-F17C-4B64-92C00A84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Three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B9890-0992-7654-9D88-B51FE5162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Repeat Yourself</a:t>
            </a:r>
          </a:p>
          <a:p>
            <a:r>
              <a:rPr lang="en-US" dirty="0"/>
              <a:t>Modularity</a:t>
            </a:r>
          </a:p>
          <a:p>
            <a:r>
              <a:rPr lang="en-US" dirty="0"/>
              <a:t>Confident Automation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This is all aspirational. I don’t do all of this for all projects. But building these muscles will 10x your code.</a:t>
            </a:r>
          </a:p>
        </p:txBody>
      </p:sp>
    </p:spTree>
    <p:extLst>
      <p:ext uri="{BB962C8B-B14F-4D97-AF65-F5344CB8AC3E}">
        <p14:creationId xmlns:p14="http://schemas.microsoft.com/office/powerpoint/2010/main" val="114143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9EC9B-5946-4601-4DA9-CD2D94FA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1: “Don’t Repeat Yourself”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F5CE4-A65B-768E-F148-FFED5B255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You may copy and paste code once. That’s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8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3AB7-FF07-735D-9909-743CCD60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Copy-pasted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4CF9B-96B2-A6C6-4C03-C03EBF666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0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df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data.frame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a = </a:t>
            </a:r>
            <a:r>
              <a:rPr lang="en-US" dirty="0" err="1">
                <a:latin typeface="Consolas" panose="020B0609020204030204" pitchFamily="49" charset="0"/>
              </a:rPr>
              <a:t>rnorm</a:t>
            </a:r>
            <a:r>
              <a:rPr lang="en-US" dirty="0">
                <a:latin typeface="Consolas" panose="020B0609020204030204" pitchFamily="49" charset="0"/>
              </a:rPr>
              <a:t>(10),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b = </a:t>
            </a:r>
            <a:r>
              <a:rPr lang="en-US" dirty="0" err="1">
                <a:latin typeface="Consolas" panose="020B0609020204030204" pitchFamily="49" charset="0"/>
              </a:rPr>
              <a:t>rnorm</a:t>
            </a:r>
            <a:r>
              <a:rPr lang="en-US" dirty="0">
                <a:latin typeface="Consolas" panose="020B0609020204030204" pitchFamily="49" charset="0"/>
              </a:rPr>
              <a:t>(10),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c = </a:t>
            </a:r>
            <a:r>
              <a:rPr lang="en-US" dirty="0" err="1">
                <a:latin typeface="Consolas" panose="020B0609020204030204" pitchFamily="49" charset="0"/>
              </a:rPr>
              <a:t>rnorm</a:t>
            </a:r>
            <a:r>
              <a:rPr lang="en-US" dirty="0">
                <a:latin typeface="Consolas" panose="020B0609020204030204" pitchFamily="49" charset="0"/>
              </a:rPr>
              <a:t>(10),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d = </a:t>
            </a:r>
            <a:r>
              <a:rPr lang="en-US" dirty="0" err="1">
                <a:latin typeface="Consolas" panose="020B0609020204030204" pitchFamily="49" charset="0"/>
              </a:rPr>
              <a:t>rnorm</a:t>
            </a:r>
            <a:r>
              <a:rPr lang="en-US" dirty="0">
                <a:latin typeface="Consolas" panose="020B0609020204030204" pitchFamily="49" charset="0"/>
              </a:rPr>
              <a:t>(10)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df$a</a:t>
            </a:r>
            <a:r>
              <a:rPr lang="en-US" dirty="0">
                <a:latin typeface="Consolas" panose="020B0609020204030204" pitchFamily="49" charset="0"/>
              </a:rPr>
              <a:t> &lt;- (</a:t>
            </a:r>
            <a:r>
              <a:rPr lang="en-US" dirty="0" err="1">
                <a:latin typeface="Consolas" panose="020B0609020204030204" pitchFamily="49" charset="0"/>
              </a:rPr>
              <a:t>df$a</a:t>
            </a:r>
            <a:r>
              <a:rPr lang="en-US" dirty="0">
                <a:latin typeface="Consolas" panose="020B0609020204030204" pitchFamily="49" charset="0"/>
              </a:rPr>
              <a:t> - min(</a:t>
            </a:r>
            <a:r>
              <a:rPr lang="en-US" dirty="0" err="1">
                <a:latin typeface="Consolas" panose="020B0609020204030204" pitchFamily="49" charset="0"/>
              </a:rPr>
              <a:t>df$a</a:t>
            </a:r>
            <a:r>
              <a:rPr lang="en-US" dirty="0">
                <a:latin typeface="Consolas" panose="020B0609020204030204" pitchFamily="49" charset="0"/>
              </a:rPr>
              <a:t>, na.rm = TRUE)) /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(max(</a:t>
            </a:r>
            <a:r>
              <a:rPr lang="en-US" dirty="0" err="1">
                <a:latin typeface="Consolas" panose="020B0609020204030204" pitchFamily="49" charset="0"/>
              </a:rPr>
              <a:t>df$a</a:t>
            </a:r>
            <a:r>
              <a:rPr lang="en-US" dirty="0">
                <a:latin typeface="Consolas" panose="020B0609020204030204" pitchFamily="49" charset="0"/>
              </a:rPr>
              <a:t>, na.rm = TRUE) - min(</a:t>
            </a:r>
            <a:r>
              <a:rPr lang="en-US" dirty="0" err="1">
                <a:latin typeface="Consolas" panose="020B0609020204030204" pitchFamily="49" charset="0"/>
              </a:rPr>
              <a:t>df$a</a:t>
            </a:r>
            <a:r>
              <a:rPr lang="en-US" dirty="0">
                <a:latin typeface="Consolas" panose="020B0609020204030204" pitchFamily="49" charset="0"/>
              </a:rPr>
              <a:t>, na.rm = TRUE))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df$b</a:t>
            </a:r>
            <a:r>
              <a:rPr lang="en-US" dirty="0">
                <a:latin typeface="Consolas" panose="020B0609020204030204" pitchFamily="49" charset="0"/>
              </a:rPr>
              <a:t> &lt;- (</a:t>
            </a:r>
            <a:r>
              <a:rPr lang="en-US" dirty="0" err="1">
                <a:latin typeface="Consolas" panose="020B0609020204030204" pitchFamily="49" charset="0"/>
              </a:rPr>
              <a:t>df$b</a:t>
            </a:r>
            <a:r>
              <a:rPr lang="en-US" dirty="0">
                <a:latin typeface="Consolas" panose="020B0609020204030204" pitchFamily="49" charset="0"/>
              </a:rPr>
              <a:t> - min(</a:t>
            </a:r>
            <a:r>
              <a:rPr lang="en-US" dirty="0" err="1">
                <a:latin typeface="Consolas" panose="020B0609020204030204" pitchFamily="49" charset="0"/>
              </a:rPr>
              <a:t>df$b</a:t>
            </a:r>
            <a:r>
              <a:rPr lang="en-US" dirty="0">
                <a:latin typeface="Consolas" panose="020B0609020204030204" pitchFamily="49" charset="0"/>
              </a:rPr>
              <a:t>, na.rm = TRUE)) /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(max(</a:t>
            </a:r>
            <a:r>
              <a:rPr lang="en-US" dirty="0" err="1">
                <a:latin typeface="Consolas" panose="020B0609020204030204" pitchFamily="49" charset="0"/>
              </a:rPr>
              <a:t>df$b</a:t>
            </a:r>
            <a:r>
              <a:rPr lang="en-US" dirty="0">
                <a:latin typeface="Consolas" panose="020B0609020204030204" pitchFamily="49" charset="0"/>
              </a:rPr>
              <a:t>, na.rm = TRUE) - min(</a:t>
            </a:r>
            <a:r>
              <a:rPr lang="en-US" dirty="0" err="1">
                <a:latin typeface="Consolas" panose="020B0609020204030204" pitchFamily="49" charset="0"/>
              </a:rPr>
              <a:t>df$a</a:t>
            </a:r>
            <a:r>
              <a:rPr lang="en-US" dirty="0">
                <a:latin typeface="Consolas" panose="020B0609020204030204" pitchFamily="49" charset="0"/>
              </a:rPr>
              <a:t>, na.rm = TRUE))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df$c</a:t>
            </a:r>
            <a:r>
              <a:rPr lang="en-US" dirty="0">
                <a:latin typeface="Consolas" panose="020B0609020204030204" pitchFamily="49" charset="0"/>
              </a:rPr>
              <a:t> &lt;- (</a:t>
            </a:r>
            <a:r>
              <a:rPr lang="en-US" dirty="0" err="1">
                <a:latin typeface="Consolas" panose="020B0609020204030204" pitchFamily="49" charset="0"/>
              </a:rPr>
              <a:t>df$c</a:t>
            </a:r>
            <a:r>
              <a:rPr lang="en-US" dirty="0">
                <a:latin typeface="Consolas" panose="020B0609020204030204" pitchFamily="49" charset="0"/>
              </a:rPr>
              <a:t> - min(</a:t>
            </a:r>
            <a:r>
              <a:rPr lang="en-US" dirty="0" err="1">
                <a:latin typeface="Consolas" panose="020B0609020204030204" pitchFamily="49" charset="0"/>
              </a:rPr>
              <a:t>df$c</a:t>
            </a:r>
            <a:r>
              <a:rPr lang="en-US" dirty="0">
                <a:latin typeface="Consolas" panose="020B0609020204030204" pitchFamily="49" charset="0"/>
              </a:rPr>
              <a:t>, na.rm = TRUE)) /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(max(</a:t>
            </a:r>
            <a:r>
              <a:rPr lang="en-US" dirty="0" err="1">
                <a:latin typeface="Consolas" panose="020B0609020204030204" pitchFamily="49" charset="0"/>
              </a:rPr>
              <a:t>df$c</a:t>
            </a:r>
            <a:r>
              <a:rPr lang="en-US" dirty="0">
                <a:latin typeface="Consolas" panose="020B0609020204030204" pitchFamily="49" charset="0"/>
              </a:rPr>
              <a:t>, na.rm = TRUE) - min(</a:t>
            </a:r>
            <a:r>
              <a:rPr lang="en-US" dirty="0" err="1">
                <a:latin typeface="Consolas" panose="020B0609020204030204" pitchFamily="49" charset="0"/>
              </a:rPr>
              <a:t>df$c</a:t>
            </a:r>
            <a:r>
              <a:rPr lang="en-US" dirty="0">
                <a:latin typeface="Consolas" panose="020B0609020204030204" pitchFamily="49" charset="0"/>
              </a:rPr>
              <a:t>, na.rm = TRUE))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df$d</a:t>
            </a:r>
            <a:r>
              <a:rPr lang="en-US" dirty="0">
                <a:latin typeface="Consolas" panose="020B0609020204030204" pitchFamily="49" charset="0"/>
              </a:rPr>
              <a:t> &lt;- (</a:t>
            </a:r>
            <a:r>
              <a:rPr lang="en-US" dirty="0" err="1">
                <a:latin typeface="Consolas" panose="020B0609020204030204" pitchFamily="49" charset="0"/>
              </a:rPr>
              <a:t>df$d</a:t>
            </a:r>
            <a:r>
              <a:rPr lang="en-US" dirty="0">
                <a:latin typeface="Consolas" panose="020B0609020204030204" pitchFamily="49" charset="0"/>
              </a:rPr>
              <a:t> - min(</a:t>
            </a:r>
            <a:r>
              <a:rPr lang="en-US" dirty="0" err="1">
                <a:latin typeface="Consolas" panose="020B0609020204030204" pitchFamily="49" charset="0"/>
              </a:rPr>
              <a:t>df$d</a:t>
            </a:r>
            <a:r>
              <a:rPr lang="en-US" dirty="0">
                <a:latin typeface="Consolas" panose="020B0609020204030204" pitchFamily="49" charset="0"/>
              </a:rPr>
              <a:t>, na.rm = TRUE)) /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(max(</a:t>
            </a:r>
            <a:r>
              <a:rPr lang="en-US" dirty="0" err="1">
                <a:latin typeface="Consolas" panose="020B0609020204030204" pitchFamily="49" charset="0"/>
              </a:rPr>
              <a:t>df$d</a:t>
            </a:r>
            <a:r>
              <a:rPr lang="en-US" dirty="0">
                <a:latin typeface="Consolas" panose="020B0609020204030204" pitchFamily="49" charset="0"/>
              </a:rPr>
              <a:t>, na.rm = TRUE) - min(</a:t>
            </a:r>
            <a:r>
              <a:rPr lang="en-US" dirty="0" err="1">
                <a:latin typeface="Consolas" panose="020B0609020204030204" pitchFamily="49" charset="0"/>
              </a:rPr>
              <a:t>df$d</a:t>
            </a:r>
            <a:r>
              <a:rPr lang="en-US" dirty="0">
                <a:latin typeface="Consolas" panose="020B0609020204030204" pitchFamily="49" charset="0"/>
              </a:rPr>
              <a:t>, na.rm = TRUE))</a:t>
            </a:r>
          </a:p>
        </p:txBody>
      </p:sp>
    </p:spTree>
    <p:extLst>
      <p:ext uri="{BB962C8B-B14F-4D97-AF65-F5344CB8AC3E}">
        <p14:creationId xmlns:p14="http://schemas.microsoft.com/office/powerpoint/2010/main" val="3737485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24137</TotalTime>
  <Words>1414</Words>
  <Application>Microsoft Office PowerPoint</Application>
  <PresentationFormat>On-screen Show (4:3)</PresentationFormat>
  <Paragraphs>192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Consolas</vt:lpstr>
      <vt:lpstr>Office Theme</vt:lpstr>
      <vt:lpstr>Welcome!</vt:lpstr>
      <vt:lpstr>R for Data Science V: Software Engineering for Researchers</vt:lpstr>
      <vt:lpstr>Workshop Schedule</vt:lpstr>
      <vt:lpstr>What can go wrong?</vt:lpstr>
      <vt:lpstr>What is Better Engineering?</vt:lpstr>
      <vt:lpstr>Inspired by</vt:lpstr>
      <vt:lpstr>Today: Three Topics</vt:lpstr>
      <vt:lpstr>Theme 1: “Don’t Repeat Yourself”</vt:lpstr>
      <vt:lpstr>Copy-pasted logic</vt:lpstr>
      <vt:lpstr>Step 1: Create a function</vt:lpstr>
      <vt:lpstr>Step 2: Use loops or another map</vt:lpstr>
      <vt:lpstr>DRY: Functions</vt:lpstr>
      <vt:lpstr>Functions in R</vt:lpstr>
      <vt:lpstr>Data reused in multiple places</vt:lpstr>
      <vt:lpstr>Data reused in multiple places</vt:lpstr>
      <vt:lpstr>Don’t write any information twice</vt:lpstr>
      <vt:lpstr>Theme 2: Modularity</vt:lpstr>
      <vt:lpstr>My original workflow</vt:lpstr>
      <vt:lpstr>A few simple rules for modular code</vt:lpstr>
      <vt:lpstr>Rules for modular data cleaning</vt:lpstr>
      <vt:lpstr>Theme 3: Confident Automation</vt:lpstr>
      <vt:lpstr>How to avoid mistakes?</vt:lpstr>
      <vt:lpstr>What to use for automation?</vt:lpstr>
      <vt:lpstr>Example of project management</vt:lpstr>
      <vt:lpstr>Common shell commands</vt:lpstr>
      <vt:lpstr>Basics of a shell command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for Data Science Workshops</dc:title>
  <dc:creator>Tannen, Jonathan</dc:creator>
  <cp:lastModifiedBy>Jonathan Tannen</cp:lastModifiedBy>
  <cp:revision>75</cp:revision>
  <dcterms:created xsi:type="dcterms:W3CDTF">2017-08-22T16:07:36Z</dcterms:created>
  <dcterms:modified xsi:type="dcterms:W3CDTF">2023-03-22T01:38:14Z</dcterms:modified>
</cp:coreProperties>
</file>