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7" r:id="rId4"/>
    <p:sldId id="272" r:id="rId5"/>
    <p:sldId id="269" r:id="rId6"/>
    <p:sldId id="281" r:id="rId7"/>
    <p:sldId id="258" r:id="rId8"/>
    <p:sldId id="259" r:id="rId9"/>
    <p:sldId id="260" r:id="rId10"/>
    <p:sldId id="261" r:id="rId11"/>
    <p:sldId id="270" r:id="rId12"/>
    <p:sldId id="262" r:id="rId13"/>
    <p:sldId id="265" r:id="rId14"/>
    <p:sldId id="266" r:id="rId15"/>
    <p:sldId id="267" r:id="rId16"/>
    <p:sldId id="268" r:id="rId17"/>
    <p:sldId id="264" r:id="rId18"/>
    <p:sldId id="271" r:id="rId19"/>
    <p:sldId id="298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1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93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2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5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7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8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7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1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2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5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0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6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704DD-ECE8-4EBA-89AC-54C15DA6AD2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5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tannen/r-for-datascienc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6F8F-23CF-4DEA-8B1E-10DE738E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6BF9-5013-4ECE-BD49-49DC53E4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Before we start, make sure you’ve downloaded the Session 3 files from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https://github.com/jtannen/r-for-datascience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install two packages:</a:t>
            </a:r>
          </a:p>
          <a:p>
            <a:pPr>
              <a:buFontTx/>
              <a:buChar char="-"/>
            </a:pPr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dplyr</a:t>
            </a:r>
            <a:r>
              <a:rPr lang="en-US" dirty="0"/>
              <a:t>”)</a:t>
            </a:r>
          </a:p>
          <a:p>
            <a:pPr>
              <a:buFontTx/>
              <a:buChar char="-"/>
            </a:pPr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tidyr</a:t>
            </a:r>
            <a:r>
              <a:rPr lang="en-US" dirty="0"/>
              <a:t>”)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(We are using the same CSVs as last time.)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14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b="1" dirty="0"/>
              <a:t>filter</a:t>
            </a:r>
            <a:r>
              <a:rPr lang="en-US" dirty="0"/>
              <a:t>(</a:t>
            </a:r>
            <a:r>
              <a:rPr lang="en-US" dirty="0" err="1"/>
              <a:t>mydf</a:t>
            </a:r>
            <a:r>
              <a:rPr lang="en-US" dirty="0"/>
              <a:t>, age &gt; 20)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b="1" dirty="0"/>
              <a:t>select</a:t>
            </a:r>
            <a:r>
              <a:rPr lang="en-US" dirty="0"/>
              <a:t>(</a:t>
            </a:r>
            <a:r>
              <a:rPr lang="en-US" dirty="0" err="1"/>
              <a:t>mydf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age)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b="1" dirty="0"/>
              <a:t>select</a:t>
            </a:r>
            <a:r>
              <a:rPr lang="en-US" dirty="0"/>
              <a:t>(</a:t>
            </a:r>
            <a:r>
              <a:rPr lang="en-US" dirty="0" err="1"/>
              <a:t>mydf</a:t>
            </a:r>
            <a:r>
              <a:rPr lang="en-US" dirty="0"/>
              <a:t>, </a:t>
            </a:r>
            <a:r>
              <a:rPr lang="en-US" dirty="0" err="1"/>
              <a:t>first_name:age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b="1" dirty="0"/>
              <a:t>mutate</a:t>
            </a:r>
            <a:r>
              <a:rPr lang="en-US" dirty="0"/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mydf</a:t>
            </a:r>
            <a:r>
              <a:rPr lang="en-US" dirty="0"/>
              <a:t>, 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fullname</a:t>
            </a:r>
            <a:r>
              <a:rPr lang="en-US" dirty="0"/>
              <a:t> = paste(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/>
              <a:t>grouped_df</a:t>
            </a:r>
            <a:r>
              <a:rPr lang="en-US" dirty="0"/>
              <a:t> &lt;- </a:t>
            </a:r>
            <a:r>
              <a:rPr lang="en-US" b="1" dirty="0" err="1"/>
              <a:t>group_by</a:t>
            </a:r>
            <a:r>
              <a:rPr lang="en-US" dirty="0"/>
              <a:t>(</a:t>
            </a:r>
            <a:r>
              <a:rPr lang="en-US" dirty="0" err="1"/>
              <a:t>mydf</a:t>
            </a:r>
            <a:r>
              <a:rPr lang="en-US" dirty="0"/>
              <a:t>, state, year)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b="1" dirty="0" err="1"/>
              <a:t>summarise</a:t>
            </a:r>
            <a:r>
              <a:rPr lang="en-US" dirty="0"/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grouped_df</a:t>
            </a:r>
            <a:r>
              <a:rPr lang="en-US" dirty="0"/>
              <a:t>, 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median_income</a:t>
            </a:r>
            <a:r>
              <a:rPr lang="en-US" dirty="0"/>
              <a:t> = median(income)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9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214563"/>
            <a:ext cx="3810000" cy="2428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863D9B-1FC9-A629-D3F1-218A8D517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00" t="50196" r="28000" b="30980"/>
          <a:stretch/>
        </p:blipFill>
        <p:spPr>
          <a:xfrm>
            <a:off x="2819400" y="2362200"/>
            <a:ext cx="1066800" cy="144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93759-6387-C9A3-6D07-09FBAF9BB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00" t="50196" r="28000" b="30980"/>
          <a:stretch/>
        </p:blipFill>
        <p:spPr>
          <a:xfrm>
            <a:off x="2819400" y="2345765"/>
            <a:ext cx="1066800" cy="1447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D066F3-7CC6-6DCD-EF87-DC368AF52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00" t="50196" r="28000" b="30980"/>
          <a:stretch/>
        </p:blipFill>
        <p:spPr>
          <a:xfrm>
            <a:off x="5257802" y="2362200"/>
            <a:ext cx="1066800" cy="144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54F976-49E5-D49F-AD11-F27AE6D25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00" t="50196" r="28000" b="30980"/>
          <a:stretch/>
        </p:blipFill>
        <p:spPr>
          <a:xfrm>
            <a:off x="5260790" y="2362200"/>
            <a:ext cx="1066800" cy="144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E4434F-8FAC-8838-E5FE-CB7F2E546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00" t="50196" r="28000" b="30980"/>
          <a:stretch/>
        </p:blipFill>
        <p:spPr>
          <a:xfrm>
            <a:off x="3849596" y="2330824"/>
            <a:ext cx="1066800" cy="1447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41642A-AC8F-9ADC-B35A-61534FFF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00" t="50196" r="28000" b="30980"/>
          <a:stretch/>
        </p:blipFill>
        <p:spPr>
          <a:xfrm>
            <a:off x="3942604" y="2377141"/>
            <a:ext cx="1066800" cy="144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0A7998-D2E2-3910-9714-E814ACABE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00" t="6079" r="32000" b="34510"/>
          <a:stretch/>
        </p:blipFill>
        <p:spPr>
          <a:xfrm>
            <a:off x="4227606" y="2362200"/>
            <a:ext cx="1295400" cy="144303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F343C9-EC0A-6A6F-ABEC-738CE0181C51}"/>
              </a:ext>
            </a:extLst>
          </p:cNvPr>
          <p:cNvCxnSpPr>
            <a:cxnSpLocks/>
          </p:cNvCxnSpPr>
          <p:nvPr/>
        </p:nvCxnSpPr>
        <p:spPr>
          <a:xfrm>
            <a:off x="4038600" y="2567641"/>
            <a:ext cx="0" cy="1066800"/>
          </a:xfrm>
          <a:prstGeom prst="line">
            <a:avLst/>
          </a:prstGeom>
          <a:ln w="203200" cap="rnd">
            <a:solidFill>
              <a:srgbClr val="3F31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3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Let’s calculate the median wage, by year and state, among people over 25.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First, filter, then add a column, then </a:t>
            </a:r>
            <a:r>
              <a:rPr lang="en-US" dirty="0" err="1"/>
              <a:t>group_by</a:t>
            </a:r>
            <a:r>
              <a:rPr lang="en-US" dirty="0"/>
              <a:t>, then </a:t>
            </a:r>
            <a:r>
              <a:rPr lang="en-US" dirty="0" err="1"/>
              <a:t>summarise</a:t>
            </a:r>
            <a:r>
              <a:rPr lang="en-US" dirty="0"/>
              <a:t>.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>
                <a:solidFill>
                  <a:schemeClr val="bg1"/>
                </a:solidFill>
              </a:rPr>
              <a:t>summarise</a:t>
            </a:r>
            <a:r>
              <a:rPr lang="en-US" dirty="0">
                <a:solidFill>
                  <a:schemeClr val="bg1"/>
                </a:solidFill>
              </a:rPr>
              <a:t>(	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group_by</a:t>
            </a:r>
            <a:r>
              <a:rPr lang="en-US" dirty="0">
                <a:solidFill>
                  <a:schemeClr val="bg1"/>
                </a:solidFill>
              </a:rPr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mutate(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	filter(</a:t>
            </a:r>
            <a:r>
              <a:rPr lang="en-US" dirty="0" err="1">
                <a:solidFill>
                  <a:schemeClr val="bg1"/>
                </a:solidFill>
              </a:rPr>
              <a:t>mydf</a:t>
            </a:r>
            <a:r>
              <a:rPr lang="en-US" dirty="0">
                <a:solidFill>
                  <a:schemeClr val="bg1"/>
                </a:solidFill>
              </a:rPr>
              <a:t>, age &gt;= 25),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	income = wage * </a:t>
            </a:r>
            <a:r>
              <a:rPr lang="en-US" dirty="0" err="1">
                <a:solidFill>
                  <a:schemeClr val="bg1"/>
                </a:solidFill>
              </a:rPr>
              <a:t>hours_worked</a:t>
            </a:r>
            <a:endParaRPr lang="en-US" dirty="0">
              <a:solidFill>
                <a:schemeClr val="bg1"/>
              </a:solidFill>
            </a:endParaRP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state, year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median_income</a:t>
            </a:r>
            <a:r>
              <a:rPr lang="en-US" dirty="0">
                <a:solidFill>
                  <a:schemeClr val="bg1"/>
                </a:solidFill>
              </a:rPr>
              <a:t> = median(income)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066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Let’s calculate the median wage, by year and state, among people over 25.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First, filter, then add a column, then </a:t>
            </a:r>
            <a:r>
              <a:rPr lang="en-US" dirty="0" err="1"/>
              <a:t>group_by</a:t>
            </a:r>
            <a:r>
              <a:rPr lang="en-US" dirty="0"/>
              <a:t>, then </a:t>
            </a:r>
            <a:r>
              <a:rPr lang="en-US" dirty="0" err="1"/>
              <a:t>summarise</a:t>
            </a:r>
            <a:r>
              <a:rPr lang="en-US" dirty="0"/>
              <a:t>.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>
                <a:solidFill>
                  <a:schemeClr val="bg1"/>
                </a:solidFill>
              </a:rPr>
              <a:t>summarise</a:t>
            </a:r>
            <a:r>
              <a:rPr lang="en-US" dirty="0">
                <a:solidFill>
                  <a:schemeClr val="bg1"/>
                </a:solidFill>
              </a:rPr>
              <a:t>(	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group_by</a:t>
            </a:r>
            <a:r>
              <a:rPr lang="en-US" dirty="0">
                <a:solidFill>
                  <a:schemeClr val="bg1"/>
                </a:solidFill>
              </a:rPr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mutate(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	filter(</a:t>
            </a:r>
            <a:r>
              <a:rPr lang="en-US" dirty="0" err="1"/>
              <a:t>mydf</a:t>
            </a:r>
            <a:r>
              <a:rPr lang="en-US" dirty="0"/>
              <a:t>, age &gt;= 25)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	income = wage * </a:t>
            </a:r>
            <a:r>
              <a:rPr lang="en-US" dirty="0" err="1">
                <a:solidFill>
                  <a:schemeClr val="bg1"/>
                </a:solidFill>
              </a:rPr>
              <a:t>hours_worked</a:t>
            </a:r>
            <a:endParaRPr lang="en-US" dirty="0">
              <a:solidFill>
                <a:schemeClr val="bg1"/>
              </a:solidFill>
            </a:endParaRP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state, year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median_income</a:t>
            </a:r>
            <a:r>
              <a:rPr lang="en-US" dirty="0">
                <a:solidFill>
                  <a:schemeClr val="bg1"/>
                </a:solidFill>
              </a:rPr>
              <a:t> = median(income)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506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Let’s calculate the median wage, by year and state, among people over 25.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First, filter, then add a column, then </a:t>
            </a:r>
            <a:r>
              <a:rPr lang="en-US" dirty="0" err="1"/>
              <a:t>group_by</a:t>
            </a:r>
            <a:r>
              <a:rPr lang="en-US" dirty="0"/>
              <a:t>, then </a:t>
            </a:r>
            <a:r>
              <a:rPr lang="en-US" dirty="0" err="1"/>
              <a:t>summarise</a:t>
            </a:r>
            <a:r>
              <a:rPr lang="en-US" dirty="0"/>
              <a:t>.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>
                <a:solidFill>
                  <a:schemeClr val="bg1"/>
                </a:solidFill>
              </a:rPr>
              <a:t>summarise</a:t>
            </a:r>
            <a:r>
              <a:rPr lang="en-US" dirty="0">
                <a:solidFill>
                  <a:schemeClr val="bg1"/>
                </a:solidFill>
              </a:rPr>
              <a:t>(	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group_by</a:t>
            </a:r>
            <a:r>
              <a:rPr lang="en-US" dirty="0">
                <a:solidFill>
                  <a:schemeClr val="bg1"/>
                </a:solidFill>
              </a:rPr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mutate(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	filter(</a:t>
            </a:r>
            <a:r>
              <a:rPr lang="en-US" dirty="0" err="1"/>
              <a:t>mydf</a:t>
            </a:r>
            <a:r>
              <a:rPr lang="en-US" dirty="0"/>
              <a:t>, age &gt;= 25),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	wage = income / </a:t>
            </a:r>
            <a:r>
              <a:rPr lang="en-US" dirty="0" err="1"/>
              <a:t>hours_worked</a:t>
            </a: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)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state, year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median_income</a:t>
            </a:r>
            <a:r>
              <a:rPr lang="en-US" dirty="0">
                <a:solidFill>
                  <a:schemeClr val="bg1"/>
                </a:solidFill>
              </a:rPr>
              <a:t> = median(income)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8903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Let’s calculate the median wage, by year and state, among people over 25.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First, filter, then add a column, then </a:t>
            </a:r>
            <a:r>
              <a:rPr lang="en-US" dirty="0" err="1"/>
              <a:t>group_by</a:t>
            </a:r>
            <a:r>
              <a:rPr lang="en-US" dirty="0"/>
              <a:t>, then </a:t>
            </a:r>
            <a:r>
              <a:rPr lang="en-US" dirty="0" err="1"/>
              <a:t>summarise</a:t>
            </a:r>
            <a:r>
              <a:rPr lang="en-US" dirty="0"/>
              <a:t>.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>
                <a:solidFill>
                  <a:schemeClr val="bg1"/>
                </a:solidFill>
              </a:rPr>
              <a:t>summarise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/>
              <a:t>	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group_by</a:t>
            </a:r>
            <a:r>
              <a:rPr lang="en-US" dirty="0"/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mutate(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	filter(</a:t>
            </a:r>
            <a:r>
              <a:rPr lang="en-US" dirty="0" err="1"/>
              <a:t>mydf</a:t>
            </a:r>
            <a:r>
              <a:rPr lang="en-US" dirty="0"/>
              <a:t>, age &gt;= 25),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	wage = income / </a:t>
            </a:r>
            <a:r>
              <a:rPr lang="en-US" dirty="0" err="1"/>
              <a:t>hours_worked</a:t>
            </a: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state, year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)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median_income</a:t>
            </a:r>
            <a:r>
              <a:rPr lang="en-US" dirty="0">
                <a:solidFill>
                  <a:schemeClr val="bg1"/>
                </a:solidFill>
              </a:rPr>
              <a:t> = median(income)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076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Let’s calculate the median wage, by year and state, among people over 25.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First, filter, then add a column, then </a:t>
            </a:r>
            <a:r>
              <a:rPr lang="en-US" dirty="0" err="1"/>
              <a:t>group_by</a:t>
            </a:r>
            <a:r>
              <a:rPr lang="en-US" dirty="0"/>
              <a:t>, then </a:t>
            </a:r>
            <a:r>
              <a:rPr lang="en-US" dirty="0" err="1"/>
              <a:t>summarise</a:t>
            </a:r>
            <a:r>
              <a:rPr lang="en-US" dirty="0"/>
              <a:t>.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/>
              <a:t>summarise</a:t>
            </a:r>
            <a:r>
              <a:rPr lang="en-US" dirty="0"/>
              <a:t>(	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group_by</a:t>
            </a:r>
            <a:r>
              <a:rPr lang="en-US" dirty="0"/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mutate(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	filter(</a:t>
            </a:r>
            <a:r>
              <a:rPr lang="en-US" dirty="0" err="1"/>
              <a:t>mydf</a:t>
            </a:r>
            <a:r>
              <a:rPr lang="en-US" dirty="0"/>
              <a:t>, age &gt;= 25),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	wage = income / </a:t>
            </a:r>
            <a:r>
              <a:rPr lang="en-US" dirty="0" err="1"/>
              <a:t>hours_worked</a:t>
            </a: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state, year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median_wage</a:t>
            </a:r>
            <a:r>
              <a:rPr lang="en-US" dirty="0"/>
              <a:t> = median(wage)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960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function(</a:t>
            </a:r>
            <a:r>
              <a:rPr lang="en-US" dirty="0" err="1"/>
              <a:t>mydf</a:t>
            </a:r>
            <a:r>
              <a:rPr lang="en-US" dirty="0"/>
              <a:t>, arg1 = a, arg2 = b)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/>
              <a:t>mydf</a:t>
            </a:r>
            <a:r>
              <a:rPr lang="en-US" dirty="0"/>
              <a:t> |&gt; </a:t>
            </a:r>
            <a:r>
              <a:rPr lang="en-US" dirty="0" err="1"/>
              <a:t>funtion</a:t>
            </a:r>
            <a:r>
              <a:rPr lang="en-US" dirty="0"/>
              <a:t>(arg1 = a, arg2 = b)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>
                <a:solidFill>
                  <a:schemeClr val="bg1"/>
                </a:solidFill>
              </a:rPr>
              <a:t>mydf</a:t>
            </a:r>
            <a:r>
              <a:rPr lang="en-US" dirty="0">
                <a:solidFill>
                  <a:schemeClr val="bg1"/>
                </a:solidFill>
              </a:rPr>
              <a:t>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filter(age &gt;= 25)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mutate(wage = income / </a:t>
            </a:r>
            <a:r>
              <a:rPr lang="en-US" dirty="0" err="1">
                <a:solidFill>
                  <a:schemeClr val="bg1"/>
                </a:solidFill>
              </a:rPr>
              <a:t>hours_worked</a:t>
            </a:r>
            <a:r>
              <a:rPr lang="en-US" dirty="0">
                <a:solidFill>
                  <a:schemeClr val="bg1"/>
                </a:solidFill>
              </a:rPr>
              <a:t>)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group_by</a:t>
            </a:r>
            <a:r>
              <a:rPr lang="en-US" dirty="0">
                <a:solidFill>
                  <a:schemeClr val="bg1"/>
                </a:solidFill>
              </a:rPr>
              <a:t>(state, year)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summarise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median_wage</a:t>
            </a:r>
            <a:r>
              <a:rPr lang="en-US" dirty="0">
                <a:solidFill>
                  <a:schemeClr val="bg1"/>
                </a:solidFill>
              </a:rPr>
              <a:t> = median(wage))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5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function(</a:t>
            </a:r>
            <a:r>
              <a:rPr lang="en-US" dirty="0" err="1"/>
              <a:t>mydf</a:t>
            </a:r>
            <a:r>
              <a:rPr lang="en-US" dirty="0"/>
              <a:t>, arg1 = a, arg2 = b)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/>
              <a:t>mydf</a:t>
            </a:r>
            <a:r>
              <a:rPr lang="en-US" dirty="0"/>
              <a:t> |&gt; </a:t>
            </a:r>
            <a:r>
              <a:rPr lang="en-US" dirty="0" err="1"/>
              <a:t>funtion</a:t>
            </a:r>
            <a:r>
              <a:rPr lang="en-US" dirty="0"/>
              <a:t>(arg1 = a, arg2 = b)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/>
              <a:t>mydf</a:t>
            </a:r>
            <a:r>
              <a:rPr lang="en-US" dirty="0"/>
              <a:t>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filter(age &gt;= 25)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mutate(wage = income / </a:t>
            </a:r>
            <a:r>
              <a:rPr lang="en-US" dirty="0" err="1"/>
              <a:t>hours_worked</a:t>
            </a:r>
            <a:r>
              <a:rPr lang="en-US" dirty="0"/>
              <a:t>)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group_by</a:t>
            </a:r>
            <a:r>
              <a:rPr lang="en-US" dirty="0"/>
              <a:t>(state, year)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summarise</a:t>
            </a:r>
            <a:r>
              <a:rPr lang="en-US" dirty="0"/>
              <a:t>(</a:t>
            </a:r>
            <a:r>
              <a:rPr lang="en-US" dirty="0" err="1"/>
              <a:t>median_wage</a:t>
            </a:r>
            <a:r>
              <a:rPr lang="en-US" dirty="0"/>
              <a:t> = median(wage))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54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/>
              <a:t>summarise</a:t>
            </a:r>
            <a:r>
              <a:rPr lang="en-US" dirty="0"/>
              <a:t>(	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group_by</a:t>
            </a:r>
            <a:r>
              <a:rPr lang="en-US" dirty="0"/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mutate(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	filter(</a:t>
            </a:r>
            <a:r>
              <a:rPr lang="en-US" dirty="0" err="1"/>
              <a:t>mydf</a:t>
            </a:r>
            <a:r>
              <a:rPr lang="en-US" dirty="0"/>
              <a:t>, age &gt;= 25),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	wage = income / </a:t>
            </a:r>
            <a:r>
              <a:rPr lang="en-US" dirty="0" err="1"/>
              <a:t>hours_worked</a:t>
            </a: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state, year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median_wage</a:t>
            </a:r>
            <a:r>
              <a:rPr lang="en-US" dirty="0"/>
              <a:t> = median(wage)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mydf</a:t>
            </a:r>
            <a:r>
              <a:rPr lang="en-US" dirty="0"/>
              <a:t>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filter(age &gt;= 25)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mutate(wage = income / </a:t>
            </a:r>
            <a:r>
              <a:rPr lang="en-US" dirty="0" err="1"/>
              <a:t>hours_worked</a:t>
            </a:r>
            <a:r>
              <a:rPr lang="en-US" dirty="0"/>
              <a:t>)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group_by</a:t>
            </a:r>
            <a:r>
              <a:rPr lang="en-US" dirty="0"/>
              <a:t>(state, year)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summarise</a:t>
            </a:r>
            <a:r>
              <a:rPr lang="en-US" dirty="0"/>
              <a:t>(</a:t>
            </a:r>
            <a:r>
              <a:rPr lang="en-US" dirty="0" err="1"/>
              <a:t>median_wage</a:t>
            </a:r>
            <a:r>
              <a:rPr lang="en-US"/>
              <a:t> = median(wage))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6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for Data Science III:</a:t>
            </a:r>
            <a:br>
              <a:rPr lang="en-US" dirty="0"/>
            </a:br>
            <a:r>
              <a:rPr lang="en-US" dirty="0"/>
              <a:t>Data Wrangling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Tannen</a:t>
            </a:r>
          </a:p>
        </p:txBody>
      </p:sp>
    </p:spTree>
    <p:extLst>
      <p:ext uri="{BB962C8B-B14F-4D97-AF65-F5344CB8AC3E}">
        <p14:creationId xmlns:p14="http://schemas.microsoft.com/office/powerpoint/2010/main" val="28704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“Data Wrangling”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99% of the data tasks you ever need to do are: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strike="sngStrike" dirty="0"/>
              <a:t>subset your data (</a:t>
            </a:r>
            <a:r>
              <a:rPr lang="en-US" strike="sngStrike" dirty="0" err="1"/>
              <a:t>dplyr</a:t>
            </a:r>
            <a:r>
              <a:rPr lang="en-US" strike="sngStrike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strike="sngStrike" dirty="0"/>
              <a:t>create new variables (</a:t>
            </a:r>
            <a:r>
              <a:rPr lang="en-US" strike="sngStrike" dirty="0" err="1"/>
              <a:t>dplyr</a:t>
            </a:r>
            <a:r>
              <a:rPr lang="en-US" strike="sngStrike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strike="sngStrike" dirty="0"/>
              <a:t>create summaries (</a:t>
            </a:r>
            <a:r>
              <a:rPr lang="en-US" strike="sngStrike" dirty="0" err="1"/>
              <a:t>dplyr</a:t>
            </a:r>
            <a:r>
              <a:rPr lang="en-US" strike="sngStrike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endParaRPr lang="en-US" dirty="0"/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merge datasets 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“reshape” your data (</a:t>
            </a:r>
            <a:r>
              <a:rPr lang="en-US" dirty="0" err="1"/>
              <a:t>tidyr</a:t>
            </a:r>
            <a:r>
              <a:rPr lang="en-US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endParaRPr lang="en-US" dirty="0"/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strike="sngStrike" dirty="0"/>
              <a:t>visualize your data (ggplot2)</a:t>
            </a:r>
          </a:p>
        </p:txBody>
      </p:sp>
    </p:spTree>
    <p:extLst>
      <p:ext uri="{BB962C8B-B14F-4D97-AF65-F5344CB8AC3E}">
        <p14:creationId xmlns:p14="http://schemas.microsoft.com/office/powerpoint/2010/main" val="413997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Datasets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8444" y="2196865"/>
          <a:ext cx="3429000" cy="290505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558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price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sq.ft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saledate</a:t>
                      </a:r>
                      <a:endParaRPr lang="en-US" sz="14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1523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5234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11/01/15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3463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Fishtown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34523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04/12/05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5477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Fox Chase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02/05/10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4563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7546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35674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12/23/06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3486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Fishtown</a:t>
                      </a:r>
                      <a:endParaRPr lang="en-US" sz="14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4563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3452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01/02/11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686301" y="3256963"/>
          <a:ext cx="3200401" cy="223844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75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 Dens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Dist</a:t>
                      </a:r>
                      <a:r>
                        <a:rPr lang="en-US" sz="1400" baseline="0" dirty="0"/>
                        <a:t> to CBD</a:t>
                      </a:r>
                      <a:endParaRPr lang="en-US" sz="14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Cedar Park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5234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4.5</a:t>
                      </a:r>
                      <a:endParaRPr lang="en-US" sz="14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34523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2.6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 err="1"/>
                        <a:t>Fishtown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1.8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Fox</a:t>
                      </a:r>
                      <a:r>
                        <a:rPr lang="en-US" sz="1400" baseline="0" dirty="0"/>
                        <a:t> Chase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7546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35674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6.8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Girard Estate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4563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3452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43181" y="1867835"/>
            <a:ext cx="5501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Sales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2050" y="2971800"/>
            <a:ext cx="12907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Neighborhoods</a:t>
            </a:r>
          </a:p>
        </p:txBody>
      </p:sp>
    </p:spTree>
    <p:extLst>
      <p:ext uri="{BB962C8B-B14F-4D97-AF65-F5344CB8AC3E}">
        <p14:creationId xmlns:p14="http://schemas.microsoft.com/office/powerpoint/2010/main" val="355130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0" y="3314701"/>
            <a:ext cx="6172200" cy="248007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In general, will replicate rows as many times as matches dictate.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inner_join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): only keep matches</a:t>
            </a:r>
          </a:p>
          <a:p>
            <a:r>
              <a:rPr lang="en-US" dirty="0" err="1"/>
              <a:t>left_join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): keep all rows in x </a:t>
            </a:r>
            <a:br>
              <a:rPr lang="en-US" dirty="0"/>
            </a:br>
            <a:r>
              <a:rPr lang="en-US" dirty="0"/>
              <a:t>(rows without a match will get NA values)</a:t>
            </a:r>
          </a:p>
          <a:p>
            <a:r>
              <a:rPr lang="en-US" dirty="0" err="1"/>
              <a:t>right_join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): keep all rows in y </a:t>
            </a:r>
          </a:p>
          <a:p>
            <a:r>
              <a:rPr lang="en-US" dirty="0" err="1"/>
              <a:t>full_join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): keep all rows in both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left_join</a:t>
            </a:r>
            <a:r>
              <a:rPr lang="en-US" dirty="0">
                <a:solidFill>
                  <a:srgbClr val="FF0000"/>
                </a:solidFill>
              </a:rPr>
              <a:t>(df1, df2, by = ‘</a:t>
            </a:r>
            <a:r>
              <a:rPr lang="en-US" dirty="0" err="1">
                <a:solidFill>
                  <a:srgbClr val="FF0000"/>
                </a:solidFill>
              </a:rPr>
              <a:t>nbhd</a:t>
            </a:r>
            <a:r>
              <a:rPr lang="en-US" dirty="0">
                <a:solidFill>
                  <a:srgbClr val="FF0000"/>
                </a:solidFill>
              </a:rPr>
              <a:t>’)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left_join</a:t>
            </a:r>
            <a:r>
              <a:rPr lang="en-US" dirty="0">
                <a:solidFill>
                  <a:srgbClr val="FF0000"/>
                </a:solidFill>
              </a:rPr>
              <a:t>(df1, df2, by = c(‘neighborhood’ = ‘</a:t>
            </a:r>
            <a:r>
              <a:rPr lang="en-US" dirty="0" err="1">
                <a:solidFill>
                  <a:srgbClr val="FF0000"/>
                </a:solidFill>
              </a:rPr>
              <a:t>nbhd</a:t>
            </a:r>
            <a:r>
              <a:rPr lang="en-US" dirty="0">
                <a:solidFill>
                  <a:srgbClr val="FF0000"/>
                </a:solidFill>
              </a:rPr>
              <a:t>’))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Datasets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1657350" y="1828800"/>
          <a:ext cx="2857500" cy="13144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r>
                        <a:rPr lang="en-US" sz="800" dirty="0"/>
                        <a:t>id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nbhd</a:t>
                      </a:r>
                      <a:endParaRPr lang="en-US" sz="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price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sq.ft</a:t>
                      </a:r>
                      <a:r>
                        <a:rPr lang="en-US" sz="800" dirty="0"/>
                        <a:t>.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saledate</a:t>
                      </a:r>
                      <a:endParaRPr 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r>
                        <a:rPr lang="en-US" sz="800" dirty="0"/>
                        <a:t>1523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5234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12465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11/01/15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r>
                        <a:rPr lang="en-US" sz="800" dirty="0"/>
                        <a:t>3463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Fishtown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34523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04/12/05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r>
                        <a:rPr lang="en-US" sz="800" dirty="0"/>
                        <a:t>5477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Fox Chase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2346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62345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02/05/10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r>
                        <a:rPr lang="en-US" sz="800" dirty="0"/>
                        <a:t>4563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7546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35674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12/23/06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r>
                        <a:rPr lang="en-US" sz="800" dirty="0"/>
                        <a:t>3486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Fishtown</a:t>
                      </a:r>
                      <a:endParaRPr lang="en-US" sz="8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4563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3452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01/02/11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5029201" y="1885950"/>
          <a:ext cx="2686052" cy="11993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0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810">
                <a:tc>
                  <a:txBody>
                    <a:bodyPr/>
                    <a:lstStyle/>
                    <a:p>
                      <a:r>
                        <a:rPr lang="en-US" sz="800" dirty="0" err="1"/>
                        <a:t>nbhd</a:t>
                      </a:r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Pop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Pop Dens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Dist</a:t>
                      </a:r>
                      <a:r>
                        <a:rPr lang="en-US" sz="800" baseline="0" dirty="0"/>
                        <a:t> to CBD</a:t>
                      </a:r>
                      <a:endParaRPr 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/>
                        <a:t>Cedar Park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5234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12465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4.5</a:t>
                      </a:r>
                      <a:endParaRPr 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/>
                        <a:t>Fairmount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34523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2.6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err="1"/>
                        <a:t>Fishtown</a:t>
                      </a:r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2346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62345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1.8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/>
                        <a:t>Fox</a:t>
                      </a:r>
                      <a:r>
                        <a:rPr lang="en-US" sz="800" baseline="0" dirty="0"/>
                        <a:t> Chase</a:t>
                      </a:r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7546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35674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6.8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/>
                        <a:t>Girard Estate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4563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3452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4.3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788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“tidy” Datasets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14450" y="2228850"/>
          <a:ext cx="2481944" cy="25203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5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558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phi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229100" y="2228850"/>
          <a:ext cx="3600451" cy="97919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20586" y="1885950"/>
            <a:ext cx="4956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long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29100" y="1902572"/>
            <a:ext cx="535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wide</a:t>
            </a:r>
          </a:p>
        </p:txBody>
      </p:sp>
    </p:spTree>
    <p:extLst>
      <p:ext uri="{BB962C8B-B14F-4D97-AF65-F5344CB8AC3E}">
        <p14:creationId xmlns:p14="http://schemas.microsoft.com/office/powerpoint/2010/main" val="861368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“tidy” Datasets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59328" y="2311711"/>
          <a:ext cx="2481944" cy="25203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5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558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phi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229101" y="2257412"/>
          <a:ext cx="3600451" cy="97919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0518" y="2024449"/>
            <a:ext cx="4956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long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4850" y="1902572"/>
            <a:ext cx="535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wide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707337" y="2743200"/>
            <a:ext cx="47277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4171950" y="3714751"/>
            <a:ext cx="3600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pivot_wider</a:t>
            </a:r>
            <a:r>
              <a:rPr lang="en-US" b="1" dirty="0"/>
              <a:t>(</a:t>
            </a:r>
          </a:p>
          <a:p>
            <a:r>
              <a:rPr lang="en-US" b="1" dirty="0"/>
              <a:t>	</a:t>
            </a:r>
            <a:r>
              <a:rPr lang="en-US" b="1" dirty="0" err="1"/>
              <a:t>df</a:t>
            </a:r>
            <a:r>
              <a:rPr lang="en-US" b="1" dirty="0"/>
              <a:t>,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err="1">
                <a:solidFill>
                  <a:srgbClr val="FF0000"/>
                </a:solidFill>
              </a:rPr>
              <a:t>names_from</a:t>
            </a:r>
            <a:r>
              <a:rPr lang="en-US" b="1" dirty="0">
                <a:solidFill>
                  <a:srgbClr val="FF0000"/>
                </a:solidFill>
              </a:rPr>
              <a:t>= year</a:t>
            </a:r>
            <a:r>
              <a:rPr lang="en-US" b="1" dirty="0"/>
              <a:t>, </a:t>
            </a:r>
          </a:p>
          <a:p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err="1">
                <a:solidFill>
                  <a:srgbClr val="00B050"/>
                </a:solidFill>
              </a:rPr>
              <a:t>values_from</a:t>
            </a:r>
            <a:r>
              <a:rPr lang="en-US" b="1" dirty="0">
                <a:solidFill>
                  <a:srgbClr val="00B050"/>
                </a:solidFill>
              </a:rPr>
              <a:t> = phi</a:t>
            </a:r>
          </a:p>
          <a:p>
            <a:r>
              <a:rPr lang="en-US" b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26711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“tidy” Datasets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59328" y="2311711"/>
          <a:ext cx="2481944" cy="25203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5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558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phi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229101" y="2257412"/>
          <a:ext cx="3600451" cy="97919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0518" y="2024449"/>
            <a:ext cx="4956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long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4850" y="1902572"/>
            <a:ext cx="535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wide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707337" y="2743200"/>
            <a:ext cx="47277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4171950" y="3714751"/>
            <a:ext cx="3600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pivot_wider</a:t>
            </a:r>
            <a:r>
              <a:rPr lang="en-US" b="1" dirty="0"/>
              <a:t>(</a:t>
            </a:r>
          </a:p>
          <a:p>
            <a:r>
              <a:rPr lang="en-US" b="1" dirty="0"/>
              <a:t>	</a:t>
            </a:r>
            <a:r>
              <a:rPr lang="en-US" b="1" dirty="0" err="1"/>
              <a:t>df</a:t>
            </a:r>
            <a:r>
              <a:rPr lang="en-US" b="1" dirty="0"/>
              <a:t>,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err="1">
                <a:solidFill>
                  <a:srgbClr val="FF0000"/>
                </a:solidFill>
              </a:rPr>
              <a:t>names_from</a:t>
            </a:r>
            <a:r>
              <a:rPr lang="en-US" b="1" dirty="0">
                <a:solidFill>
                  <a:srgbClr val="FF0000"/>
                </a:solidFill>
              </a:rPr>
              <a:t>= year</a:t>
            </a:r>
            <a:r>
              <a:rPr lang="en-US" b="1" dirty="0"/>
              <a:t>, </a:t>
            </a:r>
          </a:p>
          <a:p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err="1">
                <a:solidFill>
                  <a:srgbClr val="00B050"/>
                </a:solidFill>
              </a:rPr>
              <a:t>values_from</a:t>
            </a:r>
            <a:r>
              <a:rPr lang="en-US" b="1" dirty="0">
                <a:solidFill>
                  <a:srgbClr val="00B050"/>
                </a:solidFill>
              </a:rPr>
              <a:t> = phi</a:t>
            </a:r>
          </a:p>
          <a:p>
            <a:r>
              <a:rPr lang="en-US" b="1" dirty="0"/>
              <a:t>) </a:t>
            </a:r>
          </a:p>
        </p:txBody>
      </p:sp>
      <p:sp>
        <p:nvSpPr>
          <p:cNvPr id="6" name="Oval 5"/>
          <p:cNvSpPr/>
          <p:nvPr/>
        </p:nvSpPr>
        <p:spPr>
          <a:xfrm>
            <a:off x="2114550" y="2024449"/>
            <a:ext cx="742950" cy="30047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2857500" y="2040484"/>
            <a:ext cx="742950" cy="300475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65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“tidy” Datasets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59328" y="2311711"/>
          <a:ext cx="2481944" cy="25203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5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558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phi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9760415"/>
              </p:ext>
            </p:extLst>
          </p:nvPr>
        </p:nvGraphicFramePr>
        <p:xfrm>
          <a:off x="4229101" y="2257412"/>
          <a:ext cx="3600451" cy="97919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y2001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y2002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y2003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0518" y="2024449"/>
            <a:ext cx="4956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long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4850" y="1902572"/>
            <a:ext cx="535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wide</a:t>
            </a:r>
          </a:p>
        </p:txBody>
      </p:sp>
      <p:sp>
        <p:nvSpPr>
          <p:cNvPr id="3" name="Right Arrow 2"/>
          <p:cNvSpPr/>
          <p:nvPr/>
        </p:nvSpPr>
        <p:spPr>
          <a:xfrm rot="10800000">
            <a:off x="3707337" y="2743200"/>
            <a:ext cx="47277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3771900" y="3714751"/>
            <a:ext cx="4229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pivot_longer</a:t>
            </a:r>
            <a:r>
              <a:rPr lang="en-US" b="1" dirty="0"/>
              <a:t>(</a:t>
            </a:r>
          </a:p>
          <a:p>
            <a:r>
              <a:rPr lang="en-US" b="1" dirty="0"/>
              <a:t>	</a:t>
            </a:r>
            <a:r>
              <a:rPr lang="en-US" b="1" dirty="0" err="1"/>
              <a:t>wide_df</a:t>
            </a:r>
            <a:r>
              <a:rPr lang="en-US" b="1" dirty="0"/>
              <a:t>, </a:t>
            </a:r>
          </a:p>
          <a:p>
            <a:r>
              <a:rPr lang="en-US" b="1" dirty="0"/>
              <a:t>	y2001:y2003,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err="1">
                <a:solidFill>
                  <a:srgbClr val="FF0000"/>
                </a:solidFill>
              </a:rPr>
              <a:t>names_to</a:t>
            </a:r>
            <a:r>
              <a:rPr lang="en-US" b="1" dirty="0">
                <a:solidFill>
                  <a:srgbClr val="FF0000"/>
                </a:solidFill>
              </a:rPr>
              <a:t> = “year”</a:t>
            </a:r>
            <a:r>
              <a:rPr lang="en-US" b="1" dirty="0"/>
              <a:t>, </a:t>
            </a:r>
          </a:p>
          <a:p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err="1">
                <a:solidFill>
                  <a:srgbClr val="00B050"/>
                </a:solidFill>
              </a:rPr>
              <a:t>values_to</a:t>
            </a:r>
            <a:r>
              <a:rPr lang="en-US" b="1" dirty="0">
                <a:solidFill>
                  <a:srgbClr val="00B050"/>
                </a:solidFill>
              </a:rPr>
              <a:t> = “phi”</a:t>
            </a:r>
          </a:p>
          <a:p>
            <a:r>
              <a:rPr lang="en-US" b="1" dirty="0"/>
              <a:t>) </a:t>
            </a:r>
          </a:p>
        </p:txBody>
      </p:sp>
      <p:sp>
        <p:nvSpPr>
          <p:cNvPr id="7" name="Right Brace 6"/>
          <p:cNvSpPr/>
          <p:nvPr/>
        </p:nvSpPr>
        <p:spPr>
          <a:xfrm rot="16200000">
            <a:off x="6366029" y="748707"/>
            <a:ext cx="220729" cy="2641000"/>
          </a:xfrm>
          <a:prstGeom prst="rightBrac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3662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vs. Wide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057401"/>
            <a:ext cx="6172200" cy="1600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Long</a:t>
            </a:r>
          </a:p>
          <a:p>
            <a:pPr marL="0" indent="0">
              <a:buNone/>
            </a:pPr>
            <a:r>
              <a:rPr lang="en-US" sz="1800" dirty="0"/>
              <a:t>         Good for analysis with </a:t>
            </a:r>
            <a:r>
              <a:rPr lang="en-US" sz="1800" dirty="0" err="1"/>
              <a:t>group_by</a:t>
            </a:r>
            <a:r>
              <a:rPr lang="en-US" sz="1800" dirty="0"/>
              <a:t>, </a:t>
            </a:r>
            <a:r>
              <a:rPr lang="en-US" sz="1800" dirty="0" err="1"/>
              <a:t>ggplot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Hard to read. Bad for cross-year comparison.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1026" name="Picture 2" descr="Smiling Face With Open Mouth and Smiling Eyes on Apple iOS 10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365604"/>
            <a:ext cx="4286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126" y="1828801"/>
            <a:ext cx="1563485" cy="158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Pensive Face on Apple iOS 10.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985918"/>
            <a:ext cx="4286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065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vs. Wide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057401"/>
            <a:ext cx="6172200" cy="1600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Long</a:t>
            </a:r>
          </a:p>
          <a:p>
            <a:pPr marL="0" indent="0">
              <a:buNone/>
            </a:pPr>
            <a:r>
              <a:rPr lang="en-US" sz="1800" dirty="0"/>
              <a:t>         Good for analysis with </a:t>
            </a:r>
            <a:r>
              <a:rPr lang="en-US" sz="1800" dirty="0" err="1"/>
              <a:t>group_by</a:t>
            </a:r>
            <a:r>
              <a:rPr lang="en-US" sz="1800" dirty="0"/>
              <a:t>, </a:t>
            </a:r>
            <a:r>
              <a:rPr lang="en-US" sz="1800" dirty="0" err="1"/>
              <a:t>ggplot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Hard to read. Bad for cross-year comparison.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1026" name="Picture 2" descr="Smiling Face With Open Mouth and Smiling Eyes on Apple iOS 10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365604"/>
            <a:ext cx="4286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126" y="1828801"/>
            <a:ext cx="1563485" cy="158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Pensive Face on Apple iOS 10.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985918"/>
            <a:ext cx="4286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543050" y="4114800"/>
            <a:ext cx="6172200" cy="1600200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Wide</a:t>
            </a:r>
          </a:p>
          <a:p>
            <a:pPr marL="0" indent="0">
              <a:buNone/>
            </a:pPr>
            <a:r>
              <a:rPr lang="en-US" sz="1800" dirty="0"/>
              <a:t>         Easy to read, good for across row comparison.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Terrible to do batch analysis (consider trying to find the </a:t>
            </a:r>
            <a:br>
              <a:rPr lang="en-US" sz="1800" dirty="0"/>
            </a:br>
            <a:r>
              <a:rPr lang="en-US" sz="1800" dirty="0"/>
              <a:t>          mean phi for each year, or the mean phi for a </a:t>
            </a:r>
            <a:r>
              <a:rPr lang="en-US" sz="1800" dirty="0" err="1"/>
              <a:t>nbhd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9" name="Picture 2" descr="Smiling Face With Open Mouth and Smiling Eyes on Apple iOS 10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23003"/>
            <a:ext cx="4286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Pensive Face on Apple iOS 10.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043318"/>
            <a:ext cx="4286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3729315"/>
            <a:ext cx="2343150" cy="672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9D0BE3-64C3-FB1D-BE89-2E96A02F35D4}"/>
              </a:ext>
            </a:extLst>
          </p:cNvPr>
          <p:cNvSpPr txBox="1"/>
          <p:nvPr/>
        </p:nvSpPr>
        <p:spPr>
          <a:xfrm>
            <a:off x="2286000" y="32458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candidate.y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31886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5FA460-4489-4685-9021-438B930A4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Let’s do it</a:t>
            </a:r>
          </a:p>
        </p:txBody>
      </p:sp>
    </p:spTree>
    <p:extLst>
      <p:ext uri="{BB962C8B-B14F-4D97-AF65-F5344CB8AC3E}">
        <p14:creationId xmlns:p14="http://schemas.microsoft.com/office/powerpoint/2010/main" val="183833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US" dirty="0"/>
              <a:t>Intro to R </a:t>
            </a:r>
            <a:r>
              <a:rPr lang="en-US" dirty="0" err="1"/>
              <a:t>dataframes</a:t>
            </a:r>
            <a:endParaRPr lang="en-US" dirty="0"/>
          </a:p>
          <a:p>
            <a:pPr marL="385763" indent="-385763">
              <a:buAutoNum type="arabicPeriod"/>
            </a:pPr>
            <a:r>
              <a:rPr lang="en-US" dirty="0"/>
              <a:t>Visualizations with </a:t>
            </a:r>
            <a:r>
              <a:rPr lang="en-US" dirty="0" err="1"/>
              <a:t>ggplot</a:t>
            </a:r>
            <a:endParaRPr lang="en-US" b="1" dirty="0"/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b="1" dirty="0"/>
              <a:t>Data Wrangling with the </a:t>
            </a:r>
            <a:r>
              <a:rPr lang="en-US" b="1" dirty="0" err="1"/>
              <a:t>Tidyverse</a:t>
            </a:r>
            <a:endParaRPr lang="en-US" b="1" dirty="0"/>
          </a:p>
          <a:p>
            <a:pPr marL="385763" indent="-385763">
              <a:buAutoNum type="arabicPeriod"/>
            </a:pPr>
            <a:r>
              <a:rPr lang="en-US" dirty="0"/>
              <a:t>GIS with sf</a:t>
            </a:r>
          </a:p>
          <a:p>
            <a:pPr marL="385763" indent="-385763">
              <a:buAutoNum type="arabicPeriod"/>
            </a:pPr>
            <a:r>
              <a:rPr lang="en-US" dirty="0"/>
              <a:t>Software Engineering for Researchers</a:t>
            </a:r>
          </a:p>
          <a:p>
            <a:pPr marL="385763" indent="-385763">
              <a:buAutoNum type="arabicPeriod"/>
            </a:pPr>
            <a:r>
              <a:rPr lang="en-US" dirty="0"/>
              <a:t>Regression</a:t>
            </a:r>
          </a:p>
          <a:p>
            <a:pPr marL="385763" indent="-385763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3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“Data Wrangling”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99% of the data tasks you ever need to do are: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subset your data 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create new variables 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 err="1"/>
              <a:t>summarise</a:t>
            </a:r>
            <a:r>
              <a:rPr lang="en-US" dirty="0"/>
              <a:t> data 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endParaRPr lang="en-US" dirty="0"/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join datasets 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“reshape” your data (</a:t>
            </a:r>
            <a:r>
              <a:rPr lang="en-US" dirty="0" err="1"/>
              <a:t>tidyr</a:t>
            </a:r>
            <a:r>
              <a:rPr lang="en-US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endParaRPr lang="en-US" dirty="0"/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strike="sngStrike" dirty="0"/>
              <a:t>visualize your data (ggplot2)</a:t>
            </a:r>
          </a:p>
        </p:txBody>
      </p:sp>
    </p:spTree>
    <p:extLst>
      <p:ext uri="{BB962C8B-B14F-4D97-AF65-F5344CB8AC3E}">
        <p14:creationId xmlns:p14="http://schemas.microsoft.com/office/powerpoint/2010/main" val="54721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5FA460-4489-4685-9021-438B930A4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Let’s do it</a:t>
            </a:r>
          </a:p>
        </p:txBody>
      </p:sp>
    </p:spTree>
    <p:extLst>
      <p:ext uri="{BB962C8B-B14F-4D97-AF65-F5344CB8AC3E}">
        <p14:creationId xmlns:p14="http://schemas.microsoft.com/office/powerpoint/2010/main" val="199915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vs. base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Choosing a subset of rows: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mydf</a:t>
            </a:r>
            <a:r>
              <a:rPr lang="en-US" dirty="0"/>
              <a:t>[</a:t>
            </a:r>
            <a:r>
              <a:rPr lang="en-US" dirty="0" err="1"/>
              <a:t>mydf$age</a:t>
            </a:r>
            <a:r>
              <a:rPr lang="en-US" dirty="0"/>
              <a:t> &gt; 20, ]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filter(</a:t>
            </a:r>
            <a:r>
              <a:rPr lang="en-US" dirty="0" err="1"/>
              <a:t>mydf</a:t>
            </a:r>
            <a:r>
              <a:rPr lang="en-US" dirty="0"/>
              <a:t>, age &gt; 20)</a:t>
            </a:r>
          </a:p>
        </p:txBody>
      </p:sp>
    </p:spTree>
    <p:extLst>
      <p:ext uri="{BB962C8B-B14F-4D97-AF65-F5344CB8AC3E}">
        <p14:creationId xmlns:p14="http://schemas.microsoft.com/office/powerpoint/2010/main" val="133189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vs. base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Choosing a subset of columns: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sz="2400" dirty="0" err="1"/>
              <a:t>mydf</a:t>
            </a:r>
            <a:r>
              <a:rPr lang="en-US" sz="2400" dirty="0"/>
              <a:t>[ , c(“</a:t>
            </a:r>
            <a:r>
              <a:rPr lang="en-US" sz="2400" dirty="0" err="1"/>
              <a:t>first_name</a:t>
            </a:r>
            <a:r>
              <a:rPr lang="en-US" sz="2400" dirty="0"/>
              <a:t>”, “</a:t>
            </a:r>
            <a:r>
              <a:rPr lang="en-US" sz="2400" dirty="0" err="1"/>
              <a:t>last_name</a:t>
            </a:r>
            <a:r>
              <a:rPr lang="en-US" sz="2400" dirty="0"/>
              <a:t>”, “age”)]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/>
              <a:t>	select(</a:t>
            </a:r>
            <a:r>
              <a:rPr lang="en-US" sz="2400" dirty="0" err="1"/>
              <a:t>mydf</a:t>
            </a:r>
            <a:r>
              <a:rPr lang="en-US" sz="2400" dirty="0"/>
              <a:t>, </a:t>
            </a:r>
            <a:r>
              <a:rPr lang="en-US" sz="2400" dirty="0" err="1"/>
              <a:t>first_name</a:t>
            </a:r>
            <a:r>
              <a:rPr lang="en-US" sz="2400" dirty="0"/>
              <a:t>, </a:t>
            </a:r>
            <a:r>
              <a:rPr lang="en-US" sz="2400" dirty="0" err="1"/>
              <a:t>last_name</a:t>
            </a:r>
            <a:r>
              <a:rPr lang="en-US" sz="2400" dirty="0"/>
              <a:t>, age)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/>
              <a:t>	select(</a:t>
            </a:r>
            <a:r>
              <a:rPr lang="en-US" sz="2400" dirty="0" err="1"/>
              <a:t>mydf</a:t>
            </a:r>
            <a:r>
              <a:rPr lang="en-US" sz="2400" dirty="0"/>
              <a:t>, </a:t>
            </a:r>
            <a:r>
              <a:rPr lang="en-US" sz="2400" dirty="0" err="1"/>
              <a:t>first_name:age</a:t>
            </a:r>
            <a:r>
              <a:rPr lang="en-US" sz="2400" dirty="0"/>
              <a:t>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sz="2400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vs. base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Adding a column: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sz="2000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mydf$full_name</a:t>
            </a:r>
            <a:r>
              <a:rPr lang="en-US" sz="2400" dirty="0"/>
              <a:t> &lt;- paste(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	</a:t>
            </a:r>
            <a:r>
              <a:rPr lang="en-US" sz="2400" dirty="0" err="1"/>
              <a:t>mydf$first_name</a:t>
            </a:r>
            <a:r>
              <a:rPr lang="en-US" sz="2400" dirty="0"/>
              <a:t>, 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	</a:t>
            </a:r>
            <a:r>
              <a:rPr lang="en-US" sz="2400" dirty="0" err="1"/>
              <a:t>mydf$last_name</a:t>
            </a:r>
            <a:endParaRPr lang="en-US" sz="2400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mydf</a:t>
            </a:r>
            <a:r>
              <a:rPr lang="en-US" sz="2400" dirty="0"/>
              <a:t> &lt;- mutate(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	</a:t>
            </a:r>
            <a:r>
              <a:rPr lang="en-US" sz="2400" dirty="0" err="1"/>
              <a:t>mydf</a:t>
            </a:r>
            <a:r>
              <a:rPr lang="en-US" sz="2400" dirty="0"/>
              <a:t>, 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	</a:t>
            </a:r>
            <a:r>
              <a:rPr lang="en-US" sz="2400" dirty="0" err="1"/>
              <a:t>fullname</a:t>
            </a:r>
            <a:r>
              <a:rPr lang="en-US" sz="2400" dirty="0"/>
              <a:t> = paste(</a:t>
            </a:r>
            <a:r>
              <a:rPr lang="en-US" sz="2400" dirty="0" err="1"/>
              <a:t>first_name</a:t>
            </a:r>
            <a:r>
              <a:rPr lang="en-US" sz="2400" dirty="0"/>
              <a:t>, </a:t>
            </a:r>
            <a:r>
              <a:rPr lang="en-US" sz="2400" dirty="0" err="1"/>
              <a:t>last_name</a:t>
            </a:r>
            <a:r>
              <a:rPr lang="en-US" sz="2400" dirty="0"/>
              <a:t>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vs. base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Create a summary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aggregate(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</a:t>
            </a:r>
            <a:r>
              <a:rPr lang="en-US" dirty="0" err="1"/>
              <a:t>mydf</a:t>
            </a:r>
            <a:r>
              <a:rPr lang="en-US" dirty="0"/>
              <a:t>, 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IND= c(</a:t>
            </a:r>
            <a:r>
              <a:rPr lang="en-US" dirty="0" err="1"/>
              <a:t>mydf$state</a:t>
            </a:r>
            <a:r>
              <a:rPr lang="en-US" dirty="0"/>
              <a:t>, </a:t>
            </a:r>
            <a:r>
              <a:rPr lang="en-US" dirty="0" err="1"/>
              <a:t>mydf$year</a:t>
            </a:r>
            <a:r>
              <a:rPr lang="en-US" dirty="0"/>
              <a:t>), 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FUN = </a:t>
            </a:r>
            <a:r>
              <a:rPr lang="mr-IN" dirty="0"/>
              <a:t>…</a:t>
            </a: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grouped_df</a:t>
            </a:r>
            <a:r>
              <a:rPr lang="en-US" dirty="0"/>
              <a:t> &lt;- </a:t>
            </a:r>
            <a:r>
              <a:rPr lang="en-US" dirty="0" err="1"/>
              <a:t>group_by</a:t>
            </a:r>
            <a:r>
              <a:rPr lang="en-US" dirty="0"/>
              <a:t>(</a:t>
            </a:r>
            <a:r>
              <a:rPr lang="en-US" dirty="0" err="1"/>
              <a:t>mydf</a:t>
            </a:r>
            <a:r>
              <a:rPr lang="en-US" dirty="0"/>
              <a:t>, state, year)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summarise</a:t>
            </a:r>
            <a:r>
              <a:rPr lang="en-US" dirty="0"/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</a:t>
            </a:r>
            <a:r>
              <a:rPr lang="en-US" dirty="0" err="1"/>
              <a:t>grouped_df</a:t>
            </a:r>
            <a:r>
              <a:rPr lang="en-US" dirty="0"/>
              <a:t>, 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</a:t>
            </a:r>
            <a:r>
              <a:rPr lang="en-US" dirty="0" err="1"/>
              <a:t>median_income</a:t>
            </a:r>
            <a:r>
              <a:rPr lang="en-US" dirty="0"/>
              <a:t> = median(income)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9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8242</TotalTime>
  <Words>1747</Words>
  <Application>Microsoft Office PowerPoint</Application>
  <PresentationFormat>On-screen Show (4:3)</PresentationFormat>
  <Paragraphs>511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Welcome!</vt:lpstr>
      <vt:lpstr>R for Data Science III: Data Wrangling</vt:lpstr>
      <vt:lpstr>Workshop Schedule</vt:lpstr>
      <vt:lpstr>“Data Wrangling”</vt:lpstr>
      <vt:lpstr>PowerPoint Presentation</vt:lpstr>
      <vt:lpstr>dplyr vs. base R</vt:lpstr>
      <vt:lpstr>dplyr vs. base R</vt:lpstr>
      <vt:lpstr>dplyr vs. base R</vt:lpstr>
      <vt:lpstr>dplyr vs. base R</vt:lpstr>
      <vt:lpstr>dplyr</vt:lpstr>
      <vt:lpstr>Piping |&gt;</vt:lpstr>
      <vt:lpstr>Piping |&gt;</vt:lpstr>
      <vt:lpstr>Piping |&gt;</vt:lpstr>
      <vt:lpstr>Piping |&gt;</vt:lpstr>
      <vt:lpstr>Piping |&gt;</vt:lpstr>
      <vt:lpstr>Piping |&gt;</vt:lpstr>
      <vt:lpstr>Piping |&gt;</vt:lpstr>
      <vt:lpstr>Piping |&gt;</vt:lpstr>
      <vt:lpstr>Piping |&gt;</vt:lpstr>
      <vt:lpstr>“Data Wrangling”</vt:lpstr>
      <vt:lpstr>Merging Datasets</vt:lpstr>
      <vt:lpstr>Merging Datasets</vt:lpstr>
      <vt:lpstr>“tidy” Datasets</vt:lpstr>
      <vt:lpstr>“tidy” Datasets</vt:lpstr>
      <vt:lpstr>“tidy” Datasets</vt:lpstr>
      <vt:lpstr>“tidy” Datasets</vt:lpstr>
      <vt:lpstr>Long vs. Wide</vt:lpstr>
      <vt:lpstr>Long vs. Wide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Data Science Workshops</dc:title>
  <dc:creator>Tannen, Jonathan</dc:creator>
  <cp:lastModifiedBy>Jonathan Tannen</cp:lastModifiedBy>
  <cp:revision>47</cp:revision>
  <dcterms:created xsi:type="dcterms:W3CDTF">2017-08-22T16:07:36Z</dcterms:created>
  <dcterms:modified xsi:type="dcterms:W3CDTF">2023-03-03T16:03:29Z</dcterms:modified>
</cp:coreProperties>
</file>