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60" r:id="rId5"/>
    <p:sldId id="278" r:id="rId6"/>
    <p:sldId id="279" r:id="rId7"/>
    <p:sldId id="285" r:id="rId8"/>
    <p:sldId id="286" r:id="rId9"/>
    <p:sldId id="271" r:id="rId10"/>
    <p:sldId id="262" r:id="rId11"/>
    <p:sldId id="283" r:id="rId12"/>
    <p:sldId id="284" r:id="rId13"/>
    <p:sldId id="273" r:id="rId14"/>
    <p:sldId id="274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annen/r-for-data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iq.harvard.edu/R/Rgraphics/Rgraphics.html" TargetMode="External"/><Relationship Id="rId2" Type="http://schemas.openxmlformats.org/officeDocument/2006/relationships/hyperlink" Target="https://www.rstudio.com/wp-content/uploads/2015/03/ggplot2-cheatshe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start, make sure you’ve downloaded the Session 2 files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https://github.com/jtannen/r-for-datascience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(We are using the same CSVs as last time.)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2895600"/>
            <a:ext cx="8153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Aesthetics map variables in your </a:t>
            </a:r>
            <a:r>
              <a:rPr lang="en-US" dirty="0" err="1"/>
              <a:t>dataframe</a:t>
            </a:r>
            <a:r>
              <a:rPr lang="en-US" dirty="0"/>
              <a:t> to features of the plot.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They are wrapped in </a:t>
            </a:r>
            <a:r>
              <a:rPr lang="en-US" dirty="0" err="1"/>
              <a:t>aes</a:t>
            </a:r>
            <a:r>
              <a:rPr lang="en-US" dirty="0"/>
              <a:t>().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You can define them in the first </a:t>
            </a:r>
            <a:r>
              <a:rPr lang="en-US" dirty="0" err="1"/>
              <a:t>ggplot</a:t>
            </a:r>
            <a:r>
              <a:rPr lang="en-US" dirty="0"/>
              <a:t> command, or in a layer.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Common aesthetics:</a:t>
            </a:r>
          </a:p>
          <a:p>
            <a:pPr marL="457200" lvl="1" indent="0">
              <a:buNone/>
            </a:pPr>
            <a:r>
              <a:rPr lang="en-US" dirty="0"/>
              <a:t>x		alpha		shape</a:t>
            </a:r>
          </a:p>
          <a:p>
            <a:pPr marL="457200" lvl="1" indent="0">
              <a:buNone/>
            </a:pPr>
            <a:r>
              <a:rPr lang="en-US" dirty="0"/>
              <a:t>y		group		label</a:t>
            </a:r>
          </a:p>
          <a:p>
            <a:pPr marL="457200" lvl="1" indent="0">
              <a:buNone/>
            </a:pPr>
            <a:r>
              <a:rPr lang="en-US" dirty="0"/>
              <a:t>size		</a:t>
            </a:r>
            <a:r>
              <a:rPr lang="en-US" dirty="0" err="1"/>
              <a:t>linetype</a:t>
            </a:r>
            <a:r>
              <a:rPr lang="en-US" dirty="0"/>
              <a:t>		angle</a:t>
            </a:r>
          </a:p>
          <a:p>
            <a:pPr marL="457200" lvl="1" indent="0">
              <a:buNone/>
            </a:pPr>
            <a:r>
              <a:rPr lang="en-US" dirty="0"/>
              <a:t>color	fill		</a:t>
            </a:r>
            <a:r>
              <a:rPr lang="en-US" dirty="0" err="1"/>
              <a:t>fontface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E79F5-4C70-E5E8-A6E9-A3F73F367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29"/>
          <a:stretch/>
        </p:blipFill>
        <p:spPr>
          <a:xfrm>
            <a:off x="396638" y="1271934"/>
            <a:ext cx="8442562" cy="14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DKQOlBeW0AAm5JV.jpg:large">
            <a:extLst>
              <a:ext uri="{FF2B5EF4-FFF2-40B4-BE49-F238E27FC236}">
                <a16:creationId xmlns:a16="http://schemas.microsoft.com/office/drawing/2014/main" id="{E56E31EF-3DE8-4BBC-B24D-A2A17AB2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0"/>
            <a:ext cx="5929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6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7E0F-9DF9-4881-A57F-EF6E449A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6A8A-70FC-4082-B20A-F5287073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63686-09C1-436A-8637-F7E28898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5"/>
            <a:ext cx="9144000" cy="55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7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 vs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opa_df</a:t>
            </a:r>
            <a:r>
              <a:rPr lang="en-US" sz="2800" dirty="0"/>
              <a:t>,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sale_date</a:t>
            </a:r>
            <a:r>
              <a:rPr lang="en-US" sz="2800" dirty="0"/>
              <a:t>, y=</a:t>
            </a:r>
            <a:r>
              <a:rPr lang="en-US" sz="2800" dirty="0" err="1"/>
              <a:t>ppsf</a:t>
            </a:r>
            <a:r>
              <a:rPr lang="en-US" sz="2800" dirty="0"/>
              <a:t>, color=zoning)</a:t>
            </a:r>
          </a:p>
          <a:p>
            <a:r>
              <a:rPr lang="en-US" sz="2800" dirty="0"/>
              <a:t>) +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(size=0.5)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geom_smooth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(group=zoning))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927037"/>
            <a:ext cx="6392008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87844" y="1828800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aesthetics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4221976"/>
            <a:ext cx="2667000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3737067"/>
            <a:ext cx="1217246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78879" y="3426748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parameter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5560072" y="2273300"/>
            <a:ext cx="1082028" cy="5448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5791200" y="2352020"/>
            <a:ext cx="990600" cy="17660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4182122" y="3732063"/>
            <a:ext cx="2429205" cy="8033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4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vs controls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00" y="1326108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opa_df</a:t>
            </a:r>
            <a:r>
              <a:rPr lang="en-US" sz="2000" dirty="0"/>
              <a:t>,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sale_date</a:t>
            </a:r>
            <a:r>
              <a:rPr lang="en-US" sz="2000" dirty="0"/>
              <a:t>, y=</a:t>
            </a:r>
            <a:r>
              <a:rPr lang="en-US" sz="2000" dirty="0" err="1"/>
              <a:t>ppsf</a:t>
            </a:r>
            <a:r>
              <a:rPr lang="en-US" sz="2000" dirty="0"/>
              <a:t>, color=zoning)</a:t>
            </a:r>
          </a:p>
          <a:p>
            <a:r>
              <a:rPr lang="en-US" sz="2000" dirty="0"/>
              <a:t>) +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geom_point</a:t>
            </a:r>
            <a:r>
              <a:rPr lang="en-US" sz="2000" dirty="0"/>
              <a:t>(size=0.5) +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geom_smooth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(group=zoning)) 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14400" y="2618770"/>
            <a:ext cx="3733800" cy="646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600" y="3318835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Layers and control are added on to a plot.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2741880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layers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156" y="3803954"/>
            <a:ext cx="8102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Common Layers</a:t>
            </a:r>
          </a:p>
          <a:p>
            <a:r>
              <a:rPr lang="en-US" sz="1600" dirty="0" err="1"/>
              <a:t>geom_point</a:t>
            </a:r>
            <a:r>
              <a:rPr lang="en-US" sz="1600" dirty="0"/>
              <a:t>	</a:t>
            </a:r>
            <a:r>
              <a:rPr lang="en-US" sz="1600" dirty="0" err="1"/>
              <a:t>geom_polygon</a:t>
            </a:r>
            <a:r>
              <a:rPr lang="en-US" sz="1600" dirty="0"/>
              <a:t>	</a:t>
            </a:r>
            <a:r>
              <a:rPr lang="en-US" sz="1600" dirty="0" err="1"/>
              <a:t>geom_text</a:t>
            </a:r>
            <a:r>
              <a:rPr lang="en-US" sz="1600" dirty="0"/>
              <a:t>		</a:t>
            </a:r>
            <a:r>
              <a:rPr lang="en-US" sz="1600" dirty="0" err="1"/>
              <a:t>geom_abline</a:t>
            </a:r>
            <a:endParaRPr lang="en-US" sz="1600" dirty="0"/>
          </a:p>
          <a:p>
            <a:r>
              <a:rPr lang="en-US" sz="1600" dirty="0" err="1"/>
              <a:t>geom_jitter</a:t>
            </a:r>
            <a:r>
              <a:rPr lang="en-US" sz="1600" dirty="0"/>
              <a:t>	</a:t>
            </a:r>
            <a:r>
              <a:rPr lang="en-US" sz="1600" dirty="0" err="1"/>
              <a:t>geom_boxplot</a:t>
            </a:r>
            <a:r>
              <a:rPr lang="en-US" sz="1600" dirty="0"/>
              <a:t>	</a:t>
            </a:r>
            <a:r>
              <a:rPr lang="en-US" sz="1600" dirty="0" err="1"/>
              <a:t>geom_smooth</a:t>
            </a:r>
            <a:r>
              <a:rPr lang="en-US" sz="1600" dirty="0"/>
              <a:t> 	</a:t>
            </a:r>
            <a:r>
              <a:rPr lang="en-US" sz="1600" dirty="0" err="1"/>
              <a:t>geom_hline</a:t>
            </a:r>
            <a:endParaRPr lang="en-US" sz="1600" dirty="0"/>
          </a:p>
          <a:p>
            <a:r>
              <a:rPr lang="en-US" sz="1600" dirty="0" err="1"/>
              <a:t>geom_histogram</a:t>
            </a:r>
            <a:r>
              <a:rPr lang="en-US" sz="1600" dirty="0"/>
              <a:t>	</a:t>
            </a:r>
            <a:r>
              <a:rPr lang="en-US" sz="1600" dirty="0" err="1"/>
              <a:t>geom_density</a:t>
            </a:r>
            <a:r>
              <a:rPr lang="en-US" sz="1600" dirty="0"/>
              <a:t>	</a:t>
            </a:r>
            <a:r>
              <a:rPr lang="en-US" sz="1600" dirty="0" err="1"/>
              <a:t>geom_sf</a:t>
            </a:r>
            <a:r>
              <a:rPr lang="en-US" sz="1600" dirty="0"/>
              <a:t>		</a:t>
            </a:r>
            <a:r>
              <a:rPr lang="en-US" sz="1600" dirty="0" err="1"/>
              <a:t>geom_vline</a:t>
            </a:r>
            <a:endParaRPr lang="en-US" sz="1600" dirty="0"/>
          </a:p>
          <a:p>
            <a:r>
              <a:rPr lang="en-US" sz="1600" dirty="0"/>
              <a:t>		</a:t>
            </a:r>
          </a:p>
          <a:p>
            <a:endParaRPr lang="en-US" sz="1600" dirty="0"/>
          </a:p>
          <a:p>
            <a:r>
              <a:rPr lang="en-US" sz="2000" b="1" dirty="0"/>
              <a:t>Common Control</a:t>
            </a:r>
          </a:p>
          <a:p>
            <a:r>
              <a:rPr lang="en-US" sz="1600" dirty="0" err="1"/>
              <a:t>ggtitle</a:t>
            </a:r>
            <a:r>
              <a:rPr lang="en-US" sz="1600" dirty="0"/>
              <a:t>		annotate 			</a:t>
            </a:r>
            <a:r>
              <a:rPr lang="en-US" sz="1600" dirty="0" err="1"/>
              <a:t>xlim</a:t>
            </a:r>
            <a:r>
              <a:rPr lang="en-US" sz="1600" dirty="0"/>
              <a:t>		</a:t>
            </a:r>
            <a:r>
              <a:rPr lang="en-US" sz="1600" dirty="0" err="1"/>
              <a:t>facet_wrap</a:t>
            </a:r>
            <a:endParaRPr lang="en-US" sz="1600" dirty="0"/>
          </a:p>
          <a:p>
            <a:r>
              <a:rPr lang="en-US" sz="1600" dirty="0"/>
              <a:t>labs		</a:t>
            </a:r>
            <a:r>
              <a:rPr lang="en-US" sz="1600" dirty="0" err="1"/>
              <a:t>scale_fill_discrete</a:t>
            </a:r>
            <a:r>
              <a:rPr lang="en-US" sz="1600" dirty="0"/>
              <a:t>		</a:t>
            </a:r>
            <a:r>
              <a:rPr lang="en-US" sz="1600" dirty="0" err="1"/>
              <a:t>ylim</a:t>
            </a:r>
            <a:r>
              <a:rPr lang="en-US" sz="1600" dirty="0"/>
              <a:t>		</a:t>
            </a:r>
            <a:r>
              <a:rPr lang="en-US" sz="1600" dirty="0" err="1"/>
              <a:t>facet_grid</a:t>
            </a:r>
            <a:endParaRPr lang="en-US" sz="1600" dirty="0"/>
          </a:p>
          <a:p>
            <a:r>
              <a:rPr lang="en-US" sz="1600" dirty="0" err="1"/>
              <a:t>Xlab</a:t>
            </a:r>
            <a:r>
              <a:rPr lang="en-US" sz="1600" dirty="0"/>
              <a:t>, </a:t>
            </a:r>
            <a:r>
              <a:rPr lang="en-US" sz="1600" dirty="0" err="1"/>
              <a:t>ylab</a:t>
            </a:r>
            <a:r>
              <a:rPr lang="en-US" sz="1600" dirty="0"/>
              <a:t>		scale_&lt;aesthetic&gt;_&lt;type&gt;	</a:t>
            </a:r>
            <a:r>
              <a:rPr lang="en-US" sz="1600" dirty="0" err="1"/>
              <a:t>coord_cartesion</a:t>
            </a:r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520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Sheet: </a:t>
            </a:r>
            <a:br>
              <a:rPr lang="en-US" dirty="0"/>
            </a:br>
            <a:r>
              <a:rPr lang="en-US" dirty="0">
                <a:hlinkClick r:id="rId2"/>
              </a:rPr>
              <a:t>https://www.rstudio.com/wp-content/uploads/2015/03/ggplot2-cheatsheet.pdf</a:t>
            </a:r>
            <a:r>
              <a:rPr lang="en-US" dirty="0"/>
              <a:t> </a:t>
            </a:r>
          </a:p>
          <a:p>
            <a:r>
              <a:rPr lang="en-US" dirty="0"/>
              <a:t>Tutorial: </a:t>
            </a:r>
            <a:r>
              <a:rPr lang="en-US" dirty="0">
                <a:hlinkClick r:id="rId3"/>
              </a:rPr>
              <a:t>http://tutorials.iq.harvard.edu/R/Rgraphics/Rgraphics.html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5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99915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II:</a:t>
            </a:r>
            <a:br>
              <a:rPr lang="en-US" dirty="0"/>
            </a:b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Fels Institute of Government</a:t>
            </a:r>
          </a:p>
          <a:p>
            <a:endParaRPr lang="en-US" dirty="0"/>
          </a:p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b="1" dirty="0"/>
              <a:t>Visualizations with </a:t>
            </a:r>
            <a:r>
              <a:rPr lang="en-US" b="1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dirty="0"/>
              <a:t>Data Munging with the </a:t>
            </a:r>
            <a:r>
              <a:rPr lang="en-US" dirty="0" err="1"/>
              <a:t>Tidyverse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1F561C-4498-A6F6-F46E-D8DCD52C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638800" cy="40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3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23BB-E91E-4DE6-9140-E91F8E6E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ggplot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8503-2A0C-483C-9729-E371899F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R package for making visualizations.</a:t>
            </a:r>
          </a:p>
          <a:p>
            <a:r>
              <a:rPr lang="en-US" dirty="0"/>
              <a:t>It is structured very differently from typical functions, built around the philosophy of a “grammar of graphics”.</a:t>
            </a:r>
          </a:p>
          <a:p>
            <a:r>
              <a:rPr lang="en-US" dirty="0"/>
              <a:t>Used by the </a:t>
            </a:r>
            <a:r>
              <a:rPr lang="en-US" dirty="0" err="1"/>
              <a:t>nytimes</a:t>
            </a:r>
            <a:r>
              <a:rPr lang="en-US" dirty="0"/>
              <a:t>, </a:t>
            </a:r>
            <a:r>
              <a:rPr lang="en-US" dirty="0" err="1"/>
              <a:t>fivethirtyeight</a:t>
            </a:r>
            <a:r>
              <a:rPr lang="en-US" dirty="0"/>
              <a:t>, everyone else.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0E57A-CF4C-7278-2040-2CBB6AD0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17" y="4416695"/>
            <a:ext cx="3201865" cy="24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5ADF-0CBA-4EA5-B507-23EAFBFE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D0F9-6C1B-4A7B-AB51-170040FB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open </a:t>
            </a:r>
            <a:r>
              <a:rPr lang="en-US" dirty="0" err="1"/>
              <a:t>ggplot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4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command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opa_df</a:t>
            </a:r>
            <a:r>
              <a:rPr lang="en-US" sz="2800" dirty="0"/>
              <a:t>,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sale_date</a:t>
            </a:r>
            <a:r>
              <a:rPr lang="en-US" sz="2800" dirty="0"/>
              <a:t>, y=</a:t>
            </a:r>
            <a:r>
              <a:rPr lang="en-US" sz="2800" dirty="0" err="1"/>
              <a:t>ppsf</a:t>
            </a:r>
            <a:r>
              <a:rPr lang="en-US" sz="2800" dirty="0"/>
              <a:t>, color=zoning)</a:t>
            </a:r>
          </a:p>
          <a:p>
            <a:r>
              <a:rPr lang="en-US" sz="2800" dirty="0"/>
              <a:t>) +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(size=0.5)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geom_smooth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(group=zoning)) </a:t>
            </a:r>
          </a:p>
        </p:txBody>
      </p:sp>
    </p:spTree>
    <p:extLst>
      <p:ext uri="{BB962C8B-B14F-4D97-AF65-F5344CB8AC3E}">
        <p14:creationId xmlns:p14="http://schemas.microsoft.com/office/powerpoint/2010/main" val="275629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command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opa_df</a:t>
            </a:r>
            <a:r>
              <a:rPr lang="en-US" sz="2800" dirty="0"/>
              <a:t>,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sale_date</a:t>
            </a:r>
            <a:r>
              <a:rPr lang="en-US" sz="2800" dirty="0"/>
              <a:t>, y=</a:t>
            </a:r>
            <a:r>
              <a:rPr lang="en-US" sz="2800" dirty="0" err="1"/>
              <a:t>ppsf</a:t>
            </a:r>
            <a:r>
              <a:rPr lang="en-US" sz="2800" dirty="0"/>
              <a:t>, color=zoning)</a:t>
            </a:r>
          </a:p>
          <a:p>
            <a:r>
              <a:rPr lang="en-US" sz="2800" dirty="0"/>
              <a:t>) +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(size=0.5)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geom_smooth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(group=zoning))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732" y="2062485"/>
            <a:ext cx="6113068" cy="161917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472" y="3773194"/>
            <a:ext cx="5410200" cy="8633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34200" y="2209800"/>
            <a:ext cx="2113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 command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6096" y="3681665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layers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command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opa_df</a:t>
            </a:r>
            <a:r>
              <a:rPr lang="en-US" sz="2800" dirty="0"/>
              <a:t>,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sale_date</a:t>
            </a:r>
            <a:r>
              <a:rPr lang="en-US" sz="2800" dirty="0"/>
              <a:t>, y=</a:t>
            </a:r>
            <a:r>
              <a:rPr lang="en-US" sz="2800" dirty="0" err="1"/>
              <a:t>ppsf</a:t>
            </a:r>
            <a:r>
              <a:rPr lang="en-US" sz="2800" dirty="0"/>
              <a:t>, color=zoning)</a:t>
            </a:r>
          </a:p>
          <a:p>
            <a:r>
              <a:rPr lang="en-US" sz="2800" dirty="0"/>
              <a:t>) +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geom_point</a:t>
            </a:r>
            <a:r>
              <a:rPr lang="en-US" sz="2800" dirty="0"/>
              <a:t>(size=0.5) +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geom_smooth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(group=zoning))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977728" y="2472061"/>
            <a:ext cx="1155872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7728" y="2905772"/>
            <a:ext cx="5727872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472" y="3773194"/>
            <a:ext cx="5410200" cy="8633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1306" y="2210451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1306" y="2436769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aesthetics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6096" y="3681665"/>
            <a:ext cx="211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layers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5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7294</TotalTime>
  <Words>595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Welcome!</vt:lpstr>
      <vt:lpstr>R for Data Science II: Visualizations with ggplot</vt:lpstr>
      <vt:lpstr>Workshop Schedule</vt:lpstr>
      <vt:lpstr>ggplot</vt:lpstr>
      <vt:lpstr>What is ggplot?</vt:lpstr>
      <vt:lpstr>PowerPoint Presentation</vt:lpstr>
      <vt:lpstr>a ggplot command</vt:lpstr>
      <vt:lpstr>a ggplot command</vt:lpstr>
      <vt:lpstr>a ggplot command</vt:lpstr>
      <vt:lpstr>aesthetics</vt:lpstr>
      <vt:lpstr>PowerPoint Presentation</vt:lpstr>
      <vt:lpstr>PowerPoint Presentation</vt:lpstr>
      <vt:lpstr>aesthetics vs parameters</vt:lpstr>
      <vt:lpstr>layers vs controls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33</cp:revision>
  <dcterms:created xsi:type="dcterms:W3CDTF">2017-08-22T16:07:36Z</dcterms:created>
  <dcterms:modified xsi:type="dcterms:W3CDTF">2023-02-15T16:00:36Z</dcterms:modified>
</cp:coreProperties>
</file>