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256" r:id="rId3"/>
    <p:sldId id="257" r:id="rId4"/>
    <p:sldId id="313" r:id="rId5"/>
    <p:sldId id="272" r:id="rId6"/>
    <p:sldId id="309" r:id="rId7"/>
    <p:sldId id="307" r:id="rId8"/>
    <p:sldId id="308" r:id="rId9"/>
    <p:sldId id="312" r:id="rId10"/>
    <p:sldId id="311" r:id="rId11"/>
    <p:sldId id="30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1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93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2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5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7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8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7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1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2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8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5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0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4DD-ECE8-4EBA-89AC-54C15DA6AD2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6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704DD-ECE8-4EBA-89AC-54C15DA6AD2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C9309-5334-4E4F-B836-EF75822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5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jonathan.tannen@gmail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je3WupBteQJV7Kr5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72F7C-6636-2784-7C2F-2F06DE749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7F908-8471-F87B-70B8-969656ED2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Before we start…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install.packages</a:t>
            </a:r>
            <a:r>
              <a:rPr lang="en-US" dirty="0"/>
              <a:t>("titanic", "stargazer")</a:t>
            </a:r>
          </a:p>
          <a:p>
            <a:pPr>
              <a:buFontTx/>
              <a:buChar char="-"/>
            </a:pPr>
            <a:r>
              <a:rPr lang="en-US" dirty="0"/>
              <a:t>we’ll be using the OPA dataset</a:t>
            </a:r>
          </a:p>
        </p:txBody>
      </p:sp>
    </p:spTree>
    <p:extLst>
      <p:ext uri="{BB962C8B-B14F-4D97-AF65-F5344CB8AC3E}">
        <p14:creationId xmlns:p14="http://schemas.microsoft.com/office/powerpoint/2010/main" val="73170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85763" indent="-385763">
              <a:buAutoNum type="arabicPeriod"/>
            </a:pPr>
            <a:r>
              <a:rPr lang="en-US" dirty="0"/>
              <a:t>Intro to R </a:t>
            </a:r>
            <a:r>
              <a:rPr lang="en-US" dirty="0" err="1"/>
              <a:t>dataframes</a:t>
            </a:r>
            <a:endParaRPr lang="en-US" dirty="0"/>
          </a:p>
          <a:p>
            <a:pPr marL="385763" indent="-385763">
              <a:buAutoNum type="arabicPeriod"/>
            </a:pPr>
            <a:r>
              <a:rPr lang="en-US" dirty="0"/>
              <a:t>Visualizations with </a:t>
            </a:r>
            <a:r>
              <a:rPr lang="en-US" dirty="0" err="1"/>
              <a:t>ggplot</a:t>
            </a:r>
            <a:endParaRPr lang="en-US" b="1" dirty="0"/>
          </a:p>
          <a:p>
            <a:pPr marL="385763" indent="-385763">
              <a:buFont typeface="Arial" panose="020B0604020202020204" pitchFamily="34" charset="0"/>
              <a:buAutoNum type="arabicPeriod"/>
            </a:pPr>
            <a:r>
              <a:rPr lang="en-US" dirty="0"/>
              <a:t>Data Wrangling with the </a:t>
            </a:r>
            <a:r>
              <a:rPr lang="en-US" dirty="0" err="1"/>
              <a:t>Tidyverse</a:t>
            </a:r>
            <a:endParaRPr lang="en-US" dirty="0"/>
          </a:p>
          <a:p>
            <a:pPr marL="385763" indent="-385763">
              <a:buAutoNum type="arabicPeriod"/>
            </a:pPr>
            <a:r>
              <a:rPr lang="en-US" dirty="0"/>
              <a:t>GIS with sf</a:t>
            </a:r>
          </a:p>
          <a:p>
            <a:pPr marL="385763" indent="-385763">
              <a:buAutoNum type="arabicPeriod"/>
            </a:pPr>
            <a:r>
              <a:rPr lang="en-US" dirty="0"/>
              <a:t>Software Engineering for Researchers</a:t>
            </a:r>
          </a:p>
          <a:p>
            <a:pPr marL="385763" indent="-385763">
              <a:buAutoNum type="arabicPeriod"/>
            </a:pPr>
            <a:r>
              <a:rPr lang="en-US" dirty="0"/>
              <a:t>Regression</a:t>
            </a:r>
          </a:p>
          <a:p>
            <a:pPr marL="385763" indent="-385763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I’ll leave the </a:t>
            </a:r>
            <a:r>
              <a:rPr lang="en-US" dirty="0" err="1"/>
              <a:t>github</a:t>
            </a:r>
            <a:r>
              <a:rPr lang="en-US" dirty="0"/>
              <a:t> files up.</a:t>
            </a:r>
          </a:p>
          <a:p>
            <a:pPr marL="0" indent="0">
              <a:buNone/>
            </a:pPr>
            <a:r>
              <a:rPr lang="en-US" dirty="0"/>
              <a:t>Feel free to email at </a:t>
            </a:r>
            <a:r>
              <a:rPr lang="en-US" dirty="0">
                <a:hlinkClick r:id="rId2"/>
              </a:rPr>
              <a:t>jonathan.tannen@gmail.com</a:t>
            </a:r>
            <a:r>
              <a:rPr lang="en-US" dirty="0"/>
              <a:t> </a:t>
            </a:r>
          </a:p>
          <a:p>
            <a:pPr marL="385763" indent="-385763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28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Any lingering questions?</a:t>
            </a:r>
          </a:p>
          <a:p>
            <a:pPr>
              <a:buFontTx/>
              <a:buChar char="-"/>
            </a:pPr>
            <a:r>
              <a:rPr lang="en-US" dirty="0"/>
              <a:t>What are your next steps as an (R?) programmer?</a:t>
            </a:r>
          </a:p>
          <a:p>
            <a:pPr>
              <a:buFontTx/>
              <a:buChar char="-"/>
            </a:pPr>
            <a:r>
              <a:rPr lang="en-US" dirty="0"/>
              <a:t>In the next days: (quick) feedback form.</a:t>
            </a:r>
          </a:p>
          <a:p>
            <a:pPr lvl="1">
              <a:buFontTx/>
              <a:buChar char="-"/>
            </a:pPr>
            <a:r>
              <a:rPr lang="en-US" dirty="0">
                <a:hlinkClick r:id="rId2"/>
              </a:rPr>
              <a:t>https://forms.gle/je3WupBteQJV7Kr59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405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for Data Science VI:</a:t>
            </a:r>
            <a:br>
              <a:rPr lang="en-US" dirty="0"/>
            </a:br>
            <a:r>
              <a:rPr lang="en-US" dirty="0"/>
              <a:t>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Tannen</a:t>
            </a:r>
          </a:p>
        </p:txBody>
      </p:sp>
    </p:spTree>
    <p:extLst>
      <p:ext uri="{BB962C8B-B14F-4D97-AF65-F5344CB8AC3E}">
        <p14:creationId xmlns:p14="http://schemas.microsoft.com/office/powerpoint/2010/main" val="2870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AutoNum type="arabicPeriod"/>
            </a:pPr>
            <a:r>
              <a:rPr lang="en-US" dirty="0"/>
              <a:t>Intro to R </a:t>
            </a:r>
            <a:r>
              <a:rPr lang="en-US" dirty="0" err="1"/>
              <a:t>dataframes</a:t>
            </a:r>
            <a:endParaRPr lang="en-US" dirty="0"/>
          </a:p>
          <a:p>
            <a:pPr marL="385763" indent="-385763">
              <a:buAutoNum type="arabicPeriod"/>
            </a:pPr>
            <a:r>
              <a:rPr lang="en-US" dirty="0"/>
              <a:t>Visualizations with </a:t>
            </a:r>
            <a:r>
              <a:rPr lang="en-US" dirty="0" err="1"/>
              <a:t>ggplot</a:t>
            </a:r>
            <a:endParaRPr lang="en-US" b="1" dirty="0"/>
          </a:p>
          <a:p>
            <a:pPr marL="385763" indent="-385763">
              <a:buFont typeface="Arial" panose="020B0604020202020204" pitchFamily="34" charset="0"/>
              <a:buAutoNum type="arabicPeriod"/>
            </a:pPr>
            <a:r>
              <a:rPr lang="en-US" dirty="0"/>
              <a:t>Data Wrangling with the </a:t>
            </a:r>
            <a:r>
              <a:rPr lang="en-US" dirty="0" err="1"/>
              <a:t>Tidyverse</a:t>
            </a:r>
            <a:endParaRPr lang="en-US" dirty="0"/>
          </a:p>
          <a:p>
            <a:pPr marL="385763" indent="-385763">
              <a:buAutoNum type="arabicPeriod"/>
            </a:pPr>
            <a:r>
              <a:rPr lang="en-US" dirty="0"/>
              <a:t>GIS with sf</a:t>
            </a:r>
          </a:p>
          <a:p>
            <a:pPr marL="385763" indent="-385763">
              <a:buAutoNum type="arabicPeriod"/>
            </a:pPr>
            <a:r>
              <a:rPr lang="en-US" dirty="0"/>
              <a:t>Software Engineering for Researchers</a:t>
            </a:r>
          </a:p>
          <a:p>
            <a:pPr marL="385763" indent="-385763">
              <a:buAutoNum type="arabicPeriod"/>
            </a:pPr>
            <a:r>
              <a:rPr lang="en-US" b="1" dirty="0"/>
              <a:t>Regression</a:t>
            </a:r>
          </a:p>
          <a:p>
            <a:pPr marL="385763" indent="-385763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38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28DE-EBC8-3FEB-FA95-8EEA172E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session!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50A71-CBE0-465A-B823-7A8007ADD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save 30 min at the end for wrap-up and reflection.</a:t>
            </a:r>
          </a:p>
          <a:p>
            <a:r>
              <a:rPr lang="en-US" dirty="0"/>
              <a:t>Any lingering questions or content to make sure we hit today?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0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with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 err="1">
                <a:latin typeface="Consolas" panose="020B0609020204030204" pitchFamily="49" charset="0"/>
              </a:rPr>
              <a:t>ols_fit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lm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latin typeface="Consolas" panose="020B0609020204030204" pitchFamily="49" charset="0"/>
              </a:rPr>
              <a:t>	y ~ x1 + x2 + x3,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latin typeface="Consolas" panose="020B0609020204030204" pitchFamily="49" charset="0"/>
              </a:rPr>
              <a:t>	data = </a:t>
            </a:r>
            <a:r>
              <a:rPr lang="en-US" dirty="0" err="1">
                <a:latin typeface="Consolas" panose="020B0609020204030204" pitchFamily="49" charset="0"/>
              </a:rPr>
              <a:t>my_df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7857DE-DFA1-B809-ADBD-D94A87177794}"/>
              </a:ext>
            </a:extLst>
          </p:cNvPr>
          <p:cNvSpPr/>
          <p:nvPr/>
        </p:nvSpPr>
        <p:spPr>
          <a:xfrm>
            <a:off x="1219200" y="2133600"/>
            <a:ext cx="3810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15CBCC-2C08-45B3-EE53-0667B1642443}"/>
              </a:ext>
            </a:extLst>
          </p:cNvPr>
          <p:cNvSpPr txBox="1"/>
          <p:nvPr/>
        </p:nvSpPr>
        <p:spPr>
          <a:xfrm>
            <a:off x="5181600" y="1733176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formula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08C0D9-BE56-A7B5-8B2B-8512AE4EF02F}"/>
              </a:ext>
            </a:extLst>
          </p:cNvPr>
          <p:cNvSpPr/>
          <p:nvPr/>
        </p:nvSpPr>
        <p:spPr>
          <a:xfrm>
            <a:off x="1190812" y="2667000"/>
            <a:ext cx="3000188" cy="4572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6B1142-3401-0F4F-8855-80BAFC07832A}"/>
              </a:ext>
            </a:extLst>
          </p:cNvPr>
          <p:cNvSpPr txBox="1"/>
          <p:nvPr/>
        </p:nvSpPr>
        <p:spPr>
          <a:xfrm>
            <a:off x="4343400" y="279189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1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A979-B607-CFF2-E1F3-31EC36A9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559C5-8DE8-40A2-F488-565B68E09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y ~ x1 + x2*x3 + char0 + I(x4^2)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r>
              <a:rPr lang="en-US" dirty="0">
                <a:latin typeface="+mj-lt"/>
              </a:rPr>
              <a:t>Constants are implicit (use -1 to remove)</a:t>
            </a:r>
          </a:p>
          <a:p>
            <a:pPr>
              <a:buFontTx/>
              <a:buChar char="-"/>
            </a:pPr>
            <a:r>
              <a:rPr lang="en-US" dirty="0">
                <a:latin typeface="+mj-lt"/>
              </a:rPr>
              <a:t>* will create an interaction.</a:t>
            </a:r>
          </a:p>
          <a:p>
            <a:pPr>
              <a:buFontTx/>
              <a:buChar char="-"/>
            </a:pPr>
            <a:r>
              <a:rPr lang="en-US" dirty="0">
                <a:latin typeface="+mj-lt"/>
              </a:rPr>
              <a:t>Character variables are treated as fixed effects.</a:t>
            </a:r>
          </a:p>
          <a:p>
            <a:pPr>
              <a:buFontTx/>
              <a:buChar char="-"/>
            </a:pPr>
            <a:r>
              <a:rPr lang="en-US" dirty="0">
                <a:latin typeface="+mj-lt"/>
              </a:rPr>
              <a:t>Use 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>
                <a:latin typeface="+mj-lt"/>
              </a:rPr>
              <a:t>() to get a function that you don’t want to be parsed.</a:t>
            </a:r>
          </a:p>
        </p:txBody>
      </p:sp>
    </p:spTree>
    <p:extLst>
      <p:ext uri="{BB962C8B-B14F-4D97-AF65-F5344CB8AC3E}">
        <p14:creationId xmlns:p14="http://schemas.microsoft.com/office/powerpoint/2010/main" val="283363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Methods for Fit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latin typeface="Consolas" panose="020B0609020204030204" pitchFamily="49" charset="0"/>
              </a:rPr>
              <a:t>summary(</a:t>
            </a:r>
            <a:r>
              <a:rPr lang="en-US" dirty="0" err="1">
                <a:latin typeface="Consolas" panose="020B0609020204030204" pitchFamily="49" charset="0"/>
              </a:rPr>
              <a:t>ols_fit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 err="1">
                <a:latin typeface="Consolas" panose="020B0609020204030204" pitchFamily="49" charset="0"/>
              </a:rPr>
              <a:t>coef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ols_fit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latin typeface="Consolas" panose="020B0609020204030204" pitchFamily="49" charset="0"/>
              </a:rPr>
              <a:t>plot(</a:t>
            </a:r>
            <a:r>
              <a:rPr lang="en-US" dirty="0" err="1">
                <a:latin typeface="Consolas" panose="020B0609020204030204" pitchFamily="49" charset="0"/>
              </a:rPr>
              <a:t>ols_fit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latin typeface="Consolas" panose="020B0609020204030204" pitchFamily="49" charset="0"/>
              </a:rPr>
              <a:t>predict(</a:t>
            </a:r>
            <a:r>
              <a:rPr lang="en-US" dirty="0" err="1">
                <a:latin typeface="Consolas" panose="020B0609020204030204" pitchFamily="49" charset="0"/>
              </a:rPr>
              <a:t>ols_fit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dirty="0">
                <a:latin typeface="Consolas" panose="020B0609020204030204" pitchFamily="49" charset="0"/>
              </a:rPr>
              <a:t>predict(</a:t>
            </a:r>
            <a:r>
              <a:rPr lang="en-US" dirty="0" err="1">
                <a:latin typeface="Consolas" panose="020B0609020204030204" pitchFamily="49" charset="0"/>
              </a:rPr>
              <a:t>ols_fit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newdata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new_df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42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Fancier fit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400" b="1" dirty="0"/>
              <a:t>Logistic or other GLMs: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400" dirty="0" err="1">
                <a:latin typeface="Consolas" panose="020B0609020204030204" pitchFamily="49" charset="0"/>
              </a:rPr>
              <a:t>glm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400" dirty="0">
                <a:latin typeface="Consolas" panose="020B0609020204030204" pitchFamily="49" charset="0"/>
              </a:rPr>
              <a:t>	y ~ x1 + x2, 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400" dirty="0">
                <a:latin typeface="Consolas" panose="020B0609020204030204" pitchFamily="49" charset="0"/>
              </a:rPr>
              <a:t>	family = binomial(link = "logit"),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400" dirty="0">
                <a:latin typeface="Consolas" panose="020B0609020204030204" pitchFamily="49" charset="0"/>
              </a:rPr>
              <a:t>	data = </a:t>
            </a:r>
            <a:r>
              <a:rPr lang="en-US" sz="2400" dirty="0" err="1">
                <a:latin typeface="Consolas" panose="020B0609020204030204" pitchFamily="49" charset="0"/>
              </a:rPr>
              <a:t>my_df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400" b="1" dirty="0">
                <a:latin typeface="+mj-lt"/>
              </a:rPr>
              <a:t>Smoothed: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400" dirty="0">
                <a:latin typeface="Consolas" panose="020B0609020204030204" pitchFamily="49" charset="0"/>
              </a:rPr>
              <a:t>loess(y ~ x, data = </a:t>
            </a:r>
            <a:r>
              <a:rPr lang="en-US" sz="2400" dirty="0" err="1">
                <a:latin typeface="Consolas" panose="020B0609020204030204" pitchFamily="49" charset="0"/>
              </a:rPr>
              <a:t>my_df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400" b="1" dirty="0">
                <a:latin typeface="+mj-lt"/>
              </a:rPr>
              <a:t>Bayesian Random Effects:</a:t>
            </a:r>
          </a:p>
          <a:p>
            <a:pPr marL="0" indent="0" defTabSz="685800">
              <a:spcBef>
                <a:spcPts val="0"/>
              </a:spcBef>
              <a:buNone/>
              <a:defRPr/>
            </a:pPr>
            <a:r>
              <a:rPr lang="en-US" sz="2400" dirty="0" err="1">
                <a:latin typeface="Consolas" panose="020B0609020204030204" pitchFamily="49" charset="0"/>
              </a:rPr>
              <a:t>lmer</a:t>
            </a:r>
            <a:r>
              <a:rPr lang="en-US" sz="2400" dirty="0">
                <a:latin typeface="Consolas" panose="020B0609020204030204" pitchFamily="49" charset="0"/>
              </a:rPr>
              <a:t>(y ~ (x | group), data = </a:t>
            </a:r>
            <a:r>
              <a:rPr lang="en-US" sz="2400" dirty="0" err="1">
                <a:latin typeface="Consolas" panose="020B0609020204030204" pitchFamily="49" charset="0"/>
              </a:rPr>
              <a:t>my_df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52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FE286-F366-662C-5102-CCA6ECA0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DCC33-4A02-D7B8-F3FE-B5F8E7A57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Let’s do it.</a:t>
            </a:r>
          </a:p>
        </p:txBody>
      </p:sp>
    </p:spTree>
    <p:extLst>
      <p:ext uri="{BB962C8B-B14F-4D97-AF65-F5344CB8AC3E}">
        <p14:creationId xmlns:p14="http://schemas.microsoft.com/office/powerpoint/2010/main" val="597262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23636</TotalTime>
  <Words>349</Words>
  <Application>Microsoft Office PowerPoint</Application>
  <PresentationFormat>On-screen Show (4:3)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Consolas</vt:lpstr>
      <vt:lpstr>Office Theme</vt:lpstr>
      <vt:lpstr>Welcome!</vt:lpstr>
      <vt:lpstr>R for Data Science VI: Regression</vt:lpstr>
      <vt:lpstr>Workshop Schedule</vt:lpstr>
      <vt:lpstr>Last session!</vt:lpstr>
      <vt:lpstr>Regression with R</vt:lpstr>
      <vt:lpstr>R Formulas</vt:lpstr>
      <vt:lpstr>Common Methods for Fit Objects</vt:lpstr>
      <vt:lpstr>Fancier fit functions</vt:lpstr>
      <vt:lpstr>PowerPoint Presentation</vt:lpstr>
      <vt:lpstr>Reflection</vt:lpstr>
      <vt:lpstr>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for Data Science Workshops</dc:title>
  <dc:creator>Tannen, Jonathan</dc:creator>
  <cp:lastModifiedBy>Jonathan Tannen</cp:lastModifiedBy>
  <cp:revision>65</cp:revision>
  <dcterms:created xsi:type="dcterms:W3CDTF">2017-08-22T16:07:36Z</dcterms:created>
  <dcterms:modified xsi:type="dcterms:W3CDTF">2023-03-29T12:55:53Z</dcterms:modified>
</cp:coreProperties>
</file>