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72" r:id="rId5"/>
    <p:sldId id="269" r:id="rId6"/>
    <p:sldId id="281" r:id="rId7"/>
    <p:sldId id="258" r:id="rId8"/>
    <p:sldId id="259" r:id="rId9"/>
    <p:sldId id="260" r:id="rId10"/>
    <p:sldId id="261" r:id="rId11"/>
    <p:sldId id="270" r:id="rId12"/>
    <p:sldId id="262" r:id="rId13"/>
    <p:sldId id="265" r:id="rId14"/>
    <p:sldId id="266" r:id="rId15"/>
    <p:sldId id="267" r:id="rId16"/>
    <p:sldId id="268" r:id="rId17"/>
    <p:sldId id="264" r:id="rId18"/>
    <p:sldId id="271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07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annen/r-for-datascie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we start, make sure you’ve downloaded the Session 3 files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https://github.com/jtannen/r-for-datascience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(We are using the same CSVs as last time.)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filter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age &gt; 20)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age)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</a:t>
            </a:r>
            <a:r>
              <a:rPr lang="en-US" dirty="0" err="1"/>
              <a:t>first_name:age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mutate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mydf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fullname</a:t>
            </a:r>
            <a:r>
              <a:rPr lang="en-US" dirty="0"/>
              <a:t> = paste(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grouped_df</a:t>
            </a:r>
            <a:r>
              <a:rPr lang="en-US" dirty="0"/>
              <a:t> &lt;- </a:t>
            </a:r>
            <a:r>
              <a:rPr lang="en-US" b="1" dirty="0" err="1"/>
              <a:t>group_by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state, year)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 err="1"/>
              <a:t>summarise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grouped_df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median_income</a:t>
            </a:r>
            <a:r>
              <a:rPr lang="en-US" dirty="0"/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9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14563"/>
            <a:ext cx="3810000" cy="242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63D9B-1FC9-A629-D3F1-218A8D51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2819400" y="2362200"/>
            <a:ext cx="10668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93759-6387-C9A3-6D07-09FBAF9B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2819400" y="2345765"/>
            <a:ext cx="10668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066F3-7CC6-6DCD-EF87-DC368AF52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5257802" y="2362200"/>
            <a:ext cx="10668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4F976-49E5-D49F-AD11-F27AE6D25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5260790" y="2362200"/>
            <a:ext cx="1066800" cy="1447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F343C9-EC0A-6A6F-ABEC-738CE0181C51}"/>
              </a:ext>
            </a:extLst>
          </p:cNvPr>
          <p:cNvCxnSpPr>
            <a:cxnSpLocks/>
          </p:cNvCxnSpPr>
          <p:nvPr/>
        </p:nvCxnSpPr>
        <p:spPr>
          <a:xfrm>
            <a:off x="3733800" y="2590800"/>
            <a:ext cx="0" cy="1066800"/>
          </a:xfrm>
          <a:prstGeom prst="line">
            <a:avLst/>
          </a:prstGeom>
          <a:ln w="203200" cap="rnd">
            <a:solidFill>
              <a:srgbClr val="3F31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filter(</a:t>
            </a:r>
            <a:r>
              <a:rPr lang="en-US" dirty="0" err="1">
                <a:solidFill>
                  <a:schemeClr val="bg1"/>
                </a:solidFill>
              </a:rPr>
              <a:t>mydf</a:t>
            </a:r>
            <a:r>
              <a:rPr lang="en-US" dirty="0">
                <a:solidFill>
                  <a:schemeClr val="bg1"/>
                </a:solidFill>
              </a:rPr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income = wage *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06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income = wage *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506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890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7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summarise</a:t>
            </a:r>
            <a:r>
              <a:rPr lang="en-US" dirty="0"/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median_wage</a:t>
            </a:r>
            <a:r>
              <a:rPr lang="en-US" dirty="0"/>
              <a:t> = median(wage)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96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function(</a:t>
            </a:r>
            <a:r>
              <a:rPr lang="en-US" dirty="0" err="1"/>
              <a:t>mydf</a:t>
            </a:r>
            <a:r>
              <a:rPr lang="en-US" dirty="0"/>
              <a:t>, 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 </a:t>
            </a:r>
            <a:r>
              <a:rPr lang="en-US" dirty="0" err="1"/>
              <a:t>funtion</a:t>
            </a:r>
            <a:r>
              <a:rPr lang="en-US" dirty="0"/>
              <a:t>(arg1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mydf</a:t>
            </a:r>
            <a:r>
              <a:rPr lang="en-US" dirty="0">
                <a:solidFill>
                  <a:schemeClr val="bg1"/>
                </a:solidFill>
              </a:rPr>
              <a:t>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filter(age &gt;= 25)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mutate(wage = income /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r>
              <a:rPr lang="en-US" dirty="0">
                <a:solidFill>
                  <a:schemeClr val="bg1"/>
                </a:solidFill>
              </a:rPr>
              <a:t>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(state, year)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median_wage</a:t>
            </a:r>
            <a:r>
              <a:rPr lang="en-US" dirty="0">
                <a:solidFill>
                  <a:schemeClr val="bg1"/>
                </a:solidFill>
              </a:rPr>
              <a:t> = median(wage))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function(</a:t>
            </a:r>
            <a:r>
              <a:rPr lang="en-US" dirty="0" err="1"/>
              <a:t>mydf</a:t>
            </a:r>
            <a:r>
              <a:rPr lang="en-US" dirty="0"/>
              <a:t>, 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 </a:t>
            </a:r>
            <a:r>
              <a:rPr lang="en-US" dirty="0" err="1"/>
              <a:t>funtion</a:t>
            </a:r>
            <a:r>
              <a:rPr lang="en-US" dirty="0"/>
              <a:t>(arg1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filter(age &gt;= 25)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mutate(wage = income / </a:t>
            </a:r>
            <a:r>
              <a:rPr lang="en-US" dirty="0" err="1"/>
              <a:t>hours_worked</a:t>
            </a:r>
            <a:r>
              <a:rPr lang="en-US" dirty="0"/>
              <a:t>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(state, year)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median_wage</a:t>
            </a:r>
            <a:r>
              <a:rPr lang="en-US" dirty="0"/>
              <a:t> = median(wage))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5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“Data Wrangling”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99% of the data tasks you ever need to do are: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subset your data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create new variables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create summaries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merge datasets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“reshape” your data 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visualize your data (ggplot2)</a:t>
            </a:r>
          </a:p>
        </p:txBody>
      </p:sp>
    </p:spTree>
    <p:extLst>
      <p:ext uri="{BB962C8B-B14F-4D97-AF65-F5344CB8AC3E}">
        <p14:creationId xmlns:p14="http://schemas.microsoft.com/office/powerpoint/2010/main" val="41399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 III:</a:t>
            </a:r>
            <a:br>
              <a:rPr lang="en-US" dirty="0"/>
            </a:br>
            <a:r>
              <a:rPr lang="en-US" dirty="0"/>
              <a:t>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8444" y="2196865"/>
          <a:ext cx="3429000" cy="29050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sq.ft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saledate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1523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11/01/15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3463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04/12/05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5477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Fox Chase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02/05/10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12/23/06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3486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01/02/11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86301" y="3256963"/>
          <a:ext cx="3200401" cy="22384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7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 Dens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</a:t>
                      </a:r>
                      <a:r>
                        <a:rPr lang="en-US" sz="1400" baseline="0" dirty="0"/>
                        <a:t> to CBD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Cedar Park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4.5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Fox</a:t>
                      </a:r>
                      <a:r>
                        <a:rPr lang="en-US" sz="1400" baseline="0" dirty="0"/>
                        <a:t> Chase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Girard Estate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43181" y="1867835"/>
            <a:ext cx="5501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Sales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2050" y="2971800"/>
            <a:ext cx="1290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Neighborhoods</a:t>
            </a:r>
          </a:p>
        </p:txBody>
      </p:sp>
    </p:spTree>
    <p:extLst>
      <p:ext uri="{BB962C8B-B14F-4D97-AF65-F5344CB8AC3E}">
        <p14:creationId xmlns:p14="http://schemas.microsoft.com/office/powerpoint/2010/main" val="35513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3314701"/>
            <a:ext cx="6172200" cy="24800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 general, will replicate rows as many times as matches dictate.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inner_join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only keep matches</a:t>
            </a:r>
          </a:p>
          <a:p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x </a:t>
            </a:r>
            <a:br>
              <a:rPr lang="en-US" dirty="0"/>
            </a:br>
            <a:r>
              <a:rPr lang="en-US" dirty="0"/>
              <a:t>(rows without a match will get NA values)</a:t>
            </a:r>
          </a:p>
          <a:p>
            <a:r>
              <a:rPr lang="en-US" dirty="0" err="1"/>
              <a:t>right_join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y </a:t>
            </a:r>
          </a:p>
          <a:p>
            <a:r>
              <a:rPr lang="en-US" dirty="0" err="1"/>
              <a:t>full_join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both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left_join</a:t>
            </a:r>
            <a:r>
              <a:rPr lang="en-US" dirty="0">
                <a:solidFill>
                  <a:srgbClr val="FF0000"/>
                </a:solidFill>
              </a:rPr>
              <a:t>(df1, df2, by = ‘</a:t>
            </a:r>
            <a:r>
              <a:rPr lang="en-US" dirty="0" err="1">
                <a:solidFill>
                  <a:srgbClr val="FF0000"/>
                </a:solidFill>
              </a:rPr>
              <a:t>nbhd</a:t>
            </a:r>
            <a:r>
              <a:rPr lang="en-US" dirty="0">
                <a:solidFill>
                  <a:srgbClr val="FF0000"/>
                </a:solidFill>
              </a:rPr>
              <a:t>’)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left_join</a:t>
            </a:r>
            <a:r>
              <a:rPr lang="en-US" dirty="0">
                <a:solidFill>
                  <a:srgbClr val="FF0000"/>
                </a:solidFill>
              </a:rPr>
              <a:t>(df1, df2, by = c(‘neighborhood’ = ‘</a:t>
            </a:r>
            <a:r>
              <a:rPr lang="en-US" dirty="0" err="1">
                <a:solidFill>
                  <a:srgbClr val="FF0000"/>
                </a:solidFill>
              </a:rPr>
              <a:t>nbhd</a:t>
            </a:r>
            <a:r>
              <a:rPr lang="en-US" dirty="0">
                <a:solidFill>
                  <a:srgbClr val="FF0000"/>
                </a:solidFill>
              </a:rPr>
              <a:t>’))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Datasets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657350" y="1828800"/>
          <a:ext cx="2857500" cy="1314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nbhd</a:t>
                      </a:r>
                      <a:endParaRPr lang="en-US" sz="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sq.ft</a:t>
                      </a:r>
                      <a:r>
                        <a:rPr lang="en-US" sz="800" dirty="0"/>
                        <a:t>.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saledate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1523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11/01/15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3463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04/12/05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5477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Fox Chase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02/05/10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12/23/06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3486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01/02/11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029201" y="1885950"/>
          <a:ext cx="2686052" cy="11993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0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810">
                <a:tc>
                  <a:txBody>
                    <a:bodyPr/>
                    <a:lstStyle/>
                    <a:p>
                      <a:r>
                        <a:rPr lang="en-US" sz="800" dirty="0" err="1"/>
                        <a:t>nbhd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Pop Dens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Dist</a:t>
                      </a:r>
                      <a:r>
                        <a:rPr lang="en-US" sz="800" baseline="0" dirty="0"/>
                        <a:t> to CBD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Cedar Park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4.5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Fairmount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2.6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Fox</a:t>
                      </a:r>
                      <a:r>
                        <a:rPr lang="en-US" sz="800" baseline="0" dirty="0"/>
                        <a:t> Chase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Girard Estate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4.3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78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14450" y="2228850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0" y="2228850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0586" y="1885950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910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</p:spTree>
    <p:extLst>
      <p:ext uri="{BB962C8B-B14F-4D97-AF65-F5344CB8AC3E}">
        <p14:creationId xmlns:p14="http://schemas.microsoft.com/office/powerpoint/2010/main" val="86136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171950" y="3714751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spread(</a:t>
            </a:r>
            <a:r>
              <a:rPr lang="en-US" b="1" dirty="0" err="1"/>
              <a:t>df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key = 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value = phi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26711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15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171950" y="3714751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spread(</a:t>
            </a:r>
            <a:r>
              <a:rPr lang="en-US" b="1" dirty="0" err="1"/>
              <a:t>df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key = 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value = phi</a:t>
            </a:r>
            <a:r>
              <a:rPr lang="en-US" b="1" dirty="0"/>
              <a:t>) </a:t>
            </a:r>
          </a:p>
        </p:txBody>
      </p:sp>
      <p:sp>
        <p:nvSpPr>
          <p:cNvPr id="6" name="Oval 5"/>
          <p:cNvSpPr/>
          <p:nvPr/>
        </p:nvSpPr>
        <p:spPr>
          <a:xfrm>
            <a:off x="2114550" y="2024449"/>
            <a:ext cx="742950" cy="30047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2857500" y="2040484"/>
            <a:ext cx="742950" cy="300475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5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 rot="10800000"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771900" y="371475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gather(</a:t>
            </a:r>
            <a:r>
              <a:rPr lang="en-US" b="1" dirty="0" err="1"/>
              <a:t>df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key = “year”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value = “phi”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2:4</a:t>
            </a:r>
            <a:r>
              <a:rPr lang="en-US" b="1" dirty="0"/>
              <a:t>) 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6366029" y="748707"/>
            <a:ext cx="220729" cy="2641000"/>
          </a:xfrm>
          <a:prstGeom prst="rightBrac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366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vs.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6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Long</a:t>
            </a:r>
          </a:p>
          <a:p>
            <a:pPr marL="0" indent="0">
              <a:buNone/>
            </a:pPr>
            <a:r>
              <a:rPr lang="en-US" sz="1800" dirty="0"/>
              <a:t>         Good for analysis with </a:t>
            </a:r>
            <a:r>
              <a:rPr lang="en-US" sz="1800" dirty="0" err="1"/>
              <a:t>group_by</a:t>
            </a:r>
            <a:r>
              <a:rPr lang="en-US" sz="1800" dirty="0"/>
              <a:t>, </a:t>
            </a:r>
            <a:r>
              <a:rPr lang="en-US" sz="1800" dirty="0" err="1"/>
              <a:t>ggplot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Hard to read. Bad for cross-year comparison.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1026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365604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26" y="1828801"/>
            <a:ext cx="1563485" cy="158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859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65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vs.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6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Long</a:t>
            </a:r>
          </a:p>
          <a:p>
            <a:pPr marL="0" indent="0">
              <a:buNone/>
            </a:pPr>
            <a:r>
              <a:rPr lang="en-US" sz="1800" dirty="0"/>
              <a:t>         Good for analysis with </a:t>
            </a:r>
            <a:r>
              <a:rPr lang="en-US" sz="1800" dirty="0" err="1"/>
              <a:t>group_by</a:t>
            </a:r>
            <a:r>
              <a:rPr lang="en-US" sz="1800" dirty="0"/>
              <a:t>, </a:t>
            </a:r>
            <a:r>
              <a:rPr lang="en-US" sz="1800" dirty="0" err="1"/>
              <a:t>ggplot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Hard to read. Bad for cross-year comparison.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1026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365604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26" y="1828801"/>
            <a:ext cx="1563485" cy="158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859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43050" y="4114800"/>
            <a:ext cx="6172200" cy="16002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Wide</a:t>
            </a:r>
          </a:p>
          <a:p>
            <a:pPr marL="0" indent="0">
              <a:buNone/>
            </a:pPr>
            <a:r>
              <a:rPr lang="en-US" sz="1800" dirty="0"/>
              <a:t>         Easy to read, good for across row comparison.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Terrible to do batch analysis (consider trying to find the </a:t>
            </a:r>
            <a:br>
              <a:rPr lang="en-US" sz="1800" dirty="0"/>
            </a:br>
            <a:r>
              <a:rPr lang="en-US" sz="1800" dirty="0"/>
              <a:t>          mean phi for each year, or the mean phi for a </a:t>
            </a:r>
            <a:r>
              <a:rPr lang="en-US" sz="1800" dirty="0" err="1"/>
              <a:t>nbhd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9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23003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433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729315"/>
            <a:ext cx="2343150" cy="67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8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b="1" dirty="0"/>
              <a:t>Data Munging with the </a:t>
            </a:r>
            <a:r>
              <a:rPr lang="en-US" b="1" dirty="0" err="1"/>
              <a:t>Tidyverse</a:t>
            </a:r>
            <a:endParaRPr lang="en-US" b="1" dirty="0"/>
          </a:p>
          <a:p>
            <a:pPr marL="385763" indent="-385763">
              <a:buAutoNum type="arabicPeriod"/>
            </a:pPr>
            <a:r>
              <a:rPr lang="en-US" dirty="0"/>
              <a:t>GIS with sf</a:t>
            </a:r>
          </a:p>
          <a:p>
            <a:pPr marL="385763" indent="-385763">
              <a:buAutoNum type="arabicPeriod"/>
            </a:pPr>
            <a:r>
              <a:rPr lang="en-US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Wrangling”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99% of the data tasks you ever need to do are: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subset your data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create new variables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 err="1"/>
              <a:t>summarise</a:t>
            </a:r>
            <a:r>
              <a:rPr lang="en-US" dirty="0"/>
              <a:t> data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join datasets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“reshape” your data 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visualize your data (ggplot2)</a:t>
            </a:r>
          </a:p>
        </p:txBody>
      </p:sp>
    </p:spTree>
    <p:extLst>
      <p:ext uri="{BB962C8B-B14F-4D97-AF65-F5344CB8AC3E}">
        <p14:creationId xmlns:p14="http://schemas.microsoft.com/office/powerpoint/2010/main" val="5472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9991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Choosing a subset of rows: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mydf</a:t>
            </a:r>
            <a:r>
              <a:rPr lang="en-US" dirty="0"/>
              <a:t>[</a:t>
            </a:r>
            <a:r>
              <a:rPr lang="en-US" dirty="0" err="1"/>
              <a:t>mydf$age</a:t>
            </a:r>
            <a:r>
              <a:rPr lang="en-US" dirty="0"/>
              <a:t> &gt; 20, ]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filter(</a:t>
            </a:r>
            <a:r>
              <a:rPr lang="en-US" dirty="0" err="1"/>
              <a:t>mydf</a:t>
            </a:r>
            <a:r>
              <a:rPr lang="en-US" dirty="0"/>
              <a:t>, age &gt; 20)</a:t>
            </a:r>
          </a:p>
        </p:txBody>
      </p:sp>
    </p:spTree>
    <p:extLst>
      <p:ext uri="{BB962C8B-B14F-4D97-AF65-F5344CB8AC3E}">
        <p14:creationId xmlns:p14="http://schemas.microsoft.com/office/powerpoint/2010/main" val="133189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Choosing a subset of columns: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sz="2400" dirty="0" err="1"/>
              <a:t>mydf</a:t>
            </a:r>
            <a:r>
              <a:rPr lang="en-US" sz="2400" dirty="0"/>
              <a:t>[ , c(“</a:t>
            </a:r>
            <a:r>
              <a:rPr lang="en-US" sz="2400" dirty="0" err="1"/>
              <a:t>first_name</a:t>
            </a:r>
            <a:r>
              <a:rPr lang="en-US" sz="2400" dirty="0"/>
              <a:t>”, “</a:t>
            </a:r>
            <a:r>
              <a:rPr lang="en-US" sz="2400" dirty="0" err="1"/>
              <a:t>last_name</a:t>
            </a:r>
            <a:r>
              <a:rPr lang="en-US" sz="2400" dirty="0"/>
              <a:t>”, “age”)]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	select(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, age)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	select(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  <a:r>
              <a:rPr lang="en-US" sz="2400" dirty="0" err="1"/>
              <a:t>first_name:age</a:t>
            </a:r>
            <a:r>
              <a:rPr lang="en-US" sz="2400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Adding a column: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sz="20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mydf$full_name</a:t>
            </a:r>
            <a:r>
              <a:rPr lang="en-US" sz="2400" dirty="0"/>
              <a:t> &lt;- paste(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mydf$first_name</a:t>
            </a:r>
            <a:r>
              <a:rPr lang="en-US" sz="2400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mydf$last_name</a:t>
            </a:r>
            <a:endParaRPr lang="en-US" sz="24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mydf</a:t>
            </a:r>
            <a:r>
              <a:rPr lang="en-US" sz="2400" dirty="0"/>
              <a:t> &lt;- 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fullname</a:t>
            </a:r>
            <a:r>
              <a:rPr lang="en-US" sz="2400" dirty="0"/>
              <a:t> = paste(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Create a summary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aggregate(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mydf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IND= c(</a:t>
            </a:r>
            <a:r>
              <a:rPr lang="en-US" dirty="0" err="1"/>
              <a:t>mydf$state</a:t>
            </a:r>
            <a:r>
              <a:rPr lang="en-US" dirty="0"/>
              <a:t>, </a:t>
            </a:r>
            <a:r>
              <a:rPr lang="en-US" dirty="0" err="1"/>
              <a:t>mydf$year</a:t>
            </a:r>
            <a:r>
              <a:rPr lang="en-US" dirty="0"/>
              <a:t>),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FUN = </a:t>
            </a:r>
            <a:r>
              <a:rPr lang="mr-IN" dirty="0"/>
              <a:t>…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grouped_df</a:t>
            </a:r>
            <a:r>
              <a:rPr lang="en-US" dirty="0"/>
              <a:t> &lt;-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state, year)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grouped_df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median_income</a:t>
            </a:r>
            <a:r>
              <a:rPr lang="en-US" dirty="0"/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</TotalTime>
  <Words>1590</Words>
  <Application>Microsoft Office PowerPoint</Application>
  <PresentationFormat>On-screen Show (4:3)</PresentationFormat>
  <Paragraphs>475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Welcome!</vt:lpstr>
      <vt:lpstr>R for Data Science III: Data Wrangling</vt:lpstr>
      <vt:lpstr>Workshop Schedule</vt:lpstr>
      <vt:lpstr>“Data Wrangling”</vt:lpstr>
      <vt:lpstr>PowerPoint Presentation</vt:lpstr>
      <vt:lpstr>dplyr vs. base R</vt:lpstr>
      <vt:lpstr>dplyr vs. base R</vt:lpstr>
      <vt:lpstr>dplyr vs. base R</vt:lpstr>
      <vt:lpstr>dplyr vs. base R</vt:lpstr>
      <vt:lpstr>dplyr</vt:lpstr>
      <vt:lpstr>Piping |&gt;</vt:lpstr>
      <vt:lpstr>Piping |&gt;</vt:lpstr>
      <vt:lpstr>Piping |&gt;</vt:lpstr>
      <vt:lpstr>Piping |&gt;</vt:lpstr>
      <vt:lpstr>Piping |&gt;</vt:lpstr>
      <vt:lpstr>Piping |&gt;</vt:lpstr>
      <vt:lpstr>Piping |&gt;</vt:lpstr>
      <vt:lpstr>Piping |&gt;</vt:lpstr>
      <vt:lpstr>“Data Wrangling”</vt:lpstr>
      <vt:lpstr>Merging Datasets</vt:lpstr>
      <vt:lpstr>Merging Datasets</vt:lpstr>
      <vt:lpstr>“tidy” Datasets</vt:lpstr>
      <vt:lpstr>“tidy” Datasets</vt:lpstr>
      <vt:lpstr>“tidy” Datasets</vt:lpstr>
      <vt:lpstr>“tidy” Datasets</vt:lpstr>
      <vt:lpstr>Long vs. Wide</vt:lpstr>
      <vt:lpstr>Long vs. Wide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37</cp:revision>
  <dcterms:created xsi:type="dcterms:W3CDTF">2017-08-22T16:07:36Z</dcterms:created>
  <dcterms:modified xsi:type="dcterms:W3CDTF">2023-02-25T20:14:38Z</dcterms:modified>
</cp:coreProperties>
</file>