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51206400" cy="4206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80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y, Kathleen M" initials="AKM" lastIdx="6" clrIdx="0">
    <p:extLst>
      <p:ext uri="{19B8F6BF-5375-455C-9EA6-DF929625EA0E}">
        <p15:presenceInfo xmlns:p15="http://schemas.microsoft.com/office/powerpoint/2012/main" userId="S-1-5-21-4163378051-3248641335-2814141503-363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3C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173" autoAdjust="0"/>
    <p:restoredTop sz="94660"/>
  </p:normalViewPr>
  <p:slideViewPr>
    <p:cSldViewPr snapToGrid="0" showGuides="1">
      <p:cViewPr>
        <p:scale>
          <a:sx n="45" d="100"/>
          <a:sy n="45" d="100"/>
        </p:scale>
        <p:origin x="-1720" y="-416"/>
      </p:cViewPr>
      <p:guideLst>
        <p:guide orient="horz" pos="1328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883826"/>
            <a:ext cx="43525440" cy="14643947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2092500"/>
            <a:ext cx="38404800" cy="10155340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7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239433"/>
            <a:ext cx="11041380" cy="35645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239433"/>
            <a:ext cx="32484060" cy="35645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0486402"/>
            <a:ext cx="44165520" cy="1749678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8148716"/>
            <a:ext cx="44165520" cy="92011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1197167"/>
            <a:ext cx="217627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1197167"/>
            <a:ext cx="217627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7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239442"/>
            <a:ext cx="44165520" cy="813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0311133"/>
            <a:ext cx="21662704" cy="505332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5364460"/>
            <a:ext cx="21662704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0311133"/>
            <a:ext cx="21769390" cy="505332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5364460"/>
            <a:ext cx="21769390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6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2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9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804160"/>
            <a:ext cx="16515397" cy="98145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6056216"/>
            <a:ext cx="25923240" cy="29891567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2618720"/>
            <a:ext cx="16515397" cy="23377740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804160"/>
            <a:ext cx="16515397" cy="98145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6056216"/>
            <a:ext cx="25923240" cy="29891567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2618720"/>
            <a:ext cx="16515397" cy="23377740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239442"/>
            <a:ext cx="44165520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1197167"/>
            <a:ext cx="44165520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8985623"/>
            <a:ext cx="115214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634B-FFBC-436E-BD3C-D040A85858C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8985623"/>
            <a:ext cx="1728216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8985623"/>
            <a:ext cx="115214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C8CC-8B90-4ADF-96C3-9E0DE1F2F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8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151"/>
          <p:cNvSpPr txBox="1"/>
          <p:nvPr/>
        </p:nvSpPr>
        <p:spPr>
          <a:xfrm>
            <a:off x="12904993" y="35871587"/>
            <a:ext cx="37019276" cy="1070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79844" tIns="39900" rIns="79844" bIns="39900" anchor="ctr" anchorCtr="0">
            <a:noAutofit/>
          </a:bodyPr>
          <a:lstStyle/>
          <a:p>
            <a:pPr algn="ctr" defTabSz="799954">
              <a:buClr>
                <a:srgbClr val="F8F8F8"/>
              </a:buClr>
              <a:buSzPct val="25000"/>
            </a:pPr>
            <a:r>
              <a:rPr lang="en-US" sz="4725" b="1" kern="0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References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7015014" y="27830653"/>
            <a:ext cx="680358" cy="469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hape 150"/>
          <p:cNvSpPr txBox="1"/>
          <p:nvPr/>
        </p:nvSpPr>
        <p:spPr>
          <a:xfrm>
            <a:off x="12941194" y="16120992"/>
            <a:ext cx="36600555" cy="1146852"/>
          </a:xfrm>
          <a:prstGeom prst="rect">
            <a:avLst/>
          </a:prstGeom>
          <a:solidFill>
            <a:srgbClr val="CC0000"/>
          </a:solidFill>
          <a:ln w="88900">
            <a:solidFill>
              <a:schemeClr val="tx1"/>
            </a:solidFill>
          </a:ln>
        </p:spPr>
        <p:txBody>
          <a:bodyPr lIns="79844" tIns="39900" rIns="79844" bIns="39900" anchor="ctr" anchorCtr="0">
            <a:noAutofit/>
          </a:bodyPr>
          <a:lstStyle/>
          <a:p>
            <a:pPr algn="ctr" defTabSz="799954">
              <a:buClr>
                <a:srgbClr val="F8F8F8"/>
              </a:buClr>
              <a:buSzPct val="25000"/>
            </a:pPr>
            <a:r>
              <a:rPr lang="en-US" sz="4725" b="1" kern="0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Results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226614" y="8006294"/>
            <a:ext cx="227948" cy="280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99954"/>
            <a:r>
              <a:rPr lang="en-US" sz="1225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941194" y="17303126"/>
            <a:ext cx="36600555" cy="18075001"/>
          </a:xfrm>
          <a:prstGeom prst="rect">
            <a:avLst/>
          </a:prstGeom>
          <a:noFill/>
          <a:ln w="889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99954">
              <a:defRPr/>
            </a:pPr>
            <a:endParaRPr lang="en-US" sz="1225" kern="0" dirty="0">
              <a:ln w="76200">
                <a:solidFill>
                  <a:srgbClr val="000000"/>
                </a:solidFill>
              </a:ln>
              <a:noFill/>
              <a:latin typeface="Arial"/>
              <a:sym typeface="Arial"/>
              <a:rtl val="0"/>
            </a:endParaRPr>
          </a:p>
        </p:txBody>
      </p:sp>
      <p:sp>
        <p:nvSpPr>
          <p:cNvPr id="75" name="Shape 147"/>
          <p:cNvSpPr txBox="1"/>
          <p:nvPr/>
        </p:nvSpPr>
        <p:spPr>
          <a:xfrm>
            <a:off x="929080" y="22781283"/>
            <a:ext cx="11449064" cy="958311"/>
          </a:xfrm>
          <a:prstGeom prst="rect">
            <a:avLst/>
          </a:prstGeom>
          <a:solidFill>
            <a:srgbClr val="CC0000"/>
          </a:solidFill>
          <a:ln w="88900">
            <a:solidFill>
              <a:schemeClr val="tx1"/>
            </a:solidFill>
          </a:ln>
        </p:spPr>
        <p:txBody>
          <a:bodyPr lIns="79844" tIns="39900" rIns="79844" bIns="39900" anchor="ctr" anchorCtr="0">
            <a:noAutofit/>
          </a:bodyPr>
          <a:lstStyle/>
          <a:p>
            <a:pPr algn="ctr" defTabSz="799954">
              <a:buClr>
                <a:srgbClr val="F8F8F8"/>
              </a:buClr>
              <a:buSzPct val="25000"/>
            </a:pPr>
            <a:r>
              <a:rPr lang="en-US" sz="4725" b="1" kern="0" dirty="0">
                <a:solidFill>
                  <a:srgbClr val="F9D3C7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Background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29080" y="23780454"/>
            <a:ext cx="11449064" cy="11597682"/>
          </a:xfrm>
          <a:prstGeom prst="rect">
            <a:avLst/>
          </a:prstGeom>
          <a:noFill/>
          <a:ln w="889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99954">
              <a:defRPr/>
            </a:pPr>
            <a:endParaRPr lang="en-US" sz="1225" kern="0" dirty="0">
              <a:ln w="76200">
                <a:solidFill>
                  <a:srgbClr val="000000"/>
                </a:solidFill>
              </a:ln>
              <a:noFill/>
              <a:latin typeface="Arial"/>
              <a:sym typeface="Arial"/>
              <a:rtl val="0"/>
            </a:endParaRPr>
          </a:p>
        </p:txBody>
      </p:sp>
      <p:sp>
        <p:nvSpPr>
          <p:cNvPr id="82" name="Shape 149"/>
          <p:cNvSpPr txBox="1"/>
          <p:nvPr/>
        </p:nvSpPr>
        <p:spPr>
          <a:xfrm>
            <a:off x="982385" y="35903049"/>
            <a:ext cx="11392531" cy="119722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79844" tIns="39900" rIns="79844" bIns="39900" anchor="ctr" anchorCtr="0">
            <a:noAutofit/>
          </a:bodyPr>
          <a:lstStyle/>
          <a:p>
            <a:pPr algn="ctr" defTabSz="799954">
              <a:buClr>
                <a:srgbClr val="F8F8F8"/>
              </a:buClr>
              <a:buSzPct val="25000"/>
            </a:pPr>
            <a:r>
              <a:rPr lang="en-US" sz="4725" b="1" kern="0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Objective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64332" y="37588851"/>
            <a:ext cx="1036964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9954">
              <a:spcAft>
                <a:spcPts val="2100"/>
              </a:spcAft>
            </a:pPr>
            <a:r>
              <a:rPr lang="en-US" sz="4020" kern="0" dirty="0">
                <a:solidFill>
                  <a:srgbClr val="000000"/>
                </a:solidFill>
                <a:cs typeface="Arial" panose="020B0604020202020204" pitchFamily="34" charset="0"/>
                <a:sym typeface="Arial"/>
                <a:rtl val="0"/>
              </a:rPr>
              <a:t>The objective of this study was to evaluate clinical predictors of postpartum blood pressure spikes and investigate clinical management strategies using machine learning to optimize care.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71544" y="35870761"/>
            <a:ext cx="11403372" cy="5378837"/>
          </a:xfrm>
          <a:prstGeom prst="rect">
            <a:avLst/>
          </a:prstGeom>
          <a:noFill/>
          <a:ln w="889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99954">
              <a:defRPr/>
            </a:pPr>
            <a:endParaRPr lang="en-US" sz="1225" kern="0" dirty="0">
              <a:ln w="76200">
                <a:solidFill>
                  <a:srgbClr val="000000"/>
                </a:solidFill>
              </a:ln>
              <a:noFill/>
              <a:latin typeface="Arial"/>
              <a:sym typeface="Arial"/>
              <a:rtl val="0"/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991238" y="37098908"/>
            <a:ext cx="11294268" cy="1362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146"/>
          <p:cNvSpPr txBox="1"/>
          <p:nvPr/>
        </p:nvSpPr>
        <p:spPr>
          <a:xfrm>
            <a:off x="13697409" y="645085"/>
            <a:ext cx="33500576" cy="3649516"/>
          </a:xfrm>
          <a:prstGeom prst="rect">
            <a:avLst/>
          </a:prstGeom>
          <a:noFill/>
          <a:ln>
            <a:noFill/>
          </a:ln>
        </p:spPr>
        <p:txBody>
          <a:bodyPr lIns="79822" tIns="39900" rIns="79822" bIns="39900" anchor="ctr" anchorCtr="0">
            <a:noAutofit/>
          </a:bodyPr>
          <a:lstStyle/>
          <a:p>
            <a:pPr algn="ctr" defTabSz="800013">
              <a:spcAft>
                <a:spcPts val="1225"/>
              </a:spcAft>
              <a:buClr>
                <a:srgbClr val="000000"/>
              </a:buClr>
              <a:buSzPct val="25000"/>
            </a:pPr>
            <a:r>
              <a:rPr lang="en-US" sz="65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Predictive Modeling of Postpartum Blood Pressure Spikes</a:t>
            </a:r>
          </a:p>
          <a:p>
            <a:pPr algn="ctr" defTabSz="800013">
              <a:spcAft>
                <a:spcPts val="1225"/>
              </a:spcAft>
              <a:buClr>
                <a:srgbClr val="000000"/>
              </a:buClr>
              <a:buSzPct val="25000"/>
            </a:pPr>
            <a:r>
              <a:rPr lang="en-US" sz="3800" b="1" kern="0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Jinxin</a:t>
            </a:r>
            <a:r>
              <a:rPr lang="en-US" sz="38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 Tao, MS</a:t>
            </a:r>
            <a:r>
              <a:rPr lang="en-US" sz="3800" b="1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</a:t>
            </a:r>
            <a:r>
              <a:rPr lang="en-US" sz="38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, Scott Infusino, MD</a:t>
            </a:r>
            <a:r>
              <a:rPr lang="en-US" sz="3800" b="1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2</a:t>
            </a:r>
            <a:r>
              <a:rPr lang="en-US" sz="38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, Kara Hoppe, MD</a:t>
            </a:r>
            <a:r>
              <a:rPr lang="en-US" sz="3800" b="1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2</a:t>
            </a:r>
            <a:r>
              <a:rPr lang="en-US" sz="38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, Yonatan </a:t>
            </a:r>
            <a:r>
              <a:rPr lang="en-US" sz="3800" b="1" kern="0" dirty="0" err="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Mintz</a:t>
            </a:r>
            <a:r>
              <a:rPr lang="en-US" sz="38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, PhD</a:t>
            </a:r>
            <a:r>
              <a:rPr lang="en-US" sz="3800" b="1" kern="0" baseline="30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</a:t>
            </a:r>
          </a:p>
          <a:p>
            <a:pPr algn="ctr" defTabSz="800013">
              <a:spcAft>
                <a:spcPts val="1225"/>
              </a:spcAft>
              <a:buClr>
                <a:srgbClr val="000000"/>
              </a:buClr>
              <a:buSzPct val="25000"/>
            </a:pPr>
            <a:r>
              <a:rPr lang="en-US" sz="30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1, Department of Industrial and Systems Engineering, University of Wisconsin-Madison College of Engineering, Madison, WI, United States of America</a:t>
            </a:r>
          </a:p>
          <a:p>
            <a:pPr algn="ctr" defTabSz="800013">
              <a:spcAft>
                <a:spcPts val="1225"/>
              </a:spcAft>
              <a:buClr>
                <a:srgbClr val="000000"/>
              </a:buClr>
              <a:buSzPct val="25000"/>
            </a:pPr>
            <a:r>
              <a:rPr lang="en-US" sz="30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2, Department of Obstetrics and Gynecology, University of Wisconsin-Madison School of Medicine and Public Health, Madison, WI, United States of America</a:t>
            </a:r>
            <a:r>
              <a:rPr lang="en-US" sz="320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 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0817" y="807044"/>
            <a:ext cx="49834800" cy="3948007"/>
          </a:xfrm>
          <a:prstGeom prst="rect">
            <a:avLst/>
          </a:prstGeom>
          <a:noFill/>
          <a:ln w="889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800013">
              <a:defRPr/>
            </a:pPr>
            <a:endParaRPr lang="en-US" sz="1225" kern="0" dirty="0">
              <a:ln w="76200">
                <a:solidFill>
                  <a:srgbClr val="000000"/>
                </a:solidFill>
              </a:ln>
              <a:noFill/>
              <a:latin typeface="Arial"/>
              <a:sym typeface="Arial"/>
              <a:rtl val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7" y="525481"/>
            <a:ext cx="13619909" cy="4021116"/>
          </a:xfrm>
          <a:prstGeom prst="rect">
            <a:avLst/>
          </a:prstGeom>
        </p:spPr>
      </p:pic>
      <p:sp>
        <p:nvSpPr>
          <p:cNvPr id="40" name="Shape 149"/>
          <p:cNvSpPr txBox="1"/>
          <p:nvPr/>
        </p:nvSpPr>
        <p:spPr>
          <a:xfrm>
            <a:off x="12905221" y="5076370"/>
            <a:ext cx="17470341" cy="1070899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79844" tIns="39900" rIns="79844" bIns="39900" anchor="ctr" anchorCtr="0">
            <a:noAutofit/>
          </a:bodyPr>
          <a:lstStyle/>
          <a:p>
            <a:pPr algn="ctr" defTabSz="799954">
              <a:buClr>
                <a:srgbClr val="F8F8F8"/>
              </a:buClr>
              <a:buSzPct val="25000"/>
            </a:pPr>
            <a:r>
              <a:rPr lang="en-US" sz="4725" b="1" kern="0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Methods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325060" y="6343896"/>
            <a:ext cx="16530875" cy="921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dirty="0">
                <a:cs typeface="Calibri" panose="020F0502020204030204" pitchFamily="34" charset="0"/>
              </a:rPr>
              <a:t>We performed a retrospective cohort study at a single Midwestern academic center from 2017 to 2020, including patients with a diagnosis of hypertension during pregnancy or postpartum, who participated in remote blood pressure monitoring for 6 weeks postpartum.</a:t>
            </a:r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dirty="0">
                <a:solidFill>
                  <a:srgbClr val="000000"/>
                </a:solidFill>
                <a:cs typeface="Calibri" panose="020F0502020204030204" pitchFamily="34" charset="0"/>
              </a:rPr>
              <a:t>Systolic and diastolic BPs were collected from 46 times points including the first (T1), second (T2), and third (T3) trimesters, day of delivery, and 42 postpartum days. </a:t>
            </a:r>
            <a:endParaRPr lang="en-US" sz="4020" dirty="0">
              <a:cs typeface="Calibri" panose="020F0502020204030204" pitchFamily="34" charset="0"/>
            </a:endParaRPr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dirty="0">
                <a:solidFill>
                  <a:srgbClr val="000000"/>
                </a:solidFill>
                <a:cs typeface="Calibri" panose="020F0502020204030204" pitchFamily="34" charset="0"/>
              </a:rPr>
              <a:t>Postpartum BP spike was defined as BP </a:t>
            </a:r>
            <a:r>
              <a:rPr lang="en-US" sz="4020" b="0" i="0" u="none" strike="noStrike" dirty="0">
                <a:solidFill>
                  <a:srgbClr val="000000"/>
                </a:solidFill>
                <a:effectLst/>
              </a:rPr>
              <a:t>≥ 140/90mmHg if on an antihypertensive and BP ≥ 150/100mmHg if not on an antihypertensive.</a:t>
            </a:r>
            <a:endParaRPr lang="en-US" sz="4020" b="0" i="0" dirty="0">
              <a:solidFill>
                <a:srgbClr val="000000"/>
              </a:solidFill>
              <a:effectLst/>
              <a:cs typeface="Calibri" panose="020F0502020204030204" pitchFamily="34" charset="0"/>
            </a:endParaRPr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kern="0" dirty="0">
                <a:solidFill>
                  <a:srgbClr val="000000"/>
                </a:solidFill>
                <a:cs typeface="Calibri" panose="020F0502020204030204" pitchFamily="34" charset="0"/>
                <a:sym typeface="Arial"/>
                <a:rtl val="0"/>
              </a:rPr>
              <a:t>We identified three at-risk patient clusters (low, medium, and high) utilizing K-means clustering over patients’ SBP series data with the elbow method.</a:t>
            </a:r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kern="0" dirty="0">
                <a:solidFill>
                  <a:srgbClr val="000000"/>
                </a:solidFill>
                <a:cs typeface="Calibri" panose="020F0502020204030204" pitchFamily="34" charset="0"/>
                <a:sym typeface="Arial"/>
                <a:rtl val="0"/>
              </a:rPr>
              <a:t>Propensity scores were estimated by a non-parametric method with a random forest model.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05220" y="5113788"/>
            <a:ext cx="17470553" cy="10495182"/>
          </a:xfrm>
          <a:prstGeom prst="rect">
            <a:avLst/>
          </a:prstGeom>
          <a:noFill/>
          <a:ln w="889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99954">
              <a:defRPr/>
            </a:pPr>
            <a:endParaRPr lang="en-US" sz="1225" kern="0" dirty="0">
              <a:ln w="76200">
                <a:solidFill>
                  <a:srgbClr val="000000"/>
                </a:solidFill>
              </a:ln>
              <a:noFill/>
              <a:latin typeface="Arial"/>
              <a:sym typeface="Arial"/>
              <a:rtl val="0"/>
            </a:endParaRP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12904993" y="6065453"/>
            <a:ext cx="17470553" cy="124803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147"/>
          <p:cNvSpPr txBox="1"/>
          <p:nvPr/>
        </p:nvSpPr>
        <p:spPr>
          <a:xfrm>
            <a:off x="936942" y="5102022"/>
            <a:ext cx="11441430" cy="952119"/>
          </a:xfrm>
          <a:prstGeom prst="rect">
            <a:avLst/>
          </a:prstGeom>
          <a:solidFill>
            <a:srgbClr val="CC0000"/>
          </a:solidFill>
          <a:ln w="88900">
            <a:solidFill>
              <a:schemeClr val="tx1"/>
            </a:solidFill>
          </a:ln>
        </p:spPr>
        <p:txBody>
          <a:bodyPr lIns="79844" tIns="39900" rIns="79844" bIns="39900" anchor="ctr" anchorCtr="0">
            <a:noAutofit/>
          </a:bodyPr>
          <a:lstStyle/>
          <a:p>
            <a:pPr algn="ctr" defTabSz="799954">
              <a:buClr>
                <a:srgbClr val="F8F8F8"/>
              </a:buClr>
              <a:buSzPct val="25000"/>
            </a:pPr>
            <a:r>
              <a:rPr lang="en-US" sz="4725" b="1" kern="0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  <a:rtl val="0"/>
              </a:rPr>
              <a:t>Abstract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36714" y="6054180"/>
            <a:ext cx="11441430" cy="15941098"/>
          </a:xfrm>
          <a:prstGeom prst="rect">
            <a:avLst/>
          </a:prstGeom>
          <a:noFill/>
          <a:ln w="889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99954">
              <a:defRPr/>
            </a:pPr>
            <a:endParaRPr lang="en-US" sz="1600" kern="0" dirty="0">
              <a:ln w="76200">
                <a:solidFill>
                  <a:srgbClr val="000000"/>
                </a:solidFill>
              </a:ln>
              <a:noFill/>
              <a:latin typeface="Arial"/>
              <a:sym typeface="Arial"/>
              <a:rtl val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58A64-E776-4263-A220-47CFB819FB61}"/>
              </a:ext>
            </a:extLst>
          </p:cNvPr>
          <p:cNvSpPr txBox="1"/>
          <p:nvPr/>
        </p:nvSpPr>
        <p:spPr>
          <a:xfrm>
            <a:off x="1049867" y="6275439"/>
            <a:ext cx="11235639" cy="1532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Objective</a:t>
            </a:r>
            <a:r>
              <a:rPr lang="en-US" sz="3000" dirty="0"/>
              <a:t>: </a:t>
            </a:r>
            <a:r>
              <a:rPr lang="en-US" sz="3000" b="0" u="none" strike="noStrike" dirty="0">
                <a:solidFill>
                  <a:srgbClr val="000000"/>
                </a:solidFill>
                <a:effectLst/>
              </a:rPr>
              <a:t>To evaluate clinical predictors of blood pressure (BP) spikes postpartum (PP) and investigate clinical management strategies to optimize care.</a:t>
            </a:r>
            <a:endParaRPr lang="en-US" sz="30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000" b="1" u="sng" dirty="0"/>
              <a:t>Study Design</a:t>
            </a:r>
            <a:r>
              <a:rPr lang="en-US" sz="3000" dirty="0"/>
              <a:t>: </a:t>
            </a:r>
            <a:r>
              <a:rPr lang="en-US" sz="3000" b="0" u="none" strike="noStrike" dirty="0">
                <a:solidFill>
                  <a:srgbClr val="000000"/>
                </a:solidFill>
                <a:effectLst/>
              </a:rPr>
              <a:t>A retrospective cohort study of PP women participating in remote BP monitoring. Postpartum BP spike was defined as BP &gt; 140/ 90 if on an antihypertensive and BP &gt; 150/100 if not on an antihypertensive. We identified 3 at-risk patient clusters (low, medium, and high) in predicting patient risk of BP spike PP days 3-7. The variables most important in defining these clusters were BMI, tobacco use, gestational age at delivery, and chronic hypertension.</a:t>
            </a:r>
            <a:r>
              <a:rPr lang="en-US" sz="3000" dirty="0"/>
              <a:t> For each risk cluster, </a:t>
            </a:r>
            <a:r>
              <a:rPr lang="en-US" sz="3000" dirty="0">
                <a:solidFill>
                  <a:srgbClr val="000000"/>
                </a:solidFill>
              </a:rPr>
              <a:t>w</a:t>
            </a:r>
            <a:r>
              <a:rPr lang="en-US" sz="3000" b="0" u="none" strike="noStrike" dirty="0">
                <a:solidFill>
                  <a:srgbClr val="000000"/>
                </a:solidFill>
                <a:effectLst/>
              </a:rPr>
              <a:t>e 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</a:rPr>
              <a:t>evaluated the effectiveness of two discharge policies by </a:t>
            </a:r>
            <a:r>
              <a:rPr lang="en-US" sz="3000" b="0" u="none" strike="noStrike" dirty="0">
                <a:solidFill>
                  <a:srgbClr val="000000"/>
                </a:solidFill>
                <a:effectLst/>
              </a:rPr>
              <a:t>estimating the conditional average treatment effect (CATE) with causal forest: 1) PP length of stay &lt; or &gt;/= 3 days, 2) discharge on BP meds based on predicted risk, and for all patients we evaluated: 3) discharge policies on BP meds based on different BP thresholds. A CATE value of &lt;0 represented treatment having a positive effect in treating or preventing spikes and a smaller policy evaluation value showed that treatment has a greater effect in treating or preventing spikes.</a:t>
            </a:r>
            <a:endParaRPr lang="en-US" sz="3000" dirty="0"/>
          </a:p>
          <a:p>
            <a:pPr>
              <a:spcAft>
                <a:spcPts val="1200"/>
              </a:spcAft>
            </a:pPr>
            <a:r>
              <a:rPr lang="en-US" sz="3000" b="1" u="sng" dirty="0"/>
              <a:t>Results</a:t>
            </a:r>
            <a:r>
              <a:rPr lang="en-US" sz="3000" dirty="0"/>
              <a:t>: </a:t>
            </a:r>
            <a:r>
              <a:rPr lang="en-US" sz="3000" b="0" u="none" strike="noStrike" dirty="0">
                <a:solidFill>
                  <a:srgbClr val="000000"/>
                </a:solidFill>
                <a:effectLst/>
              </a:rPr>
              <a:t>413 patients were included, of which 267 (64.6%) had a PP BP spike. For patients at high risk, a longer stay was beneficial. For patients at low or high risk, antihypertensive use at discharge is not critical in preventing a BP spike. Finally, we considered the option to discharge with antihypertensive use at different BP thresholds a) &gt; 130 mmHg and/or &gt; 80, b) &gt; 140 mmHg and/or &gt; 90, c) &gt; 150 mmHg and/or &gt; 100 or d) &gt; 160 mmHg and/or &gt; 110. The second policy is significantly better.</a:t>
            </a:r>
            <a:r>
              <a:rPr lang="en-US" sz="3000" dirty="0"/>
              <a:t> </a:t>
            </a:r>
          </a:p>
          <a:p>
            <a:r>
              <a:rPr lang="en-US" sz="3000" b="1" u="sng" dirty="0"/>
              <a:t>Conclusion</a:t>
            </a:r>
            <a:r>
              <a:rPr lang="en-US" sz="3000" dirty="0"/>
              <a:t>: </a:t>
            </a:r>
            <a:r>
              <a:rPr lang="en-US" sz="3000" b="0" u="none" strike="noStrike" dirty="0">
                <a:solidFill>
                  <a:srgbClr val="000000"/>
                </a:solidFill>
                <a:effectLst/>
              </a:rPr>
              <a:t>We identified 3 possible strategies to prevent outpatient BP spikes PP: 1) medium and high-risk patients should be considered for a longer PP stay or participate in daily home monitoring, 2) medium-risk patients should be prescribed antihypertensives at discharge, and 3) antihypertensive treatment should be prescribed if patients are discharged with BP &gt; 140/90.</a:t>
            </a:r>
            <a:endParaRPr lang="en-US" sz="3000" dirty="0"/>
          </a:p>
        </p:txBody>
      </p:sp>
      <p:sp>
        <p:nvSpPr>
          <p:cNvPr id="176" name="Rectangle 175"/>
          <p:cNvSpPr/>
          <p:nvPr/>
        </p:nvSpPr>
        <p:spPr>
          <a:xfrm>
            <a:off x="37321799" y="31842554"/>
            <a:ext cx="417504" cy="865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13642027" y="31421833"/>
            <a:ext cx="556419" cy="1113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54367" y="6346545"/>
            <a:ext cx="17470553" cy="1036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dirty="0"/>
              <a:t>Using machine learning, we were able to successfully create a model that stratified patients’ risk of blood pressure spikes based on clinical and biometric parameters. </a:t>
            </a:r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dirty="0"/>
              <a:t>Recommended Clinical Policy Changes:</a:t>
            </a:r>
          </a:p>
          <a:p>
            <a:pPr marL="957172" lvl="1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dirty="0"/>
              <a:t>Patients at medium and high of of postpartum BP spike should be considered for a longer postpartum stay or participate in daily home monitoring. Medium risk patients should also be prescribed antihypertensive medication at discharge.</a:t>
            </a:r>
          </a:p>
          <a:p>
            <a:pPr marL="957172" lvl="1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dirty="0"/>
              <a:t>Antihypertensive medication should be prescribed to patients discharged with a blood pressure of </a:t>
            </a:r>
            <a:r>
              <a:rPr lang="en-US" sz="4020" dirty="0">
                <a:solidFill>
                  <a:srgbClr val="000000"/>
                </a:solidFill>
                <a:cs typeface="Calibri" panose="020F0502020204030204" pitchFamily="34" charset="0"/>
              </a:rPr>
              <a:t>BP </a:t>
            </a:r>
            <a:r>
              <a:rPr lang="en-US" sz="4020" b="0" i="0" u="none" strike="noStrike" dirty="0">
                <a:solidFill>
                  <a:srgbClr val="000000"/>
                </a:solidFill>
                <a:effectLst/>
              </a:rPr>
              <a:t>≥ 140/90mmHg. </a:t>
            </a:r>
          </a:p>
          <a:p>
            <a:pPr marL="957172" lvl="1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20" dirty="0"/>
              <a:t>Utilizing machine learning, healthcare providers can predict postpartum blood pressure spikes and minimize hospital readmission and maternal morbidity.</a:t>
            </a:r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endParaRPr lang="en-US" sz="4020" dirty="0"/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endParaRPr lang="en-US" sz="4020" dirty="0"/>
          </a:p>
        </p:txBody>
      </p:sp>
      <p:sp>
        <p:nvSpPr>
          <p:cNvPr id="63" name="TextBox 62"/>
          <p:cNvSpPr txBox="1"/>
          <p:nvPr/>
        </p:nvSpPr>
        <p:spPr>
          <a:xfrm>
            <a:off x="1207890" y="24801897"/>
            <a:ext cx="10621273" cy="955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799954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4017" dirty="0"/>
              <a:t>Hypertensive disorders of pregnancy is one of the leading causes of maternal morbidity and mortality worldwide.</a:t>
            </a:r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17" dirty="0"/>
              <a:t>Pregnancies complicated by hypertensive disorders often have a persistence or exacerbation of hypertension in the postpartum period.</a:t>
            </a:r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17" dirty="0"/>
              <a:t>While different strategies have been proposed to manage postpartum blood pressure strikes, there is not a model of clinical care proven to be more advantageous.</a:t>
            </a:r>
          </a:p>
          <a:p>
            <a:pPr marL="499972" indent="-499972" defTabSz="799954">
              <a:spcAft>
                <a:spcPts val="2100"/>
              </a:spcAft>
              <a:buFont typeface="Arial"/>
              <a:buChar char="•"/>
            </a:pPr>
            <a:r>
              <a:rPr lang="en-US" sz="4017" dirty="0"/>
              <a:t>Few studies have used machine learning as a tool to predict postpartum blood pressure spikes and readmission.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966367" y="35867536"/>
            <a:ext cx="36931503" cy="5387820"/>
          </a:xfrm>
          <a:prstGeom prst="rect">
            <a:avLst/>
          </a:prstGeom>
          <a:noFill/>
          <a:ln w="889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99954">
              <a:defRPr/>
            </a:pPr>
            <a:endParaRPr lang="en-US" sz="1225" kern="0" dirty="0">
              <a:ln w="76200">
                <a:solidFill>
                  <a:srgbClr val="000000"/>
                </a:solidFill>
              </a:ln>
              <a:noFill/>
              <a:latin typeface="Arial"/>
              <a:sym typeface="Arial"/>
              <a:rtl val="0"/>
            </a:endParaRP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12967793" y="36931693"/>
            <a:ext cx="37019276" cy="1748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0AA369A-CB47-4A32-A8B8-14E4577313AB}"/>
              </a:ext>
            </a:extLst>
          </p:cNvPr>
          <p:cNvSpPr txBox="1"/>
          <p:nvPr/>
        </p:nvSpPr>
        <p:spPr>
          <a:xfrm>
            <a:off x="13281517" y="17524100"/>
            <a:ext cx="1581988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 defTabSz="799954">
              <a:spcAft>
                <a:spcPts val="2100"/>
              </a:spcAft>
            </a:pPr>
            <a:r>
              <a:rPr lang="en-US" sz="3000" dirty="0"/>
              <a:t>Table 1: Patient demographics.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8B391-B5CB-A242-B59E-77B348CCAA9C}"/>
              </a:ext>
            </a:extLst>
          </p:cNvPr>
          <p:cNvSpPr txBox="1"/>
          <p:nvPr/>
        </p:nvSpPr>
        <p:spPr>
          <a:xfrm>
            <a:off x="14724071" y="37371877"/>
            <a:ext cx="32999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Narmin</a:t>
            </a:r>
            <a:r>
              <a:rPr lang="en-US" sz="24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 </a:t>
            </a:r>
            <a:r>
              <a:rPr lang="en-US" sz="2400" dirty="0" err="1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Mukhtarova</a:t>
            </a:r>
            <a:r>
              <a:rPr lang="en-US" sz="2400" dirty="0">
                <a:effectLst/>
                <a:latin typeface="ArialUnicodeMS" panose="020B0604020202020204" pitchFamily="34" charset="-128"/>
                <a:ea typeface="ArialUnicodeMS" panose="020B0604020202020204" pitchFamily="34" charset="-128"/>
              </a:rPr>
              <a:t>, Scott J. Hetzel, Heather M. Johnson &amp; Kara K. Hoppe (2021): Longitudinal blood pressure patterns of women with hypertensive disorders of pregnancy: preconception through postpartum, The Journal of Maternal-Fetal &amp; Neonatal Medicine, DOI: 10.1080/14767058.2021.2012650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Hirshberg A, Levine LD, Srinivas SK. Clinical factors associated with readmission for postpartum hypertension in women with pregnancy-related hypertension: a nested case control study. J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Perinatol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. 2016 May;36(5):405-9.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doi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: 10.1038/jp.2015.209.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Epub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2016 Jan 14. PMID: 26765549; PMCID: PMC5480459.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Mukhtarova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N,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Alagoz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O, Chen YH, Hoppe K. Evaluation of different blood pressure assessment strategies and cutoff values to predict postpartum hypertension-related readmissions: a retrospective cohort study. Am J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Obstet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Gynecol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MFM. 2021 Jan;3(1):100252.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doi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: 10.1016/j.ajogmf.2020.100252.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Epub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2020 Oct 6. PMID: 33451628.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Hoffman MK, Ma N, Roberts A. A machine learning algorithm for predicting maternal readmission for hypertensive disorders of pregnancy. Am J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Obstet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Gynecol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MFM. 2021 Jan;3(1):100250.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doi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: 10.1016/j.ajogmf.2020.100250.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Epub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2020 Oct 6. PMID: 33451620.</a:t>
            </a:r>
            <a:endParaRPr lang="en-US" sz="2400" dirty="0">
              <a:solidFill>
                <a:srgbClr val="212121"/>
              </a:solidFill>
              <a:latin typeface="system-u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Hoppe KK, Thomas N,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Zernick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M, Zella JB,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Havighurst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T, Kim K, Williams M,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Niu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B,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Lohr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A, Johnson HM. Telehealth with remote blood pressure monitoring compared with standard care for postpartum hypertension. Am J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Obstet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Gynecol. 2020 Oct;223(4):585-588.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doi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: 10.1016/j.ajog.2020.05.027.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system-ui"/>
              </a:rPr>
              <a:t>Epub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 2020 May 19. PMID: 32439388.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F68387-1694-766D-2170-FB4C78C7B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931"/>
              </p:ext>
            </p:extLst>
          </p:nvPr>
        </p:nvGraphicFramePr>
        <p:xfrm>
          <a:off x="13281517" y="18122313"/>
          <a:ext cx="15892197" cy="14709728"/>
        </p:xfrm>
        <a:graphic>
          <a:graphicData uri="http://schemas.openxmlformats.org/drawingml/2006/table">
            <a:tbl>
              <a:tblPr firstRow="1" firstCol="1" bandRow="1"/>
              <a:tblGrid>
                <a:gridCol w="5296182">
                  <a:extLst>
                    <a:ext uri="{9D8B030D-6E8A-4147-A177-3AD203B41FA5}">
                      <a16:colId xmlns:a16="http://schemas.microsoft.com/office/drawing/2014/main" val="1505633061"/>
                    </a:ext>
                  </a:extLst>
                </a:gridCol>
                <a:gridCol w="2322872">
                  <a:extLst>
                    <a:ext uri="{9D8B030D-6E8A-4147-A177-3AD203B41FA5}">
                      <a16:colId xmlns:a16="http://schemas.microsoft.com/office/drawing/2014/main" val="939550959"/>
                    </a:ext>
                  </a:extLst>
                </a:gridCol>
                <a:gridCol w="2699658">
                  <a:extLst>
                    <a:ext uri="{9D8B030D-6E8A-4147-A177-3AD203B41FA5}">
                      <a16:colId xmlns:a16="http://schemas.microsoft.com/office/drawing/2014/main" val="123822087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80042303"/>
                    </a:ext>
                  </a:extLst>
                </a:gridCol>
                <a:gridCol w="2830285">
                  <a:extLst>
                    <a:ext uri="{9D8B030D-6E8A-4147-A177-3AD203B41FA5}">
                      <a16:colId xmlns:a16="http://schemas.microsoft.com/office/drawing/2014/main" val="491157943"/>
                    </a:ext>
                  </a:extLst>
                </a:gridCol>
              </a:tblGrid>
              <a:tr h="1340374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Characteristic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All subjects, N=413 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Postpartum BP Spike, N=267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Blood Pressure Spike, N=146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p-value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81614"/>
                  </a:ext>
                </a:extLst>
              </a:tr>
              <a:tr h="527113">
                <a:tc>
                  <a:txBody>
                    <a:bodyPr/>
                    <a:lstStyle/>
                    <a:p>
                      <a:pPr marL="45720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Maternal Age, yrs (SD)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31.40 (5.03)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31.88 (4.69)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30.53 (5.46)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0.009 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25337"/>
                  </a:ext>
                </a:extLst>
              </a:tr>
              <a:tr h="498929">
                <a:tc>
                  <a:txBody>
                    <a:bodyPr/>
                    <a:lstStyle/>
                    <a:p>
                      <a:pPr marL="457200" marR="0" algn="l" defTabSz="5120640" rtl="0" eaLnBrk="1" fontAlgn="base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Parity, n (%)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5120640" rtl="0" eaLnBrk="1" fontAlgn="base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3600" b="1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algn="l" defTabSz="5120640" rtl="0" eaLnBrk="1" fontAlgn="base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b="1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algn="l" defTabSz="5120640" rtl="0" eaLnBrk="1" fontAlgn="base" latinLnBrk="0" hangingPunct="1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b="1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8304"/>
                  </a:ext>
                </a:extLst>
              </a:tr>
              <a:tr h="482601">
                <a:tc>
                  <a:txBody>
                    <a:bodyPr/>
                    <a:lstStyle/>
                    <a:p>
                      <a:pPr marL="914400" marR="0" algn="l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Nulliparous 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153 (37)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 (37)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 (37)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5884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914400" marR="0" algn="l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Multiparous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 (21)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 (24)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(16)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/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9247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914400" marR="0" algn="l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Unknown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173 (42)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105 (39)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 (47)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/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271181"/>
                  </a:ext>
                </a:extLst>
              </a:tr>
              <a:tr h="881742">
                <a:tc>
                  <a:txBody>
                    <a:bodyPr/>
                    <a:lstStyle/>
                    <a:p>
                      <a:pPr marL="4572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Gestational Age at Delivery, weeks (SD)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37.94 (2.43)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37.95 (2.19)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37.93 (2.81)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0.94 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9587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4572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Pre-pregnancy BMI, kg/m</a:t>
                      </a:r>
                      <a:r>
                        <a:rPr lang="en-US" sz="2600" b="1" baseline="30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26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mean</a:t>
                      </a: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(SD)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29.70 (7.7)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30.53 (8.0)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28.17 (6.9)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0.003 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6336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4572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Race, n (%)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0.95</a:t>
                      </a:r>
                      <a:r>
                        <a:rPr lang="en-US" sz="2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2307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Black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 (2.9)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 (3)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(2.7)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842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White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369 (89.4)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 (90.3)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 (87.7)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74677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 (7.6)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(6.7)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(9.6)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2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12812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4572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Hispanic, n (%)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(4.1)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(5.6)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(1.4)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79981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marL="4572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Insurance, n (%)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0.49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23410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 (7.5)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(6)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(10.3)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9343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382 (92.5)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251 (94)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 (89.7)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59622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4572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 of Delivery, n (%)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844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227 (55)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139 (52)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 (60)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404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Cesarean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186 (45)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 (48)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 (40)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8246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marL="4572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Hypertension diagnosis, n (%)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696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Gestational Hypertension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 (46)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 (43.4)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 (50.7)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667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Chronic Hypertension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 (18.2)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 (21.3)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(12.3)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42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Preeclampsia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149 (36.1)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 (37.8)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 (32.9)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04595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Preeclampsia w/ Severe Features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 (23.7)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 (23.6)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(24)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84699"/>
                  </a:ext>
                </a:extLst>
              </a:tr>
              <a:tr h="481148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Superimposed Preeclampsia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 (6.3)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 (7.1)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(4.8)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83146"/>
                  </a:ext>
                </a:extLst>
              </a:tr>
              <a:tr h="466272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(0.5)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(0.75)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58307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marL="914400" marR="0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Eclampsia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(0.7)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(0.37)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(1.4)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43703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B995ACC-D52A-1FE1-6DB1-C6C495209261}"/>
              </a:ext>
            </a:extLst>
          </p:cNvPr>
          <p:cNvSpPr txBox="1"/>
          <p:nvPr/>
        </p:nvSpPr>
        <p:spPr>
          <a:xfrm>
            <a:off x="29620610" y="33205578"/>
            <a:ext cx="7244516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 defTabSz="799954">
              <a:spcAft>
                <a:spcPts val="2100"/>
              </a:spcAft>
            </a:pPr>
            <a:r>
              <a:rPr lang="en-US" sz="2600" dirty="0"/>
              <a:t>Figure 1: Number of patients in treatment group (discharged with medication) and control group within clusters based on CATE value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4B4789-B733-1577-BE6B-0C7C497567F6}"/>
              </a:ext>
            </a:extLst>
          </p:cNvPr>
          <p:cNvSpPr/>
          <p:nvPr/>
        </p:nvSpPr>
        <p:spPr>
          <a:xfrm>
            <a:off x="31014224" y="5124825"/>
            <a:ext cx="18527525" cy="10474367"/>
          </a:xfrm>
          <a:prstGeom prst="rect">
            <a:avLst/>
          </a:prstGeom>
          <a:noFill/>
          <a:ln w="889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799954">
              <a:defRPr/>
            </a:pPr>
            <a:endParaRPr lang="en-US" sz="1225" kern="0" dirty="0">
              <a:ln w="76200">
                <a:solidFill>
                  <a:srgbClr val="000000"/>
                </a:solidFill>
              </a:ln>
              <a:noFill/>
              <a:latin typeface="Arial"/>
              <a:sym typeface="Arial"/>
              <a:rtl val="0"/>
            </a:endParaRPr>
          </a:p>
        </p:txBody>
      </p:sp>
      <p:sp>
        <p:nvSpPr>
          <p:cNvPr id="24" name="Shape 149">
            <a:extLst>
              <a:ext uri="{FF2B5EF4-FFF2-40B4-BE49-F238E27FC236}">
                <a16:creationId xmlns:a16="http://schemas.microsoft.com/office/drawing/2014/main" id="{E192F770-5DB4-699F-8467-A29773072690}"/>
              </a:ext>
            </a:extLst>
          </p:cNvPr>
          <p:cNvSpPr txBox="1"/>
          <p:nvPr/>
        </p:nvSpPr>
        <p:spPr>
          <a:xfrm>
            <a:off x="31039624" y="5128314"/>
            <a:ext cx="18527525" cy="1043511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79844" tIns="39900" rIns="79844" bIns="39900" anchor="ctr" anchorCtr="0">
            <a:noAutofit/>
          </a:bodyPr>
          <a:lstStyle/>
          <a:p>
            <a:pPr algn="ctr" defTabSz="799954">
              <a:buClr>
                <a:srgbClr val="F8F8F8"/>
              </a:buClr>
              <a:buSzPct val="25000"/>
            </a:pPr>
            <a:r>
              <a:rPr lang="en-US" sz="4725" b="1" kern="0" dirty="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Conclusions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C780C-3363-AD6C-E174-5D75A7CC2D83}"/>
              </a:ext>
            </a:extLst>
          </p:cNvPr>
          <p:cNvCxnSpPr>
            <a:cxnSpLocks/>
          </p:cNvCxnSpPr>
          <p:nvPr/>
        </p:nvCxnSpPr>
        <p:spPr>
          <a:xfrm>
            <a:off x="31014225" y="6131481"/>
            <a:ext cx="18527525" cy="67397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F11C-BC80-EC1A-EB69-1DF9F1CA4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451" y="25829728"/>
            <a:ext cx="10138280" cy="70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C395CA-CDBE-C061-9F0E-0F785E61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145" y="25890993"/>
            <a:ext cx="10138281" cy="674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BDCA186-E25B-BC54-88CD-A67214A92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65368"/>
              </p:ext>
            </p:extLst>
          </p:nvPr>
        </p:nvGraphicFramePr>
        <p:xfrm>
          <a:off x="29812392" y="18122313"/>
          <a:ext cx="7052734" cy="587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608">
                  <a:extLst>
                    <a:ext uri="{9D8B030D-6E8A-4147-A177-3AD203B41FA5}">
                      <a16:colId xmlns:a16="http://schemas.microsoft.com/office/drawing/2014/main" val="2922362466"/>
                    </a:ext>
                  </a:extLst>
                </a:gridCol>
                <a:gridCol w="2448126">
                  <a:extLst>
                    <a:ext uri="{9D8B030D-6E8A-4147-A177-3AD203B41FA5}">
                      <a16:colId xmlns:a16="http://schemas.microsoft.com/office/drawing/2014/main" val="2145465784"/>
                    </a:ext>
                  </a:extLst>
                </a:gridCol>
              </a:tblGrid>
              <a:tr h="102928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Clinical 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Importance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91931"/>
                  </a:ext>
                </a:extLst>
              </a:tr>
              <a:tr h="612187">
                <a:tc>
                  <a:txBody>
                    <a:bodyPr/>
                    <a:lstStyle/>
                    <a:p>
                      <a:r>
                        <a:rPr lang="en-US" sz="2600" b="1" dirty="0"/>
                        <a:t>Peak Systolic BP prior to discharge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0.233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31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120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/>
                        <a:t>Trimester Specific Systolic Blood Pressure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2896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sz="2600" b="1" dirty="0"/>
                        <a:t>BMI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0.184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007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sz="2600" b="1" dirty="0"/>
                        <a:t>Heart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0.125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97796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600" b="1" dirty="0"/>
                        <a:t>Gestational Age at Delivery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0.123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0932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sz="2600" b="1" dirty="0"/>
                        <a:t>Maternal 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0347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r>
                        <a:rPr lang="en-US" sz="2600" b="1" dirty="0"/>
                        <a:t>Chronic Hypertension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98953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2600" b="1" dirty="0"/>
                        <a:t>Gestational Hypertension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4683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250459-DAD3-CDE7-9BAB-56E85AC86773}"/>
              </a:ext>
            </a:extLst>
          </p:cNvPr>
          <p:cNvSpPr txBox="1"/>
          <p:nvPr/>
        </p:nvSpPr>
        <p:spPr>
          <a:xfrm>
            <a:off x="29736764" y="24279654"/>
            <a:ext cx="7128362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 defTabSz="799954">
              <a:spcAft>
                <a:spcPts val="2100"/>
              </a:spcAft>
            </a:pPr>
            <a:r>
              <a:rPr lang="en-US" sz="2600" dirty="0"/>
              <a:t>Table 2: Feature importance for risk prediction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D0C07-157A-B7F1-F262-6AF679C1C4B7}"/>
              </a:ext>
            </a:extLst>
          </p:cNvPr>
          <p:cNvSpPr txBox="1"/>
          <p:nvPr/>
        </p:nvSpPr>
        <p:spPr>
          <a:xfrm>
            <a:off x="39776407" y="21672206"/>
            <a:ext cx="7128362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 defTabSz="799954">
              <a:spcAft>
                <a:spcPts val="2100"/>
              </a:spcAft>
            </a:pPr>
            <a:r>
              <a:rPr lang="en-US" sz="2600" dirty="0"/>
              <a:t>Table 3: Policy evaluation value for options on discharging with antihypertensive use at different BP thresholds at discharge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A19C9-1709-1DF4-1141-D2872564DC89}"/>
              </a:ext>
            </a:extLst>
          </p:cNvPr>
          <p:cNvSpPr txBox="1"/>
          <p:nvPr/>
        </p:nvSpPr>
        <p:spPr>
          <a:xfrm>
            <a:off x="39581179" y="33205578"/>
            <a:ext cx="7244516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 defTabSz="799954">
              <a:spcAft>
                <a:spcPts val="2100"/>
              </a:spcAft>
            </a:pPr>
            <a:r>
              <a:rPr lang="en-US" sz="2600"/>
              <a:t>Figure 2: </a:t>
            </a:r>
            <a:r>
              <a:rPr lang="en-US" sz="2600" dirty="0"/>
              <a:t>Number of patients in treatment group (observed inpatient &gt;3 days postpartum) and control group within clusters based on CATE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77F50-BD19-DC4C-AB20-F8871F750BBE}"/>
              </a:ext>
            </a:extLst>
          </p:cNvPr>
          <p:cNvSpPr txBox="1"/>
          <p:nvPr/>
        </p:nvSpPr>
        <p:spPr>
          <a:xfrm>
            <a:off x="13306509" y="33115121"/>
            <a:ext cx="156454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Data are given as mean +/- SD or n (%)</a:t>
            </a:r>
          </a:p>
          <a:p>
            <a:r>
              <a:rPr lang="en-US" sz="2600" dirty="0"/>
              <a:t>Comparative test: t-test, chi-square as appropriate</a:t>
            </a: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3293176C-E097-080F-86DE-BE5C0662B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23809"/>
              </p:ext>
            </p:extLst>
          </p:nvPr>
        </p:nvGraphicFramePr>
        <p:xfrm>
          <a:off x="37978927" y="18464332"/>
          <a:ext cx="10723322" cy="1913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622">
                  <a:extLst>
                    <a:ext uri="{9D8B030D-6E8A-4147-A177-3AD203B41FA5}">
                      <a16:colId xmlns:a16="http://schemas.microsoft.com/office/drawing/2014/main" val="2922362466"/>
                    </a:ext>
                  </a:extLst>
                </a:gridCol>
                <a:gridCol w="1823425">
                  <a:extLst>
                    <a:ext uri="{9D8B030D-6E8A-4147-A177-3AD203B41FA5}">
                      <a16:colId xmlns:a16="http://schemas.microsoft.com/office/drawing/2014/main" val="2145465784"/>
                    </a:ext>
                  </a:extLst>
                </a:gridCol>
                <a:gridCol w="1823425">
                  <a:extLst>
                    <a:ext uri="{9D8B030D-6E8A-4147-A177-3AD203B41FA5}">
                      <a16:colId xmlns:a16="http://schemas.microsoft.com/office/drawing/2014/main" val="1146707358"/>
                    </a:ext>
                  </a:extLst>
                </a:gridCol>
                <a:gridCol w="1823425">
                  <a:extLst>
                    <a:ext uri="{9D8B030D-6E8A-4147-A177-3AD203B41FA5}">
                      <a16:colId xmlns:a16="http://schemas.microsoft.com/office/drawing/2014/main" val="1866527398"/>
                    </a:ext>
                  </a:extLst>
                </a:gridCol>
                <a:gridCol w="1823425">
                  <a:extLst>
                    <a:ext uri="{9D8B030D-6E8A-4147-A177-3AD203B41FA5}">
                      <a16:colId xmlns:a16="http://schemas.microsoft.com/office/drawing/2014/main" val="2291486312"/>
                    </a:ext>
                  </a:extLst>
                </a:gridCol>
              </a:tblGrid>
              <a:tr h="1029287"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 (give meds at discharge bp if)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&gt;130/80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&gt;140/90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&gt;150/100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&gt;160/110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591931"/>
                  </a:ext>
                </a:extLst>
              </a:tr>
              <a:tr h="612187">
                <a:tc>
                  <a:txBody>
                    <a:bodyPr/>
                    <a:lstStyle/>
                    <a:p>
                      <a:r>
                        <a:rPr lang="en-US" sz="2600" b="1" dirty="0"/>
                        <a:t>Policy evaluation score 95% 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143.93 +/- 0.019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143.35 +/- 0.016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143.89 +/- 0.018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143.91 +/- 0.018</a:t>
                      </a:r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3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3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78678</TotalTime>
  <Words>1697</Words>
  <Application>Microsoft Macintosh PowerPoint</Application>
  <PresentationFormat>Custom</PresentationFormat>
  <Paragraphs>195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ArialUnicodeMS</vt:lpstr>
      <vt:lpstr>system-ui</vt:lpstr>
      <vt:lpstr>Arial</vt:lpstr>
      <vt:lpstr>Calibri</vt:lpstr>
      <vt:lpstr>Calibri Light</vt:lpstr>
      <vt:lpstr>Office Theme</vt:lpstr>
      <vt:lpstr>PowerPoint Presentation</vt:lpstr>
    </vt:vector>
  </TitlesOfParts>
  <Company>UW 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Braun, Emile</dc:creator>
  <cp:lastModifiedBy>Jinxin Tao</cp:lastModifiedBy>
  <cp:revision>158</cp:revision>
  <cp:lastPrinted>2018-10-08T13:33:18Z</cp:lastPrinted>
  <dcterms:created xsi:type="dcterms:W3CDTF">2018-04-25T17:34:04Z</dcterms:created>
  <dcterms:modified xsi:type="dcterms:W3CDTF">2023-01-12T23:39:28Z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e5d35f-4e6a-4642-aaeb-20ab6a7b6fba_Enabled">
    <vt:lpwstr>True</vt:lpwstr>
  </property>
  <property fmtid="{D5CDD505-2E9C-101B-9397-08002B2CF9AE}" pid="3" name="MSIP_Label_b4e5d35f-4e6a-4642-aaeb-20ab6a7b6fba_SiteId">
    <vt:lpwstr>ab214bcd-9b97-41bb-aa9d-46cf10d822fd</vt:lpwstr>
  </property>
  <property fmtid="{D5CDD505-2E9C-101B-9397-08002B2CF9AE}" pid="4" name="MSIP_Label_b4e5d35f-4e6a-4642-aaeb-20ab6a7b6fba_Owner">
    <vt:lpwstr>JXR233@unitypoint.org</vt:lpwstr>
  </property>
  <property fmtid="{D5CDD505-2E9C-101B-9397-08002B2CF9AE}" pid="5" name="MSIP_Label_b4e5d35f-4e6a-4642-aaeb-20ab6a7b6fba_SetDate">
    <vt:lpwstr>2019-09-09T14:42:02.8687691Z</vt:lpwstr>
  </property>
  <property fmtid="{D5CDD505-2E9C-101B-9397-08002B2CF9AE}" pid="6" name="MSIP_Label_b4e5d35f-4e6a-4642-aaeb-20ab6a7b6fba_Name">
    <vt:lpwstr>General</vt:lpwstr>
  </property>
  <property fmtid="{D5CDD505-2E9C-101B-9397-08002B2CF9AE}" pid="7" name="MSIP_Label_b4e5d35f-4e6a-4642-aaeb-20ab6a7b6fba_Application">
    <vt:lpwstr>Microsoft Azure Information Protection</vt:lpwstr>
  </property>
  <property fmtid="{D5CDD505-2E9C-101B-9397-08002B2CF9AE}" pid="8" name="MSIP_Label_b4e5d35f-4e6a-4642-aaeb-20ab6a7b6fba_ActionId">
    <vt:lpwstr>e51a4ec7-d863-45f5-8d89-b694e4b2a58d</vt:lpwstr>
  </property>
  <property fmtid="{D5CDD505-2E9C-101B-9397-08002B2CF9AE}" pid="9" name="MSIP_Label_b4e5d35f-4e6a-4642-aaeb-20ab6a7b6fba_Extended_MSFT_Method">
    <vt:lpwstr>Automatic</vt:lpwstr>
  </property>
  <property fmtid="{D5CDD505-2E9C-101B-9397-08002B2CF9AE}" pid="10" name="Sensitivity">
    <vt:lpwstr>General</vt:lpwstr>
  </property>
</Properties>
</file>