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5"/>
  </p:notesMasterIdLst>
  <p:sldIdLst>
    <p:sldId id="256" r:id="rId2"/>
    <p:sldId id="258" r:id="rId3"/>
    <p:sldId id="259" r:id="rId4"/>
    <p:sldId id="260" r:id="rId5"/>
    <p:sldId id="264" r:id="rId6"/>
    <p:sldId id="305" r:id="rId7"/>
    <p:sldId id="306" r:id="rId8"/>
    <p:sldId id="307" r:id="rId9"/>
    <p:sldId id="308" r:id="rId10"/>
    <p:sldId id="309" r:id="rId11"/>
    <p:sldId id="310" r:id="rId12"/>
    <p:sldId id="312" r:id="rId13"/>
    <p:sldId id="313" r:id="rId14"/>
    <p:sldId id="319" r:id="rId15"/>
    <p:sldId id="318" r:id="rId16"/>
    <p:sldId id="322" r:id="rId17"/>
    <p:sldId id="320" r:id="rId18"/>
    <p:sldId id="316" r:id="rId19"/>
    <p:sldId id="324" r:id="rId20"/>
    <p:sldId id="325" r:id="rId21"/>
    <p:sldId id="323" r:id="rId22"/>
    <p:sldId id="327" r:id="rId23"/>
    <p:sldId id="329" r:id="rId24"/>
    <p:sldId id="330" r:id="rId25"/>
    <p:sldId id="331" r:id="rId26"/>
    <p:sldId id="334" r:id="rId27"/>
    <p:sldId id="333" r:id="rId28"/>
    <p:sldId id="335" r:id="rId29"/>
    <p:sldId id="326" r:id="rId30"/>
    <p:sldId id="268" r:id="rId31"/>
    <p:sldId id="328" r:id="rId32"/>
    <p:sldId id="280" r:id="rId33"/>
    <p:sldId id="283" r:id="rId34"/>
  </p:sldIdLst>
  <p:sldSz cx="9144000" cy="5143500" type="screen16x9"/>
  <p:notesSz cx="6858000" cy="9144000"/>
  <p:embeddedFontLst>
    <p:embeddedFont>
      <p:font typeface="Cambria Math" panose="02040503050406030204" pitchFamily="18" charset="0"/>
      <p:regular r:id="rId36"/>
    </p:embeddedFont>
    <p:embeddedFont>
      <p:font typeface="Figtree Black" panose="020B0604020202020204" charset="0"/>
      <p:bold r:id="rId37"/>
      <p:boldItalic r:id="rId38"/>
    </p:embeddedFont>
    <p:embeddedFont>
      <p:font typeface="Hanken Grotesk" panose="020B0604020202020204" charset="0"/>
      <p:regular r:id="rId39"/>
      <p:bold r:id="rId40"/>
      <p:italic r:id="rId41"/>
      <p:boldItalic r:id="rId42"/>
    </p:embeddedFont>
    <p:embeddedFont>
      <p:font typeface="Lato" panose="020F050202020403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370C60-28EA-49D1-9AFC-6FB0C690397E}">
          <p14:sldIdLst>
            <p14:sldId id="256"/>
            <p14:sldId id="258"/>
            <p14:sldId id="259"/>
            <p14:sldId id="260"/>
            <p14:sldId id="264"/>
            <p14:sldId id="305"/>
          </p14:sldIdLst>
        </p14:section>
        <p14:section name="Section 2" id="{B527CFE9-F481-4F11-B3A8-7A8DD97B105C}">
          <p14:sldIdLst>
            <p14:sldId id="306"/>
            <p14:sldId id="307"/>
            <p14:sldId id="308"/>
          </p14:sldIdLst>
        </p14:section>
        <p14:section name="Section 3" id="{5AC3C155-5225-4A4D-9C0E-FA2125DE7DB1}">
          <p14:sldIdLst>
            <p14:sldId id="309"/>
            <p14:sldId id="310"/>
            <p14:sldId id="312"/>
            <p14:sldId id="313"/>
            <p14:sldId id="319"/>
            <p14:sldId id="318"/>
            <p14:sldId id="322"/>
          </p14:sldIdLst>
        </p14:section>
        <p14:section name="Section 4" id="{4BA69D3D-A867-4915-ADCB-C0689F591B16}">
          <p14:sldIdLst>
            <p14:sldId id="320"/>
            <p14:sldId id="316"/>
            <p14:sldId id="324"/>
            <p14:sldId id="325"/>
          </p14:sldIdLst>
        </p14:section>
        <p14:section name="Section 5" id="{6B69DB42-A7D7-4F84-A997-EF8BF3EF2A91}">
          <p14:sldIdLst>
            <p14:sldId id="323"/>
            <p14:sldId id="327"/>
            <p14:sldId id="329"/>
            <p14:sldId id="330"/>
            <p14:sldId id="331"/>
            <p14:sldId id="334"/>
            <p14:sldId id="333"/>
            <p14:sldId id="335"/>
          </p14:sldIdLst>
        </p14:section>
        <p14:section name="Section 6" id="{9344B8E0-444F-4FE7-9924-3888D008F011}">
          <p14:sldIdLst>
            <p14:sldId id="326"/>
            <p14:sldId id="268"/>
            <p14:sldId id="328"/>
            <p14:sldId id="280"/>
            <p14:sldId id="28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907719-0D76-4BC3-A721-255743304A04}">
  <a:tblStyle styleId="{98907719-0D76-4BC3-A721-255743304A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778" autoAdjust="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6132A26F-E2BD-BAD9-7ADA-898C0DB1D8EC}"/>
            </a:ext>
          </a:extLst>
        </p:cNvPr>
        <p:cNvGrpSpPr/>
        <p:nvPr/>
      </p:nvGrpSpPr>
      <p:grpSpPr>
        <a:xfrm>
          <a:off x="0" y="0"/>
          <a:ext cx="0" cy="0"/>
          <a:chOff x="0" y="0"/>
          <a:chExt cx="0" cy="0"/>
        </a:xfrm>
      </p:grpSpPr>
      <p:sp>
        <p:nvSpPr>
          <p:cNvPr id="416" name="Google Shape;416;g117b871a421_0_0:notes">
            <a:extLst>
              <a:ext uri="{FF2B5EF4-FFF2-40B4-BE49-F238E27FC236}">
                <a16:creationId xmlns:a16="http://schemas.microsoft.com/office/drawing/2014/main" id="{0310C424-FF92-8297-278F-E360E78E5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7b871a421_0_0:notes">
            <a:extLst>
              <a:ext uri="{FF2B5EF4-FFF2-40B4-BE49-F238E27FC236}">
                <a16:creationId xmlns:a16="http://schemas.microsoft.com/office/drawing/2014/main" id="{95466222-513C-1B97-418F-9779EA07E8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30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 represents channels of the stack</a:t>
            </a:r>
          </a:p>
        </p:txBody>
      </p:sp>
    </p:spTree>
    <p:extLst>
      <p:ext uri="{BB962C8B-B14F-4D97-AF65-F5344CB8AC3E}">
        <p14:creationId xmlns:p14="http://schemas.microsoft.com/office/powerpoint/2010/main" val="236689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Dropout is not shown</a:t>
            </a:r>
          </a:p>
          <a:p>
            <a:r>
              <a:rPr lang="en-US" dirty="0"/>
              <a:t>New or novel use case</a:t>
            </a:r>
          </a:p>
        </p:txBody>
      </p:sp>
    </p:spTree>
    <p:extLst>
      <p:ext uri="{BB962C8B-B14F-4D97-AF65-F5344CB8AC3E}">
        <p14:creationId xmlns:p14="http://schemas.microsoft.com/office/powerpoint/2010/main" val="3841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D3CA0DAB-A16A-DF01-69C7-5A939071E64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873A97A5-854D-BB68-1303-D051AC38BF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C6BA6CD-F89E-8848-BC18-F97E29A820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44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B31DA9-6AEA-11C6-D603-2B15531D8A9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4E2CB039-01E9-D822-125E-12C8123627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6E66D35E-3592-E11D-D686-D9B378FFA1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74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a:extLst>
            <a:ext uri="{FF2B5EF4-FFF2-40B4-BE49-F238E27FC236}">
              <a16:creationId xmlns:a16="http://schemas.microsoft.com/office/drawing/2014/main" id="{65412D31-346B-4CAF-31B4-14297AE51791}"/>
            </a:ext>
          </a:extLst>
        </p:cNvPr>
        <p:cNvGrpSpPr/>
        <p:nvPr/>
      </p:nvGrpSpPr>
      <p:grpSpPr>
        <a:xfrm>
          <a:off x="0" y="0"/>
          <a:ext cx="0" cy="0"/>
          <a:chOff x="0" y="0"/>
          <a:chExt cx="0" cy="0"/>
        </a:xfrm>
      </p:grpSpPr>
      <p:sp>
        <p:nvSpPr>
          <p:cNvPr id="610" name="Google Shape;610;ged9256fe6f_0_163:notes">
            <a:extLst>
              <a:ext uri="{FF2B5EF4-FFF2-40B4-BE49-F238E27FC236}">
                <a16:creationId xmlns:a16="http://schemas.microsoft.com/office/drawing/2014/main" id="{68811ABA-187A-940B-919B-E326E651EE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d9256fe6f_0_163:notes">
            <a:extLst>
              <a:ext uri="{FF2B5EF4-FFF2-40B4-BE49-F238E27FC236}">
                <a16:creationId xmlns:a16="http://schemas.microsoft.com/office/drawing/2014/main" id="{743AF11A-D090-37A1-A3D9-320CBF34D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50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90F74BE0-0106-9690-F8EB-B8A366A174F6}"/>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ACA402E-8760-84E4-11D2-FAC39043F6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AA314E96-F83D-D2C0-0B21-890C17DB4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604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Invasiveness means we can capture wider range of frequencies</a:t>
            </a:r>
          </a:p>
          <a:p>
            <a:pPr marL="171450" lvl="0" indent="-171450" algn="l" rtl="0">
              <a:spcBef>
                <a:spcPts val="0"/>
              </a:spcBef>
              <a:spcAft>
                <a:spcPts val="0"/>
              </a:spcAft>
            </a:pPr>
            <a:r>
              <a:rPr lang="en-US" dirty="0"/>
              <a:t>LFP data much less tested</a:t>
            </a:r>
          </a:p>
          <a:p>
            <a:pPr marL="171450" lvl="0" indent="-171450" algn="l" rtl="0">
              <a:spcBef>
                <a:spcPts val="0"/>
              </a:spcBef>
              <a:spcAft>
                <a:spcPts val="0"/>
              </a:spcAft>
            </a:pPr>
            <a:r>
              <a:rPr lang="en-US" dirty="0"/>
              <a:t>Explain why we separate bands (associated with different levels of activity)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comes from Montreal, was given to authors who work with UB</a:t>
            </a:r>
          </a:p>
          <a:p>
            <a:r>
              <a:rPr lang="en-US" dirty="0"/>
              <a:t>All five regions are associated with brain movement</a:t>
            </a:r>
          </a:p>
          <a:p>
            <a:pPr lvl="1"/>
            <a:r>
              <a:rPr lang="en-US" dirty="0"/>
              <a:t>Dorsal – triggered by environmental cues</a:t>
            </a:r>
          </a:p>
          <a:p>
            <a:pPr lvl="1"/>
            <a:r>
              <a:rPr lang="en-US" dirty="0"/>
              <a:t>Ventral – within reach objects</a:t>
            </a:r>
          </a:p>
        </p:txBody>
      </p:sp>
    </p:spTree>
    <p:extLst>
      <p:ext uri="{BB962C8B-B14F-4D97-AF65-F5344CB8AC3E}">
        <p14:creationId xmlns:p14="http://schemas.microsoft.com/office/powerpoint/2010/main" val="253380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EFA905C3-2DCD-4836-6750-79E2BE44C3CA}"/>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75044924-6F61-6D86-E5FF-CD52F52A39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3373D33-9C68-37CC-E325-F7104E8C6B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97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137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6D85CD5-5F4F-7E39-F9DF-3053B65F7473}"/>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CA83D6D3-6851-33E4-9F43-45E57E82D9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57E22B9-C223-CC80-CD47-21C8764B00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41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 name="Slide Number Placeholder 1">
            <a:extLst>
              <a:ext uri="{FF2B5EF4-FFF2-40B4-BE49-F238E27FC236}">
                <a16:creationId xmlns:a16="http://schemas.microsoft.com/office/drawing/2014/main" id="{576DC0C4-908F-5A44-F95A-294C7F0DC9F8}"/>
              </a:ext>
            </a:extLst>
          </p:cNvPr>
          <p:cNvSpPr>
            <a:spLocks noGrp="1"/>
          </p:cNvSpPr>
          <p:nvPr>
            <p:ph type="sldNum" sz="quarter" idx="10"/>
          </p:nvPr>
        </p:nvSpPr>
        <p:spPr>
          <a:xfrm>
            <a:off x="6359175" y="4333813"/>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 name="Footer Placeholder 1">
            <a:extLst>
              <a:ext uri="{FF2B5EF4-FFF2-40B4-BE49-F238E27FC236}">
                <a16:creationId xmlns:a16="http://schemas.microsoft.com/office/drawing/2014/main" id="{3A340F9E-29CA-EA98-6207-87A330F0FDF4}"/>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DD81A721-241A-BAD6-0949-5A0E233AA41A}"/>
              </a:ext>
            </a:extLst>
          </p:cNvPr>
          <p:cNvSpPr>
            <a:spLocks noGrp="1"/>
          </p:cNvSpPr>
          <p:nvPr>
            <p:ph type="sldNum" sz="quarter" idx="11"/>
          </p:nvPr>
        </p:nvSpPr>
        <p:spPr>
          <a:xfrm>
            <a:off x="6847750" y="253282"/>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 name="Footer Placeholder 1">
            <a:extLst>
              <a:ext uri="{FF2B5EF4-FFF2-40B4-BE49-F238E27FC236}">
                <a16:creationId xmlns:a16="http://schemas.microsoft.com/office/drawing/2014/main" id="{3F871643-2241-57BC-9831-E7D44A51D442}"/>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8BEDE533-92AE-5D9C-08B7-A17F28B75004}"/>
              </a:ext>
            </a:extLst>
          </p:cNvPr>
          <p:cNvSpPr>
            <a:spLocks noGrp="1"/>
          </p:cNvSpPr>
          <p:nvPr>
            <p:ph type="sldNum" sz="quarter" idx="11"/>
          </p:nvPr>
        </p:nvSpPr>
        <p:spPr>
          <a:xfrm>
            <a:off x="6854400" y="263388"/>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02" name="Google Shape;2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8" name="Google Shape;208;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9" name="Google Shape;209;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10" name="Google Shape;210;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 name="Footer Placeholder 1">
            <a:extLst>
              <a:ext uri="{FF2B5EF4-FFF2-40B4-BE49-F238E27FC236}">
                <a16:creationId xmlns:a16="http://schemas.microsoft.com/office/drawing/2014/main" id="{2F49BC9E-1749-BDCD-0909-FC1FD7CBC7EB}"/>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915577A1-E985-CB7D-B975-B55D28DC23A0}"/>
              </a:ext>
            </a:extLst>
          </p:cNvPr>
          <p:cNvSpPr>
            <a:spLocks noGrp="1"/>
          </p:cNvSpPr>
          <p:nvPr>
            <p:ph type="sldNum" sz="quarter" idx="11"/>
          </p:nvPr>
        </p:nvSpPr>
        <p:spPr>
          <a:xfrm>
            <a:off x="6853800" y="261807"/>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2" name="Footer Placeholder 1">
            <a:extLst>
              <a:ext uri="{FF2B5EF4-FFF2-40B4-BE49-F238E27FC236}">
                <a16:creationId xmlns:a16="http://schemas.microsoft.com/office/drawing/2014/main" id="{2D95DB44-4DDE-C85D-83A6-0A863C22DD8C}"/>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521C93D4-687E-BED9-AA31-1E6AC6275C64}"/>
              </a:ext>
            </a:extLst>
          </p:cNvPr>
          <p:cNvSpPr>
            <a:spLocks noGrp="1"/>
          </p:cNvSpPr>
          <p:nvPr>
            <p:ph type="sldNum" sz="quarter" idx="11"/>
          </p:nvPr>
        </p:nvSpPr>
        <p:spPr>
          <a:xfrm>
            <a:off x="-1501486" y="4642663"/>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infographics &amp; images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2" name="Footer Placeholder 1">
            <a:extLst>
              <a:ext uri="{FF2B5EF4-FFF2-40B4-BE49-F238E27FC236}">
                <a16:creationId xmlns:a16="http://schemas.microsoft.com/office/drawing/2014/main" id="{24ECC3AD-DE34-E8F9-DC65-4241034957A0}"/>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F5DA1AED-8B30-05BA-0C86-2DD7EF1775BE}"/>
              </a:ext>
            </a:extLst>
          </p:cNvPr>
          <p:cNvSpPr>
            <a:spLocks noGrp="1"/>
          </p:cNvSpPr>
          <p:nvPr>
            <p:ph type="sldNum" sz="quarter" idx="11"/>
          </p:nvPr>
        </p:nvSpPr>
        <p:spPr>
          <a:xfrm>
            <a:off x="6514473" y="4333875"/>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 name="Slide Number Placeholder 1">
            <a:extLst>
              <a:ext uri="{FF2B5EF4-FFF2-40B4-BE49-F238E27FC236}">
                <a16:creationId xmlns:a16="http://schemas.microsoft.com/office/drawing/2014/main" id="{9104A8DE-A0F8-0EED-AF04-1959F35C6B8F}"/>
              </a:ext>
            </a:extLst>
          </p:cNvPr>
          <p:cNvSpPr>
            <a:spLocks noGrp="1"/>
          </p:cNvSpPr>
          <p:nvPr>
            <p:ph type="sldNum" sz="quarter" idx="10"/>
          </p:nvPr>
        </p:nvSpPr>
        <p:spPr>
          <a:xfrm>
            <a:off x="6373126" y="4333813"/>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 name="Slide Number Placeholder 1">
            <a:extLst>
              <a:ext uri="{FF2B5EF4-FFF2-40B4-BE49-F238E27FC236}">
                <a16:creationId xmlns:a16="http://schemas.microsoft.com/office/drawing/2014/main" id="{52195BB2-81A8-67C4-80B7-3906F2ACA2E0}"/>
              </a:ext>
            </a:extLst>
          </p:cNvPr>
          <p:cNvSpPr>
            <a:spLocks noGrp="1"/>
          </p:cNvSpPr>
          <p:nvPr>
            <p:ph type="sldNum" sz="quarter" idx="10"/>
          </p:nvPr>
        </p:nvSpPr>
        <p:spPr>
          <a:xfrm>
            <a:off x="6853800" y="4630108"/>
            <a:ext cx="2057400" cy="274637"/>
          </a:xfrm>
        </p:spPr>
        <p:txBody>
          <a:bodyPr/>
          <a:lstStyle/>
          <a:p>
            <a:fld id="{52A73DF3-84B0-4F8C-9122-8F805C6AC8A0}" type="slidenum">
              <a:rPr lang="en-US" smtClean="0"/>
              <a:t>‹#›</a:t>
            </a:fld>
            <a:endParaRPr lang="en-US"/>
          </a:p>
        </p:txBody>
      </p:sp>
      <p:sp>
        <p:nvSpPr>
          <p:cNvPr id="3" name="Footer Placeholder 2">
            <a:extLst>
              <a:ext uri="{FF2B5EF4-FFF2-40B4-BE49-F238E27FC236}">
                <a16:creationId xmlns:a16="http://schemas.microsoft.com/office/drawing/2014/main" id="{3F454670-188F-4845-CF78-8F14490C0DAC}"/>
              </a:ext>
            </a:extLst>
          </p:cNvPr>
          <p:cNvSpPr>
            <a:spLocks noGrp="1"/>
          </p:cNvSpPr>
          <p:nvPr>
            <p:ph type="ftr" sz="quarter" idx="11"/>
          </p:nvPr>
        </p:nvSpPr>
        <p:spPr>
          <a:xfrm>
            <a:off x="3028650" y="4646875"/>
            <a:ext cx="3086100" cy="274637"/>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2" name="Slide Number Placeholder 1">
            <a:extLst>
              <a:ext uri="{FF2B5EF4-FFF2-40B4-BE49-F238E27FC236}">
                <a16:creationId xmlns:a16="http://schemas.microsoft.com/office/drawing/2014/main" id="{C050542D-48B7-EEE5-86C3-6880C31F5060}"/>
              </a:ext>
            </a:extLst>
          </p:cNvPr>
          <p:cNvSpPr>
            <a:spLocks noGrp="1"/>
          </p:cNvSpPr>
          <p:nvPr>
            <p:ph type="sldNum" sz="quarter" idx="10"/>
          </p:nvPr>
        </p:nvSpPr>
        <p:spPr>
          <a:xfrm>
            <a:off x="6853800" y="4622605"/>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Footer Placeholder 1">
            <a:extLst>
              <a:ext uri="{FF2B5EF4-FFF2-40B4-BE49-F238E27FC236}">
                <a16:creationId xmlns:a16="http://schemas.microsoft.com/office/drawing/2014/main" id="{F8E2FEBA-0428-EBE8-C1BB-9B787E7DD555}"/>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E215E390-C1AF-C960-B102-795A14462476}"/>
              </a:ext>
            </a:extLst>
          </p:cNvPr>
          <p:cNvSpPr>
            <a:spLocks noGrp="1"/>
          </p:cNvSpPr>
          <p:nvPr>
            <p:ph type="sldNum" sz="quarter" idx="11"/>
          </p:nvPr>
        </p:nvSpPr>
        <p:spPr>
          <a:xfrm>
            <a:off x="6853800" y="4672807"/>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 name="Footer Placeholder 1">
            <a:extLst>
              <a:ext uri="{FF2B5EF4-FFF2-40B4-BE49-F238E27FC236}">
                <a16:creationId xmlns:a16="http://schemas.microsoft.com/office/drawing/2014/main" id="{771DF2F2-D943-07A2-3D29-F0489733C169}"/>
              </a:ext>
            </a:extLst>
          </p:cNvPr>
          <p:cNvSpPr>
            <a:spLocks noGrp="1"/>
          </p:cNvSpPr>
          <p:nvPr>
            <p:ph type="ftr" sz="quarter" idx="22"/>
          </p:nvPr>
        </p:nvSpPr>
        <p:spPr/>
        <p:txBody>
          <a:bodyPr/>
          <a:lstStyle/>
          <a:p>
            <a:endParaRPr lang="en-US"/>
          </a:p>
        </p:txBody>
      </p:sp>
      <p:sp>
        <p:nvSpPr>
          <p:cNvPr id="3" name="Slide Number Placeholder 2">
            <a:extLst>
              <a:ext uri="{FF2B5EF4-FFF2-40B4-BE49-F238E27FC236}">
                <a16:creationId xmlns:a16="http://schemas.microsoft.com/office/drawing/2014/main" id="{DB28BF7C-09E1-3B6F-C944-1AAFCEC4D32C}"/>
              </a:ext>
            </a:extLst>
          </p:cNvPr>
          <p:cNvSpPr>
            <a:spLocks noGrp="1"/>
          </p:cNvSpPr>
          <p:nvPr>
            <p:ph type="sldNum" sz="quarter" idx="23"/>
          </p:nvPr>
        </p:nvSpPr>
        <p:spPr>
          <a:xfrm>
            <a:off x="-1505037" y="4642663"/>
            <a:ext cx="2057400" cy="274637"/>
          </a:xfrm>
        </p:spPr>
        <p:txBody>
          <a:bodyPr/>
          <a:lstStyle/>
          <a:p>
            <a:fld id="{52A73DF3-84B0-4F8C-9122-8F805C6AC8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
        <p:nvSpPr>
          <p:cNvPr id="2" name="Footer Placeholder 1">
            <a:extLst>
              <a:ext uri="{FF2B5EF4-FFF2-40B4-BE49-F238E27FC236}">
                <a16:creationId xmlns:a16="http://schemas.microsoft.com/office/drawing/2014/main" id="{3C15A1E5-C48B-6E27-DB42-F53B2D8CACC6}"/>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F78F232C-68D5-FA1F-1C9F-84915C741967}"/>
              </a:ext>
            </a:extLst>
          </p:cNvPr>
          <p:cNvSpPr>
            <a:spLocks noGrp="1"/>
          </p:cNvSpPr>
          <p:nvPr>
            <p:ph type="sldNum" sz="quarter" idx="11"/>
          </p:nvPr>
        </p:nvSpPr>
        <p:spPr>
          <a:xfrm>
            <a:off x="2426200" y="4638171"/>
            <a:ext cx="2057400" cy="274637"/>
          </a:xfrm>
        </p:spPr>
        <p:txBody>
          <a:bodyPr/>
          <a:lstStyle/>
          <a:p>
            <a:fld id="{52A73DF3-84B0-4F8C-9122-8F805C6AC8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
        <p:nvSpPr>
          <p:cNvPr id="2" name="Slide Number Placeholder 1">
            <a:extLst>
              <a:ext uri="{FF2B5EF4-FFF2-40B4-BE49-F238E27FC236}">
                <a16:creationId xmlns:a16="http://schemas.microsoft.com/office/drawing/2014/main" id="{01382100-6E95-B195-42D5-9AF765B6C7B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52A73DF3-84B0-4F8C-9122-8F805C6AC8A0}" type="slidenum">
              <a:rPr lang="en-US" smtClean="0"/>
              <a:t>‹#›</a:t>
            </a:fld>
            <a:endParaRPr lang="en-US"/>
          </a:p>
        </p:txBody>
      </p:sp>
      <p:sp>
        <p:nvSpPr>
          <p:cNvPr id="3" name="Footer Placeholder 2">
            <a:extLst>
              <a:ext uri="{FF2B5EF4-FFF2-40B4-BE49-F238E27FC236}">
                <a16:creationId xmlns:a16="http://schemas.microsoft.com/office/drawing/2014/main" id="{A683CBEA-ED3A-9276-8C7D-D063A04DE9F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1" r:id="rId9"/>
    <p:sldLayoutId id="2147483666" r:id="rId10"/>
    <p:sldLayoutId id="2147483667" r:id="rId11"/>
    <p:sldLayoutId id="2147483668" r:id="rId12"/>
    <p:sldLayoutId id="2147483672" r:id="rId13"/>
    <p:sldLayoutId id="2147483673" r:id="rId14"/>
    <p:sldLayoutId id="2147483674"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hap/shap/blob/master/README.md"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ensorflow/docs/blob/master/site/en/tutorials/interpretability/integrated_gradients.ipynb"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jtapper13/How-The-Brain-Move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lvl="0"/>
            <a:r>
              <a:rPr lang="en-US" sz="3200" dirty="0"/>
              <a:t>How the Brain Moves: Understanding Motion-Based Brain States Using Deep Learning Techniques</a:t>
            </a:r>
            <a:endParaRPr sz="3200"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Joshua Tapper</a:t>
            </a:r>
          </a:p>
          <a:p>
            <a:pPr marL="0" lvl="0" indent="0" algn="l" rtl="0">
              <a:spcBef>
                <a:spcPts val="0"/>
              </a:spcBef>
              <a:spcAft>
                <a:spcPts val="0"/>
              </a:spcAft>
              <a:buNone/>
            </a:pPr>
            <a:r>
              <a:rPr lang="en" dirty="0"/>
              <a:t>Supervisor: Dr. Ignasi Cos</a:t>
            </a:r>
          </a:p>
          <a:p>
            <a:pPr marL="0" lvl="0" indent="0" algn="l" rtl="0">
              <a:spcBef>
                <a:spcPts val="0"/>
              </a:spcBef>
              <a:spcAft>
                <a:spcPts val="0"/>
              </a:spcAft>
              <a:buNone/>
            </a:pPr>
            <a:r>
              <a:rPr lang="en" dirty="0">
                <a:latin typeface="Hanken Grotesk"/>
                <a:ea typeface="Hanken Grotesk"/>
                <a:cs typeface="Hanken Grotesk"/>
                <a:sym typeface="Hanken Grotesk"/>
              </a:rPr>
              <a:t>Universitat de Barclona</a:t>
            </a:r>
          </a:p>
          <a:p>
            <a:pPr marL="0" lvl="0" indent="0" algn="l" rtl="0">
              <a:spcBef>
                <a:spcPts val="0"/>
              </a:spcBef>
              <a:spcAft>
                <a:spcPts val="0"/>
              </a:spcAft>
              <a:buNone/>
            </a:pPr>
            <a:r>
              <a:rPr lang="en" dirty="0"/>
              <a:t>July 8</a:t>
            </a:r>
            <a:r>
              <a:rPr lang="en" baseline="30000" dirty="0"/>
              <a:t>th</a:t>
            </a:r>
            <a:r>
              <a:rPr lang="en" dirty="0"/>
              <a:t> 2025</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A6CFCD4-FDEE-004B-8D7D-022F8774BF24}"/>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63CC8812-01AF-445D-9763-36A0640F7BDD}"/>
              </a:ext>
            </a:extLst>
          </p:cNvPr>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a:t>
            </a:r>
            <a:endParaRPr dirty="0"/>
          </a:p>
        </p:txBody>
      </p:sp>
      <p:sp>
        <p:nvSpPr>
          <p:cNvPr id="331" name="Google Shape;331;p36">
            <a:extLst>
              <a:ext uri="{FF2B5EF4-FFF2-40B4-BE49-F238E27FC236}">
                <a16:creationId xmlns:a16="http://schemas.microsoft.com/office/drawing/2014/main" id="{B7218005-9B33-7670-8B9F-A35E06788BDD}"/>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 name="Subtitle 2">
            <a:extLst>
              <a:ext uri="{FF2B5EF4-FFF2-40B4-BE49-F238E27FC236}">
                <a16:creationId xmlns:a16="http://schemas.microsoft.com/office/drawing/2014/main" id="{87B4FC01-D082-8082-9F20-520B3A5123F1}"/>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B825DBD0-29DA-54DA-F2FB-0179F986FDF6}"/>
              </a:ext>
            </a:extLst>
          </p:cNvPr>
          <p:cNvSpPr>
            <a:spLocks noGrp="1"/>
          </p:cNvSpPr>
          <p:nvPr>
            <p:ph type="sldNum" sz="quarter" idx="10"/>
          </p:nvPr>
        </p:nvSpPr>
        <p:spPr/>
        <p:txBody>
          <a:bodyPr/>
          <a:lstStyle/>
          <a:p>
            <a:fld id="{52A73DF3-84B0-4F8C-9122-8F805C6AC8A0}" type="slidenum">
              <a:rPr lang="en-US" smtClean="0"/>
              <a:t>10</a:t>
            </a:fld>
            <a:endParaRPr lang="en-US"/>
          </a:p>
        </p:txBody>
      </p:sp>
    </p:spTree>
    <p:extLst>
      <p:ext uri="{BB962C8B-B14F-4D97-AF65-F5344CB8AC3E}">
        <p14:creationId xmlns:p14="http://schemas.microsoft.com/office/powerpoint/2010/main" val="253069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E41C8635-9101-7F84-CDE7-A854FADB1A58}"/>
            </a:ext>
          </a:extLst>
        </p:cNvPr>
        <p:cNvGrpSpPr/>
        <p:nvPr/>
      </p:nvGrpSpPr>
      <p:grpSpPr>
        <a:xfrm>
          <a:off x="0" y="0"/>
          <a:ext cx="0" cy="0"/>
          <a:chOff x="0" y="0"/>
          <a:chExt cx="0" cy="0"/>
        </a:xfrm>
      </p:grpSpPr>
      <p:cxnSp>
        <p:nvCxnSpPr>
          <p:cNvPr id="419" name="Google Shape;419;p44">
            <a:extLst>
              <a:ext uri="{FF2B5EF4-FFF2-40B4-BE49-F238E27FC236}">
                <a16:creationId xmlns:a16="http://schemas.microsoft.com/office/drawing/2014/main" id="{C1452A7C-4B4D-EBF9-C083-910043772812}"/>
              </a:ext>
            </a:extLst>
          </p:cNvPr>
          <p:cNvCxnSpPr>
            <a:stCxn id="420" idx="3"/>
            <a:endCxn id="421" idx="1"/>
          </p:cNvCxnSpPr>
          <p:nvPr/>
        </p:nvCxnSpPr>
        <p:spPr>
          <a:xfrm>
            <a:off x="3228409" y="1907358"/>
            <a:ext cx="3080700" cy="0"/>
          </a:xfrm>
          <a:prstGeom prst="straightConnector1">
            <a:avLst/>
          </a:prstGeom>
          <a:noFill/>
          <a:ln w="19050" cap="flat" cmpd="sng">
            <a:solidFill>
              <a:schemeClr val="dk1"/>
            </a:solidFill>
            <a:prstDash val="solid"/>
            <a:round/>
            <a:headEnd type="none" w="med" len="med"/>
            <a:tailEnd type="none" w="med" len="med"/>
          </a:ln>
        </p:spPr>
      </p:cxnSp>
      <p:sp>
        <p:nvSpPr>
          <p:cNvPr id="422" name="Google Shape;422;p44">
            <a:extLst>
              <a:ext uri="{FF2B5EF4-FFF2-40B4-BE49-F238E27FC236}">
                <a16:creationId xmlns:a16="http://schemas.microsoft.com/office/drawing/2014/main" id="{E25904E1-C29B-095F-B4D7-7B91DDFDE068}"/>
              </a:ext>
            </a:extLst>
          </p:cNvPr>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Overview</a:t>
            </a:r>
            <a:endParaRPr dirty="0"/>
          </a:p>
        </p:txBody>
      </p:sp>
      <p:sp>
        <p:nvSpPr>
          <p:cNvPr id="425" name="Google Shape;425;p44">
            <a:extLst>
              <a:ext uri="{FF2B5EF4-FFF2-40B4-BE49-F238E27FC236}">
                <a16:creationId xmlns:a16="http://schemas.microsoft.com/office/drawing/2014/main" id="{0DD1C295-1DF8-0C81-D54F-DC1713181C9C}"/>
              </a:ext>
            </a:extLst>
          </p:cNvPr>
          <p:cNvSpPr txBox="1"/>
          <p:nvPr/>
        </p:nvSpPr>
        <p:spPr>
          <a:xfrm>
            <a:off x="2246681" y="1955793"/>
            <a:ext cx="1552500" cy="791938"/>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US" dirty="0">
                <a:solidFill>
                  <a:schemeClr val="dk1"/>
                </a:solidFill>
                <a:latin typeface="Figtree Black"/>
                <a:ea typeface="Figtree Black"/>
                <a:cs typeface="Figtree Black"/>
                <a:sym typeface="Figtree Black"/>
              </a:rPr>
              <a:t>Decoder</a:t>
            </a:r>
            <a:endParaRPr dirty="0">
              <a:solidFill>
                <a:schemeClr val="dk1"/>
              </a:solidFill>
              <a:latin typeface="Figtree Black"/>
              <a:ea typeface="Figtree Black"/>
              <a:cs typeface="Figtree Black"/>
              <a:sym typeface="Figtree Black"/>
            </a:endParaRPr>
          </a:p>
        </p:txBody>
      </p:sp>
      <p:sp>
        <p:nvSpPr>
          <p:cNvPr id="426" name="Google Shape;426;p44">
            <a:extLst>
              <a:ext uri="{FF2B5EF4-FFF2-40B4-BE49-F238E27FC236}">
                <a16:creationId xmlns:a16="http://schemas.microsoft.com/office/drawing/2014/main" id="{5E11B6CC-576B-7386-ECC2-5312571BDEC3}"/>
              </a:ext>
            </a:extLst>
          </p:cNvPr>
          <p:cNvSpPr txBox="1"/>
          <p:nvPr/>
        </p:nvSpPr>
        <p:spPr>
          <a:xfrm>
            <a:off x="2269321" y="2745146"/>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Models learns to represent data in a latent space</a:t>
            </a:r>
            <a:endParaRPr sz="1200" dirty="0">
              <a:solidFill>
                <a:schemeClr val="dk1"/>
              </a:solidFill>
              <a:latin typeface="Hanken Grotesk"/>
              <a:ea typeface="Hanken Grotesk"/>
              <a:cs typeface="Hanken Grotesk"/>
              <a:sym typeface="Hanken Grotesk"/>
            </a:endParaRPr>
          </a:p>
        </p:txBody>
      </p:sp>
      <p:sp>
        <p:nvSpPr>
          <p:cNvPr id="427" name="Google Shape;427;p44">
            <a:extLst>
              <a:ext uri="{FF2B5EF4-FFF2-40B4-BE49-F238E27FC236}">
                <a16:creationId xmlns:a16="http://schemas.microsoft.com/office/drawing/2014/main" id="{DA4DF342-23FB-959E-FC4C-1240A3A10C31}"/>
              </a:ext>
            </a:extLst>
          </p:cNvPr>
          <p:cNvSpPr txBox="1"/>
          <p:nvPr/>
        </p:nvSpPr>
        <p:spPr>
          <a:xfrm>
            <a:off x="3982087" y="2023058"/>
            <a:ext cx="1552500" cy="722084"/>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dirty="0">
                <a:solidFill>
                  <a:schemeClr val="dk1"/>
                </a:solidFill>
                <a:latin typeface="Figtree Black"/>
                <a:ea typeface="Figtree Black"/>
                <a:cs typeface="Figtree Black"/>
                <a:sym typeface="Figtree Black"/>
              </a:rPr>
              <a:t>Classifier</a:t>
            </a:r>
            <a:endParaRPr dirty="0">
              <a:solidFill>
                <a:schemeClr val="dk1"/>
              </a:solidFill>
              <a:latin typeface="Figtree Black"/>
              <a:ea typeface="Figtree Black"/>
              <a:cs typeface="Figtree Black"/>
              <a:sym typeface="Figtree Black"/>
            </a:endParaRPr>
          </a:p>
        </p:txBody>
      </p:sp>
      <p:sp>
        <p:nvSpPr>
          <p:cNvPr id="428" name="Google Shape;428;p44">
            <a:extLst>
              <a:ext uri="{FF2B5EF4-FFF2-40B4-BE49-F238E27FC236}">
                <a16:creationId xmlns:a16="http://schemas.microsoft.com/office/drawing/2014/main" id="{7D05C2F9-F81C-CA2C-2492-E2C84AF0E175}"/>
              </a:ext>
            </a:extLst>
          </p:cNvPr>
          <p:cNvSpPr txBox="1"/>
          <p:nvPr/>
        </p:nvSpPr>
        <p:spPr>
          <a:xfrm>
            <a:off x="3982094" y="2745146"/>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Models learns to classify reduced data</a:t>
            </a:r>
            <a:endParaRPr sz="1200" dirty="0">
              <a:solidFill>
                <a:schemeClr val="dk1"/>
              </a:solidFill>
              <a:latin typeface="Hanken Grotesk"/>
              <a:ea typeface="Hanken Grotesk"/>
              <a:cs typeface="Hanken Grotesk"/>
              <a:sym typeface="Hanken Grotesk"/>
            </a:endParaRPr>
          </a:p>
        </p:txBody>
      </p:sp>
      <p:sp>
        <p:nvSpPr>
          <p:cNvPr id="429" name="Google Shape;429;p44">
            <a:extLst>
              <a:ext uri="{FF2B5EF4-FFF2-40B4-BE49-F238E27FC236}">
                <a16:creationId xmlns:a16="http://schemas.microsoft.com/office/drawing/2014/main" id="{6D97B54F-04BE-3069-0200-C3E26F8E6C06}"/>
              </a:ext>
            </a:extLst>
          </p:cNvPr>
          <p:cNvSpPr txBox="1"/>
          <p:nvPr/>
        </p:nvSpPr>
        <p:spPr>
          <a:xfrm>
            <a:off x="5715822" y="2023771"/>
            <a:ext cx="1552500" cy="791225"/>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dirty="0">
                <a:solidFill>
                  <a:schemeClr val="dk1"/>
                </a:solidFill>
                <a:latin typeface="Figtree Black"/>
                <a:ea typeface="Figtree Black"/>
                <a:cs typeface="Figtree Black"/>
                <a:sym typeface="Figtree Black"/>
              </a:rPr>
              <a:t>Feature Attribution</a:t>
            </a:r>
            <a:endParaRPr dirty="0">
              <a:solidFill>
                <a:schemeClr val="dk1"/>
              </a:solidFill>
              <a:latin typeface="Figtree Black"/>
              <a:ea typeface="Figtree Black"/>
              <a:cs typeface="Figtree Black"/>
              <a:sym typeface="Figtree Black"/>
            </a:endParaRPr>
          </a:p>
        </p:txBody>
      </p:sp>
      <p:sp>
        <p:nvSpPr>
          <p:cNvPr id="430" name="Google Shape;430;p44">
            <a:extLst>
              <a:ext uri="{FF2B5EF4-FFF2-40B4-BE49-F238E27FC236}">
                <a16:creationId xmlns:a16="http://schemas.microsoft.com/office/drawing/2014/main" id="{16FEB125-2063-FF81-1B97-3B77A324E80F}"/>
              </a:ext>
            </a:extLst>
          </p:cNvPr>
          <p:cNvSpPr txBox="1"/>
          <p:nvPr/>
        </p:nvSpPr>
        <p:spPr>
          <a:xfrm>
            <a:off x="5715823" y="2745146"/>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Extract importance values of input features</a:t>
            </a:r>
            <a:endParaRPr sz="1200" dirty="0">
              <a:solidFill>
                <a:schemeClr val="dk1"/>
              </a:solidFill>
              <a:latin typeface="Hanken Grotesk"/>
              <a:ea typeface="Hanken Grotesk"/>
              <a:cs typeface="Hanken Grotesk"/>
              <a:sym typeface="Hanken Grotesk"/>
            </a:endParaRPr>
          </a:p>
        </p:txBody>
      </p:sp>
      <p:sp>
        <p:nvSpPr>
          <p:cNvPr id="431" name="Google Shape;431;p44">
            <a:extLst>
              <a:ext uri="{FF2B5EF4-FFF2-40B4-BE49-F238E27FC236}">
                <a16:creationId xmlns:a16="http://schemas.microsoft.com/office/drawing/2014/main" id="{D4351EA7-BEE6-42C2-D8E7-A4099DCDC8EC}"/>
              </a:ext>
            </a:extLst>
          </p:cNvPr>
          <p:cNvSpPr txBox="1"/>
          <p:nvPr/>
        </p:nvSpPr>
        <p:spPr>
          <a:xfrm>
            <a:off x="3119807" y="4131345"/>
            <a:ext cx="1522800" cy="56713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dirty="0">
                <a:solidFill>
                  <a:schemeClr val="dk1"/>
                </a:solidFill>
                <a:latin typeface="Figtree Black"/>
                <a:ea typeface="Figtree Black"/>
                <a:cs typeface="Figtree Black"/>
                <a:sym typeface="Figtree Black"/>
              </a:rPr>
              <a:t>Trained Together</a:t>
            </a:r>
            <a:endParaRPr dirty="0">
              <a:solidFill>
                <a:schemeClr val="dk1"/>
              </a:solidFill>
              <a:latin typeface="Figtree Black"/>
              <a:ea typeface="Figtree Black"/>
              <a:cs typeface="Figtree Black"/>
              <a:sym typeface="Figtree Black"/>
            </a:endParaRPr>
          </a:p>
        </p:txBody>
      </p:sp>
      <p:sp>
        <p:nvSpPr>
          <p:cNvPr id="420" name="Google Shape;420;p44">
            <a:extLst>
              <a:ext uri="{FF2B5EF4-FFF2-40B4-BE49-F238E27FC236}">
                <a16:creationId xmlns:a16="http://schemas.microsoft.com/office/drawing/2014/main" id="{57B1F6C9-ACB5-8EED-A8DB-B3E8FD8C64C8}"/>
              </a:ext>
            </a:extLst>
          </p:cNvPr>
          <p:cNvSpPr txBox="1"/>
          <p:nvPr/>
        </p:nvSpPr>
        <p:spPr>
          <a:xfrm>
            <a:off x="2862709" y="1724508"/>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432" name="Google Shape;432;p44">
            <a:extLst>
              <a:ext uri="{FF2B5EF4-FFF2-40B4-BE49-F238E27FC236}">
                <a16:creationId xmlns:a16="http://schemas.microsoft.com/office/drawing/2014/main" id="{F0B412CA-A5E6-5EFA-65E2-AD556A97B900}"/>
              </a:ext>
            </a:extLst>
          </p:cNvPr>
          <p:cNvSpPr txBox="1"/>
          <p:nvPr/>
        </p:nvSpPr>
        <p:spPr>
          <a:xfrm>
            <a:off x="4575487" y="1724508"/>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421" name="Google Shape;421;p44">
            <a:extLst>
              <a:ext uri="{FF2B5EF4-FFF2-40B4-BE49-F238E27FC236}">
                <a16:creationId xmlns:a16="http://schemas.microsoft.com/office/drawing/2014/main" id="{901D44DE-0297-E26B-53F0-F4ECC8959C0A}"/>
              </a:ext>
            </a:extLst>
          </p:cNvPr>
          <p:cNvSpPr txBox="1"/>
          <p:nvPr/>
        </p:nvSpPr>
        <p:spPr>
          <a:xfrm>
            <a:off x="6309222" y="1724508"/>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cxnSp>
        <p:nvCxnSpPr>
          <p:cNvPr id="455" name="Google Shape;455;p44">
            <a:extLst>
              <a:ext uri="{FF2B5EF4-FFF2-40B4-BE49-F238E27FC236}">
                <a16:creationId xmlns:a16="http://schemas.microsoft.com/office/drawing/2014/main" id="{230523EC-DBAF-0CC4-5E1B-197E8F755A7E}"/>
              </a:ext>
            </a:extLst>
          </p:cNvPr>
          <p:cNvCxnSpPr>
            <a:cxnSpLocks/>
            <a:stCxn id="426" idx="2"/>
            <a:endCxn id="431" idx="0"/>
          </p:cNvCxnSpPr>
          <p:nvPr/>
        </p:nvCxnSpPr>
        <p:spPr>
          <a:xfrm rot="16200000" flipH="1">
            <a:off x="3210240" y="3460377"/>
            <a:ext cx="506299" cy="835636"/>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457" name="Google Shape;457;p44">
            <a:extLst>
              <a:ext uri="{FF2B5EF4-FFF2-40B4-BE49-F238E27FC236}">
                <a16:creationId xmlns:a16="http://schemas.microsoft.com/office/drawing/2014/main" id="{CFF561B3-5BEE-203F-B696-A25AFF31210C}"/>
              </a:ext>
            </a:extLst>
          </p:cNvPr>
          <p:cNvCxnSpPr>
            <a:cxnSpLocks/>
            <a:stCxn id="428" idx="2"/>
          </p:cNvCxnSpPr>
          <p:nvPr/>
        </p:nvCxnSpPr>
        <p:spPr>
          <a:xfrm rot="5400000">
            <a:off x="4193202" y="3313052"/>
            <a:ext cx="253149" cy="877137"/>
          </a:xfrm>
          <a:prstGeom prst="bentConnector2">
            <a:avLst/>
          </a:prstGeom>
          <a:noFill/>
          <a:ln w="19050" cap="flat" cmpd="sng">
            <a:solidFill>
              <a:schemeClr val="dk1"/>
            </a:solidFill>
            <a:prstDash val="solid"/>
            <a:round/>
            <a:headEnd type="none" w="med" len="med"/>
            <a:tailEnd type="none" w="med" len="med"/>
          </a:ln>
        </p:spPr>
      </p:cxnSp>
      <p:grpSp>
        <p:nvGrpSpPr>
          <p:cNvPr id="9" name="Google Shape;8985;p74">
            <a:extLst>
              <a:ext uri="{FF2B5EF4-FFF2-40B4-BE49-F238E27FC236}">
                <a16:creationId xmlns:a16="http://schemas.microsoft.com/office/drawing/2014/main" id="{8EFCAB02-140E-FE6E-FD8D-95C99BA9994C}"/>
              </a:ext>
            </a:extLst>
          </p:cNvPr>
          <p:cNvGrpSpPr/>
          <p:nvPr/>
        </p:nvGrpSpPr>
        <p:grpSpPr>
          <a:xfrm>
            <a:off x="6314251" y="1260468"/>
            <a:ext cx="355641" cy="340151"/>
            <a:chOff x="5049750" y="832600"/>
            <a:chExt cx="505100" cy="483100"/>
          </a:xfrm>
        </p:grpSpPr>
        <p:sp>
          <p:nvSpPr>
            <p:cNvPr id="10" name="Google Shape;8986;p74">
              <a:extLst>
                <a:ext uri="{FF2B5EF4-FFF2-40B4-BE49-F238E27FC236}">
                  <a16:creationId xmlns:a16="http://schemas.microsoft.com/office/drawing/2014/main" id="{364A6A64-925B-4580-D8FA-CD262219B103}"/>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8987;p74">
              <a:extLst>
                <a:ext uri="{FF2B5EF4-FFF2-40B4-BE49-F238E27FC236}">
                  <a16:creationId xmlns:a16="http://schemas.microsoft.com/office/drawing/2014/main" id="{B9A83AEA-CF92-2678-D5E3-5999CC6EB487}"/>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 name="Google Shape;9134;p74">
            <a:extLst>
              <a:ext uri="{FF2B5EF4-FFF2-40B4-BE49-F238E27FC236}">
                <a16:creationId xmlns:a16="http://schemas.microsoft.com/office/drawing/2014/main" id="{B6EF7C3B-8E75-A8B1-FA88-0C946C23F6B8}"/>
              </a:ext>
            </a:extLst>
          </p:cNvPr>
          <p:cNvSpPr/>
          <p:nvPr/>
        </p:nvSpPr>
        <p:spPr>
          <a:xfrm>
            <a:off x="2855734" y="1260468"/>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9017;p74">
            <a:extLst>
              <a:ext uri="{FF2B5EF4-FFF2-40B4-BE49-F238E27FC236}">
                <a16:creationId xmlns:a16="http://schemas.microsoft.com/office/drawing/2014/main" id="{3B40E119-D4C1-18AD-9B22-C0D94515E383}"/>
              </a:ext>
            </a:extLst>
          </p:cNvPr>
          <p:cNvSpPr/>
          <p:nvPr/>
        </p:nvSpPr>
        <p:spPr>
          <a:xfrm>
            <a:off x="4586572" y="1257747"/>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Slide Number Placeholder 14">
            <a:extLst>
              <a:ext uri="{FF2B5EF4-FFF2-40B4-BE49-F238E27FC236}">
                <a16:creationId xmlns:a16="http://schemas.microsoft.com/office/drawing/2014/main" id="{3CAA0A37-2622-AC5A-EFFC-B2A13CA64347}"/>
              </a:ext>
            </a:extLst>
          </p:cNvPr>
          <p:cNvSpPr>
            <a:spLocks noGrp="1"/>
          </p:cNvSpPr>
          <p:nvPr>
            <p:ph type="sldNum" sz="quarter" idx="11"/>
          </p:nvPr>
        </p:nvSpPr>
        <p:spPr/>
        <p:txBody>
          <a:bodyPr/>
          <a:lstStyle/>
          <a:p>
            <a:fld id="{52A73DF3-84B0-4F8C-9122-8F805C6AC8A0}" type="slidenum">
              <a:rPr lang="en-US" smtClean="0"/>
              <a:t>11</a:t>
            </a:fld>
            <a:endParaRPr lang="en-US"/>
          </a:p>
        </p:txBody>
      </p:sp>
    </p:spTree>
    <p:extLst>
      <p:ext uri="{BB962C8B-B14F-4D97-AF65-F5344CB8AC3E}">
        <p14:creationId xmlns:p14="http://schemas.microsoft.com/office/powerpoint/2010/main" val="293386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3152-898B-5DEA-0682-156C3A240817}"/>
              </a:ext>
            </a:extLst>
          </p:cNvPr>
          <p:cNvSpPr>
            <a:spLocks noGrp="1"/>
          </p:cNvSpPr>
          <p:nvPr>
            <p:ph type="title"/>
          </p:nvPr>
        </p:nvSpPr>
        <p:spPr/>
        <p:txBody>
          <a:bodyPr/>
          <a:lstStyle/>
          <a:p>
            <a:r>
              <a:rPr lang="en-US" dirty="0"/>
              <a:t>Encoder</a:t>
            </a:r>
          </a:p>
        </p:txBody>
      </p:sp>
      <p:sp>
        <p:nvSpPr>
          <p:cNvPr id="3" name="Text Placeholder 2">
            <a:extLst>
              <a:ext uri="{FF2B5EF4-FFF2-40B4-BE49-F238E27FC236}">
                <a16:creationId xmlns:a16="http://schemas.microsoft.com/office/drawing/2014/main" id="{6860E317-0CEE-1E8B-D425-60C425E08F22}"/>
              </a:ext>
            </a:extLst>
          </p:cNvPr>
          <p:cNvSpPr>
            <a:spLocks noGrp="1"/>
          </p:cNvSpPr>
          <p:nvPr>
            <p:ph type="body" idx="1"/>
          </p:nvPr>
        </p:nvSpPr>
        <p:spPr>
          <a:xfrm>
            <a:off x="720000" y="1215750"/>
            <a:ext cx="4335780" cy="3233100"/>
          </a:xfrm>
        </p:spPr>
        <p:txBody>
          <a:bodyPr/>
          <a:lstStyle/>
          <a:p>
            <a:r>
              <a:rPr lang="en-US" dirty="0"/>
              <a:t>The encoder reduces the channel dimension of the data from 245 to 32 while maintaining the spectrogram dimensions.</a:t>
            </a:r>
          </a:p>
          <a:p>
            <a:r>
              <a:rPr lang="en-US" dirty="0"/>
              <a:t>The architecture follows the Convolutional Autoencoder structure but does </a:t>
            </a:r>
            <a:r>
              <a:rPr lang="en-US" b="1" dirty="0"/>
              <a:t>not</a:t>
            </a:r>
            <a:r>
              <a:rPr lang="en-US" dirty="0"/>
              <a:t> include the decoder.</a:t>
            </a:r>
          </a:p>
          <a:p>
            <a:r>
              <a:rPr lang="en-US" dirty="0"/>
              <a:t>The encoder is combined with a classification model so that the decoder optimizes using the classification loss.</a:t>
            </a:r>
          </a:p>
        </p:txBody>
      </p:sp>
      <p:sp>
        <p:nvSpPr>
          <p:cNvPr id="4" name="Slide Number Placeholder 3">
            <a:extLst>
              <a:ext uri="{FF2B5EF4-FFF2-40B4-BE49-F238E27FC236}">
                <a16:creationId xmlns:a16="http://schemas.microsoft.com/office/drawing/2014/main" id="{81CAF3E0-EE87-1ACA-48ED-EEA462AF2CEA}"/>
              </a:ext>
            </a:extLst>
          </p:cNvPr>
          <p:cNvSpPr>
            <a:spLocks noGrp="1"/>
          </p:cNvSpPr>
          <p:nvPr>
            <p:ph type="sldNum" sz="quarter" idx="10"/>
          </p:nvPr>
        </p:nvSpPr>
        <p:spPr/>
        <p:txBody>
          <a:bodyPr/>
          <a:lstStyle/>
          <a:p>
            <a:fld id="{52A73DF3-84B0-4F8C-9122-8F805C6AC8A0}" type="slidenum">
              <a:rPr lang="en-US" smtClean="0"/>
              <a:t>12</a:t>
            </a:fld>
            <a:endParaRPr lang="en-US"/>
          </a:p>
        </p:txBody>
      </p:sp>
      <p:pic>
        <p:nvPicPr>
          <p:cNvPr id="6" name="Picture 5" descr="A diagram of a diagram of a rectangular object&#10;&#10;AI-generated content may be incorrect.">
            <a:extLst>
              <a:ext uri="{FF2B5EF4-FFF2-40B4-BE49-F238E27FC236}">
                <a16:creationId xmlns:a16="http://schemas.microsoft.com/office/drawing/2014/main" id="{DA2A23BD-8726-8926-71D0-304DD07C40CA}"/>
              </a:ext>
            </a:extLst>
          </p:cNvPr>
          <p:cNvPicPr>
            <a:picLocks noChangeAspect="1"/>
          </p:cNvPicPr>
          <p:nvPr/>
        </p:nvPicPr>
        <p:blipFill>
          <a:blip r:embed="rId2"/>
          <a:srcRect l="33753" t="25288" r="26405" b="27383"/>
          <a:stretch>
            <a:fillRect/>
          </a:stretch>
        </p:blipFill>
        <p:spPr>
          <a:xfrm>
            <a:off x="5055780" y="1836096"/>
            <a:ext cx="3498428" cy="1975640"/>
          </a:xfrm>
          <a:prstGeom prst="rect">
            <a:avLst/>
          </a:prstGeom>
        </p:spPr>
      </p:pic>
      <p:cxnSp>
        <p:nvCxnSpPr>
          <p:cNvPr id="31" name="Google Shape;419;p44">
            <a:extLst>
              <a:ext uri="{FF2B5EF4-FFF2-40B4-BE49-F238E27FC236}">
                <a16:creationId xmlns:a16="http://schemas.microsoft.com/office/drawing/2014/main" id="{9CCCE9F4-1264-0F7B-61A3-AA1EDAD20E26}"/>
              </a:ext>
            </a:extLst>
          </p:cNvPr>
          <p:cNvCxnSpPr>
            <a:cxnSpLocks/>
            <a:stCxn id="35" idx="3"/>
            <a:endCxn id="36" idx="1"/>
          </p:cNvCxnSpPr>
          <p:nvPr/>
        </p:nvCxnSpPr>
        <p:spPr>
          <a:xfrm>
            <a:off x="4977487" y="1004075"/>
            <a:ext cx="1347078"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312C22FE-BF08-B77F-F7C5-85A051FA6224}"/>
              </a:ext>
            </a:extLst>
          </p:cNvPr>
          <p:cNvSpPr txBox="1"/>
          <p:nvPr/>
        </p:nvSpPr>
        <p:spPr>
          <a:xfrm>
            <a:off x="4611787"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2E5C3584-2F15-B870-D47C-FF82AAF075BF}"/>
              </a:ext>
            </a:extLst>
          </p:cNvPr>
          <p:cNvSpPr txBox="1"/>
          <p:nvPr/>
        </p:nvSpPr>
        <p:spPr>
          <a:xfrm>
            <a:off x="6324565"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91D6361B-E0AA-10BE-9B03-330B96CDE1F2}"/>
              </a:ext>
            </a:extLst>
          </p:cNvPr>
          <p:cNvSpPr txBox="1"/>
          <p:nvPr/>
        </p:nvSpPr>
        <p:spPr>
          <a:xfrm>
            <a:off x="8058300"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DB7B1405-6EED-E851-AC50-8654F3BED42E}"/>
              </a:ext>
            </a:extLst>
          </p:cNvPr>
          <p:cNvGrpSpPr/>
          <p:nvPr/>
        </p:nvGrpSpPr>
        <p:grpSpPr>
          <a:xfrm>
            <a:off x="8063329" y="357185"/>
            <a:ext cx="355641" cy="340151"/>
            <a:chOff x="5049750" y="832600"/>
            <a:chExt cx="505100" cy="483100"/>
          </a:xfrm>
          <a:solidFill>
            <a:schemeClr val="bg2"/>
          </a:solidFill>
        </p:grpSpPr>
        <p:sp>
          <p:nvSpPr>
            <p:cNvPr id="39" name="Google Shape;8986;p74">
              <a:extLst>
                <a:ext uri="{FF2B5EF4-FFF2-40B4-BE49-F238E27FC236}">
                  <a16:creationId xmlns:a16="http://schemas.microsoft.com/office/drawing/2014/main" id="{41BA0781-C725-A4FE-6B4A-2AA3BF1DE3DB}"/>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C89C367E-A035-C8E4-FFC1-9D526776657E}"/>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9E2D2B0E-CE87-30F7-50FD-4CD09D47BBAA}"/>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1673A88A-5102-F908-9D15-6FCF24A34190}"/>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43" name="Google Shape;419;p44">
            <a:extLst>
              <a:ext uri="{FF2B5EF4-FFF2-40B4-BE49-F238E27FC236}">
                <a16:creationId xmlns:a16="http://schemas.microsoft.com/office/drawing/2014/main" id="{F1163FBD-236C-3E5F-F774-BA9A0A2377A4}"/>
              </a:ext>
            </a:extLst>
          </p:cNvPr>
          <p:cNvCxnSpPr>
            <a:cxnSpLocks/>
            <a:stCxn id="36" idx="3"/>
            <a:endCxn id="37" idx="1"/>
          </p:cNvCxnSpPr>
          <p:nvPr/>
        </p:nvCxnSpPr>
        <p:spPr>
          <a:xfrm>
            <a:off x="6690265" y="1004075"/>
            <a:ext cx="1368035" cy="0"/>
          </a:xfrm>
          <a:prstGeom prst="straightConnector1">
            <a:avLst/>
          </a:prstGeom>
          <a:noFill/>
          <a:ln w="19050" cap="flat" cmpd="sng">
            <a:solidFill>
              <a:schemeClr val="bg2"/>
            </a:solidFill>
            <a:prstDash val="solid"/>
            <a:round/>
            <a:headEnd type="none" w="med" len="med"/>
            <a:tailEnd type="none" w="med" len="med"/>
          </a:ln>
        </p:spPr>
      </p:cxnSp>
    </p:spTree>
    <p:extLst>
      <p:ext uri="{BB962C8B-B14F-4D97-AF65-F5344CB8AC3E}">
        <p14:creationId xmlns:p14="http://schemas.microsoft.com/office/powerpoint/2010/main" val="37028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269AF-FB3C-D964-3667-9475B6325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397C8-1BBF-01E1-1EA6-6B8319CFB4A0}"/>
              </a:ext>
            </a:extLst>
          </p:cNvPr>
          <p:cNvSpPr>
            <a:spLocks noGrp="1"/>
          </p:cNvSpPr>
          <p:nvPr>
            <p:ph type="title"/>
          </p:nvPr>
        </p:nvSpPr>
        <p:spPr/>
        <p:txBody>
          <a:bodyPr/>
          <a:lstStyle/>
          <a:p>
            <a:r>
              <a:rPr lang="en-US" dirty="0"/>
              <a:t>CNN</a:t>
            </a:r>
          </a:p>
        </p:txBody>
      </p:sp>
      <p:sp>
        <p:nvSpPr>
          <p:cNvPr id="4" name="Slide Number Placeholder 3">
            <a:extLst>
              <a:ext uri="{FF2B5EF4-FFF2-40B4-BE49-F238E27FC236}">
                <a16:creationId xmlns:a16="http://schemas.microsoft.com/office/drawing/2014/main" id="{F72FDD25-D587-9CD2-4F25-40E58FD47015}"/>
              </a:ext>
            </a:extLst>
          </p:cNvPr>
          <p:cNvSpPr>
            <a:spLocks noGrp="1"/>
          </p:cNvSpPr>
          <p:nvPr>
            <p:ph type="sldNum" sz="quarter" idx="10"/>
          </p:nvPr>
        </p:nvSpPr>
        <p:spPr/>
        <p:txBody>
          <a:bodyPr/>
          <a:lstStyle/>
          <a:p>
            <a:fld id="{52A73DF3-84B0-4F8C-9122-8F805C6AC8A0}" type="slidenum">
              <a:rPr lang="en-US" smtClean="0"/>
              <a:t>13</a:t>
            </a:fld>
            <a:endParaRPr lang="en-US"/>
          </a:p>
        </p:txBody>
      </p:sp>
      <p:cxnSp>
        <p:nvCxnSpPr>
          <p:cNvPr id="31" name="Google Shape;419;p44">
            <a:extLst>
              <a:ext uri="{FF2B5EF4-FFF2-40B4-BE49-F238E27FC236}">
                <a16:creationId xmlns:a16="http://schemas.microsoft.com/office/drawing/2014/main" id="{649A1C3C-3BBA-1B15-7990-041291CF3D6B}"/>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D744A46C-FBDF-37BE-0F19-C9CCC43496D7}"/>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01</a:t>
            </a:r>
            <a:endParaRPr sz="1100" dirty="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18609038-B03E-952F-5BC4-870F14FFE91B}"/>
              </a:ext>
            </a:extLst>
          </p:cNvPr>
          <p:cNvSpPr txBox="1"/>
          <p:nvPr/>
        </p:nvSpPr>
        <p:spPr>
          <a:xfrm>
            <a:off x="6324565"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C2807EE8-8625-158B-FB00-A1FF6164D2E9}"/>
              </a:ext>
            </a:extLst>
          </p:cNvPr>
          <p:cNvSpPr txBox="1"/>
          <p:nvPr/>
        </p:nvSpPr>
        <p:spPr>
          <a:xfrm>
            <a:off x="8058300"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7758F324-E331-5030-B75F-F6397130A2D4}"/>
              </a:ext>
            </a:extLst>
          </p:cNvPr>
          <p:cNvGrpSpPr/>
          <p:nvPr/>
        </p:nvGrpSpPr>
        <p:grpSpPr>
          <a:xfrm>
            <a:off x="8063329" y="357185"/>
            <a:ext cx="355641" cy="340151"/>
            <a:chOff x="5049750" y="832600"/>
            <a:chExt cx="505100" cy="483100"/>
          </a:xfrm>
          <a:solidFill>
            <a:schemeClr val="bg2"/>
          </a:solidFill>
        </p:grpSpPr>
        <p:sp>
          <p:nvSpPr>
            <p:cNvPr id="39" name="Google Shape;8986;p74">
              <a:extLst>
                <a:ext uri="{FF2B5EF4-FFF2-40B4-BE49-F238E27FC236}">
                  <a16:creationId xmlns:a16="http://schemas.microsoft.com/office/drawing/2014/main" id="{4347C6CE-708E-3FBD-0707-79D2672AE645}"/>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DAC71D41-4880-B4A2-4FAD-6B3C8D1AE7DA}"/>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1DE5D50A-1389-B563-786A-97FE66A41D59}"/>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8011C36D-41C9-BE81-97D5-048209D437EA}"/>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pic>
        <p:nvPicPr>
          <p:cNvPr id="7" name="Picture 6" descr="A diagram of a diagram of a color scheme&#10;&#10;AI-generated content may be incorrect.">
            <a:extLst>
              <a:ext uri="{FF2B5EF4-FFF2-40B4-BE49-F238E27FC236}">
                <a16:creationId xmlns:a16="http://schemas.microsoft.com/office/drawing/2014/main" id="{92CECE65-F6F6-62F4-115D-3224486F421A}"/>
              </a:ext>
            </a:extLst>
          </p:cNvPr>
          <p:cNvPicPr>
            <a:picLocks noChangeAspect="1"/>
          </p:cNvPicPr>
          <p:nvPr/>
        </p:nvPicPr>
        <p:blipFill>
          <a:blip r:embed="rId3"/>
          <a:stretch>
            <a:fillRect/>
          </a:stretch>
        </p:blipFill>
        <p:spPr>
          <a:xfrm>
            <a:off x="2154453" y="3498005"/>
            <a:ext cx="4835094" cy="1274213"/>
          </a:xfrm>
          <a:prstGeom prst="rect">
            <a:avLst/>
          </a:prstGeom>
        </p:spPr>
      </p:pic>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FF49EE24-DF9C-9A3A-A09D-E627CE711B6E}"/>
                  </a:ext>
                </a:extLst>
              </p:cNvPr>
              <p:cNvSpPr>
                <a:spLocks noGrp="1"/>
              </p:cNvSpPr>
              <p:nvPr>
                <p:ph type="body" idx="1"/>
              </p:nvPr>
            </p:nvSpPr>
            <p:spPr/>
            <p:txBody>
              <a:bodyPr/>
              <a:lstStyle/>
              <a:p>
                <a:pPr marL="177800" indent="0">
                  <a:buNone/>
                </a:pPr>
                <a:r>
                  <a:rPr lang="en-US" dirty="0"/>
                  <a:t>The first classification architecture used was a Convolutional Neural Network (CNN). Two important characteristics of the CNNs used are:</a:t>
                </a:r>
              </a:p>
              <a:p>
                <a:r>
                  <a:rPr lang="en-US" dirty="0"/>
                  <a:t>Stacked convolutional layers, which allow for increased model discrimination while using smaller kernel sizes and thus less parameters. As an example:</a:t>
                </a:r>
              </a:p>
              <a:p>
                <a:pPr lvl="1"/>
                <a:r>
                  <a:rPr lang="en-US" dirty="0"/>
                  <a:t>Two (3x3) kernels results in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oMath>
                </a14:m>
                <a:r>
                  <a:rPr lang="en-US" dirty="0"/>
                  <a:t> parameters</a:t>
                </a:r>
              </a:p>
              <a:p>
                <a:pPr lvl="1"/>
                <a:r>
                  <a:rPr lang="en-US" dirty="0"/>
                  <a:t>One (5x5) kernel results in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rPr>
                      <m:t>=25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oMath>
                </a14:m>
                <a:r>
                  <a:rPr lang="en-US" dirty="0"/>
                  <a:t> parameters</a:t>
                </a:r>
              </a:p>
              <a:p>
                <a:r>
                  <a:rPr lang="en-US" dirty="0"/>
                  <a:t>Asymmetric kernel shapes, such as (5x3), to account for our unbalanced spectrogram shape.</a:t>
                </a:r>
              </a:p>
            </p:txBody>
          </p:sp>
        </mc:Choice>
        <mc:Fallback>
          <p:sp>
            <p:nvSpPr>
              <p:cNvPr id="10" name="Text Placeholder 9">
                <a:extLst>
                  <a:ext uri="{FF2B5EF4-FFF2-40B4-BE49-F238E27FC236}">
                    <a16:creationId xmlns:a16="http://schemas.microsoft.com/office/drawing/2014/main" id="{FF49EE24-DF9C-9A3A-A09D-E627CE711B6E}"/>
                  </a:ext>
                </a:extLst>
              </p:cNvPr>
              <p:cNvSpPr>
                <a:spLocks noGrp="1" noRot="1" noChangeAspect="1" noMove="1" noResize="1" noEditPoints="1" noAdjustHandles="1" noChangeArrowheads="1" noChangeShapeType="1" noTextEdit="1"/>
              </p:cNvSpPr>
              <p:nvPr>
                <p:ph type="body" idx="1"/>
              </p:nvPr>
            </p:nvSpPr>
            <p:spPr>
              <a:blipFill>
                <a:blip r:embed="rId4"/>
                <a:stretch>
                  <a:fillRect r="-554"/>
                </a:stretch>
              </a:blipFill>
            </p:spPr>
            <p:txBody>
              <a:bodyPr/>
              <a:lstStyle/>
              <a:p>
                <a:r>
                  <a:rPr lang="en-US">
                    <a:noFill/>
                  </a:rPr>
                  <a:t> </a:t>
                </a:r>
              </a:p>
            </p:txBody>
          </p:sp>
        </mc:Fallback>
      </mc:AlternateContent>
    </p:spTree>
    <p:extLst>
      <p:ext uri="{BB962C8B-B14F-4D97-AF65-F5344CB8AC3E}">
        <p14:creationId xmlns:p14="http://schemas.microsoft.com/office/powerpoint/2010/main" val="24820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25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25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25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25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D35A-27DC-856B-88D3-6EF571944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4173A-5879-19C3-C89D-070E1B06200C}"/>
              </a:ext>
            </a:extLst>
          </p:cNvPr>
          <p:cNvSpPr>
            <a:spLocks noGrp="1"/>
          </p:cNvSpPr>
          <p:nvPr>
            <p:ph type="title"/>
          </p:nvPr>
        </p:nvSpPr>
        <p:spPr/>
        <p:txBody>
          <a:bodyPr/>
          <a:lstStyle/>
          <a:p>
            <a:r>
              <a:rPr lang="en-US" dirty="0"/>
              <a:t>CNN-LSTM</a:t>
            </a:r>
          </a:p>
        </p:txBody>
      </p:sp>
      <p:sp>
        <p:nvSpPr>
          <p:cNvPr id="4" name="Slide Number Placeholder 3">
            <a:extLst>
              <a:ext uri="{FF2B5EF4-FFF2-40B4-BE49-F238E27FC236}">
                <a16:creationId xmlns:a16="http://schemas.microsoft.com/office/drawing/2014/main" id="{B0C9D016-12A8-4D67-C08D-5079A9C68889}"/>
              </a:ext>
            </a:extLst>
          </p:cNvPr>
          <p:cNvSpPr>
            <a:spLocks noGrp="1"/>
          </p:cNvSpPr>
          <p:nvPr>
            <p:ph type="sldNum" sz="quarter" idx="10"/>
          </p:nvPr>
        </p:nvSpPr>
        <p:spPr/>
        <p:txBody>
          <a:bodyPr/>
          <a:lstStyle/>
          <a:p>
            <a:fld id="{52A73DF3-84B0-4F8C-9122-8F805C6AC8A0}" type="slidenum">
              <a:rPr lang="en-US" smtClean="0"/>
              <a:t>14</a:t>
            </a:fld>
            <a:endParaRPr lang="en-US"/>
          </a:p>
        </p:txBody>
      </p:sp>
      <p:cxnSp>
        <p:nvCxnSpPr>
          <p:cNvPr id="31" name="Google Shape;419;p44">
            <a:extLst>
              <a:ext uri="{FF2B5EF4-FFF2-40B4-BE49-F238E27FC236}">
                <a16:creationId xmlns:a16="http://schemas.microsoft.com/office/drawing/2014/main" id="{28DDAEB4-9A5F-79BC-2CE6-93C3DECF2732}"/>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0FEF4B18-F50C-7B08-7205-B8620ACC62B9}"/>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01</a:t>
            </a:r>
            <a:endParaRPr sz="1100" dirty="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16833A69-3133-1847-B43D-9DB45C49C7F7}"/>
              </a:ext>
            </a:extLst>
          </p:cNvPr>
          <p:cNvSpPr txBox="1"/>
          <p:nvPr/>
        </p:nvSpPr>
        <p:spPr>
          <a:xfrm>
            <a:off x="6324565"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CE34CDBF-10E6-F39D-2ECB-A9489894C2D3}"/>
              </a:ext>
            </a:extLst>
          </p:cNvPr>
          <p:cNvSpPr txBox="1"/>
          <p:nvPr/>
        </p:nvSpPr>
        <p:spPr>
          <a:xfrm>
            <a:off x="8058300"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CF7A6EEB-65FA-4440-DA2D-7A6B85C75C19}"/>
              </a:ext>
            </a:extLst>
          </p:cNvPr>
          <p:cNvGrpSpPr/>
          <p:nvPr/>
        </p:nvGrpSpPr>
        <p:grpSpPr>
          <a:xfrm>
            <a:off x="8063329" y="357185"/>
            <a:ext cx="355641" cy="340151"/>
            <a:chOff x="5049750" y="832600"/>
            <a:chExt cx="505100" cy="483100"/>
          </a:xfrm>
          <a:solidFill>
            <a:schemeClr val="bg2"/>
          </a:solidFill>
        </p:grpSpPr>
        <p:sp>
          <p:nvSpPr>
            <p:cNvPr id="39" name="Google Shape;8986;p74">
              <a:extLst>
                <a:ext uri="{FF2B5EF4-FFF2-40B4-BE49-F238E27FC236}">
                  <a16:creationId xmlns:a16="http://schemas.microsoft.com/office/drawing/2014/main" id="{C04F768D-6874-9993-24E3-CA73144B529D}"/>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8D9DF2A7-8AC4-B49C-3C78-AA2B04BF3166}"/>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06AC221A-8413-89B4-A6EF-72EAFDF8DF6E}"/>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2DCB09C7-2783-B1F8-6C84-9BEBB4A337E7}"/>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Text Placeholder 5">
            <a:extLst>
              <a:ext uri="{FF2B5EF4-FFF2-40B4-BE49-F238E27FC236}">
                <a16:creationId xmlns:a16="http://schemas.microsoft.com/office/drawing/2014/main" id="{3A9780EE-103F-9AB3-6529-FAD946E6FFD2}"/>
              </a:ext>
            </a:extLst>
          </p:cNvPr>
          <p:cNvSpPr>
            <a:spLocks noGrp="1"/>
          </p:cNvSpPr>
          <p:nvPr>
            <p:ph type="body" idx="1"/>
          </p:nvPr>
        </p:nvSpPr>
        <p:spPr/>
        <p:txBody>
          <a:bodyPr/>
          <a:lstStyle/>
          <a:p>
            <a:pPr marL="177800" indent="0">
              <a:buNone/>
            </a:pPr>
            <a:r>
              <a:rPr lang="en-US" dirty="0"/>
              <a:t>The second architecture builds upon the CNN architecture by adding two stacked Long Short-Term Memory (LSTM) layers.</a:t>
            </a:r>
          </a:p>
        </p:txBody>
      </p:sp>
      <p:pic>
        <p:nvPicPr>
          <p:cNvPr id="8" name="Picture 7" descr="A diagram of a machine&#10;&#10;AI-generated content may be incorrect.">
            <a:extLst>
              <a:ext uri="{FF2B5EF4-FFF2-40B4-BE49-F238E27FC236}">
                <a16:creationId xmlns:a16="http://schemas.microsoft.com/office/drawing/2014/main" id="{D50001D8-FDC6-EE47-1076-DC9D90655C9A}"/>
              </a:ext>
            </a:extLst>
          </p:cNvPr>
          <p:cNvPicPr>
            <a:picLocks noChangeAspect="1"/>
          </p:cNvPicPr>
          <p:nvPr/>
        </p:nvPicPr>
        <p:blipFill>
          <a:blip r:embed="rId2"/>
          <a:stretch>
            <a:fillRect/>
          </a:stretch>
        </p:blipFill>
        <p:spPr>
          <a:xfrm>
            <a:off x="2563246" y="1973733"/>
            <a:ext cx="4083132" cy="2503942"/>
          </a:xfrm>
          <a:prstGeom prst="rect">
            <a:avLst/>
          </a:prstGeom>
        </p:spPr>
      </p:pic>
    </p:spTree>
    <p:extLst>
      <p:ext uri="{BB962C8B-B14F-4D97-AF65-F5344CB8AC3E}">
        <p14:creationId xmlns:p14="http://schemas.microsoft.com/office/powerpoint/2010/main" val="126187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68648-87FB-2D75-8FFF-F22F8CB55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EF38E-CF4C-58E5-B7F1-BB451649B89C}"/>
              </a:ext>
            </a:extLst>
          </p:cNvPr>
          <p:cNvSpPr>
            <a:spLocks noGrp="1"/>
          </p:cNvSpPr>
          <p:nvPr>
            <p:ph type="title"/>
          </p:nvPr>
        </p:nvSpPr>
        <p:spPr/>
        <p:txBody>
          <a:bodyPr/>
          <a:lstStyle/>
          <a:p>
            <a:r>
              <a:rPr lang="en-US" dirty="0"/>
              <a:t>Parallel Model</a:t>
            </a:r>
          </a:p>
        </p:txBody>
      </p:sp>
      <p:sp>
        <p:nvSpPr>
          <p:cNvPr id="4" name="Slide Number Placeholder 3">
            <a:extLst>
              <a:ext uri="{FF2B5EF4-FFF2-40B4-BE49-F238E27FC236}">
                <a16:creationId xmlns:a16="http://schemas.microsoft.com/office/drawing/2014/main" id="{D849EF62-1A39-5342-B953-8C8182E769A1}"/>
              </a:ext>
            </a:extLst>
          </p:cNvPr>
          <p:cNvSpPr>
            <a:spLocks noGrp="1"/>
          </p:cNvSpPr>
          <p:nvPr>
            <p:ph type="sldNum" sz="quarter" idx="10"/>
          </p:nvPr>
        </p:nvSpPr>
        <p:spPr/>
        <p:txBody>
          <a:bodyPr/>
          <a:lstStyle/>
          <a:p>
            <a:fld id="{52A73DF3-84B0-4F8C-9122-8F805C6AC8A0}" type="slidenum">
              <a:rPr lang="en-US" smtClean="0"/>
              <a:t>15</a:t>
            </a:fld>
            <a:endParaRPr lang="en-US"/>
          </a:p>
        </p:txBody>
      </p:sp>
      <p:cxnSp>
        <p:nvCxnSpPr>
          <p:cNvPr id="31" name="Google Shape;419;p44">
            <a:extLst>
              <a:ext uri="{FF2B5EF4-FFF2-40B4-BE49-F238E27FC236}">
                <a16:creationId xmlns:a16="http://schemas.microsoft.com/office/drawing/2014/main" id="{12FFF715-27E4-B361-2245-5D3C1F6BB767}"/>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11AC8829-0ABF-9309-1B3A-C6BD61FC12DA}"/>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01</a:t>
            </a:r>
            <a:endParaRPr sz="1100" dirty="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C75AC908-587F-EC71-9649-DC8F23488FD9}"/>
              </a:ext>
            </a:extLst>
          </p:cNvPr>
          <p:cNvSpPr txBox="1"/>
          <p:nvPr/>
        </p:nvSpPr>
        <p:spPr>
          <a:xfrm>
            <a:off x="6324565"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A54341E4-1E81-C14B-CD9E-209E5A87E391}"/>
              </a:ext>
            </a:extLst>
          </p:cNvPr>
          <p:cNvSpPr txBox="1"/>
          <p:nvPr/>
        </p:nvSpPr>
        <p:spPr>
          <a:xfrm>
            <a:off x="8058300"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8CF247C8-0399-051B-7532-BFED35CCF301}"/>
              </a:ext>
            </a:extLst>
          </p:cNvPr>
          <p:cNvGrpSpPr/>
          <p:nvPr/>
        </p:nvGrpSpPr>
        <p:grpSpPr>
          <a:xfrm>
            <a:off x="8063329" y="357185"/>
            <a:ext cx="355641" cy="340151"/>
            <a:chOff x="5049750" y="832600"/>
            <a:chExt cx="505100" cy="483100"/>
          </a:xfrm>
          <a:solidFill>
            <a:schemeClr val="bg2"/>
          </a:solidFill>
        </p:grpSpPr>
        <p:sp>
          <p:nvSpPr>
            <p:cNvPr id="39" name="Google Shape;8986;p74">
              <a:extLst>
                <a:ext uri="{FF2B5EF4-FFF2-40B4-BE49-F238E27FC236}">
                  <a16:creationId xmlns:a16="http://schemas.microsoft.com/office/drawing/2014/main" id="{24284D19-0D31-0819-6BD9-7F1FC7D6F992}"/>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FB0D242B-3D9C-57BE-6604-97709F355501}"/>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3EF42AEE-5D90-5912-9E5A-4C10EAB853F5}"/>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3D33CE47-C252-4872-F01B-7B8021F64DB7}"/>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Text Placeholder 5">
            <a:extLst>
              <a:ext uri="{FF2B5EF4-FFF2-40B4-BE49-F238E27FC236}">
                <a16:creationId xmlns:a16="http://schemas.microsoft.com/office/drawing/2014/main" id="{7875C9E1-7588-4A21-4874-817BCC1547A1}"/>
              </a:ext>
            </a:extLst>
          </p:cNvPr>
          <p:cNvSpPr>
            <a:spLocks noGrp="1"/>
          </p:cNvSpPr>
          <p:nvPr>
            <p:ph type="body" idx="1"/>
          </p:nvPr>
        </p:nvSpPr>
        <p:spPr/>
        <p:txBody>
          <a:bodyPr/>
          <a:lstStyle/>
          <a:p>
            <a:pPr marL="177800" indent="0">
              <a:buNone/>
            </a:pPr>
            <a:r>
              <a:rPr lang="en-US" dirty="0"/>
              <a:t>The final classification architecture used is a Parallel CNN and LSTM model, which trains both architectures separately and concatenates the outputs.</a:t>
            </a:r>
          </a:p>
        </p:txBody>
      </p:sp>
      <p:pic>
        <p:nvPicPr>
          <p:cNvPr id="8" name="Picture 7" descr="A diagram of a software company&#10;&#10;AI-generated content may be incorrect.">
            <a:extLst>
              <a:ext uri="{FF2B5EF4-FFF2-40B4-BE49-F238E27FC236}">
                <a16:creationId xmlns:a16="http://schemas.microsoft.com/office/drawing/2014/main" id="{61FAE2C4-7156-F912-6609-3AF84FAD9126}"/>
              </a:ext>
            </a:extLst>
          </p:cNvPr>
          <p:cNvPicPr>
            <a:picLocks noChangeAspect="1"/>
          </p:cNvPicPr>
          <p:nvPr/>
        </p:nvPicPr>
        <p:blipFill>
          <a:blip r:embed="rId3"/>
          <a:stretch>
            <a:fillRect/>
          </a:stretch>
        </p:blipFill>
        <p:spPr>
          <a:xfrm>
            <a:off x="642412" y="2424929"/>
            <a:ext cx="7924800" cy="1409700"/>
          </a:xfrm>
          <a:prstGeom prst="rect">
            <a:avLst/>
          </a:prstGeom>
        </p:spPr>
      </p:pic>
    </p:spTree>
    <p:extLst>
      <p:ext uri="{BB962C8B-B14F-4D97-AF65-F5344CB8AC3E}">
        <p14:creationId xmlns:p14="http://schemas.microsoft.com/office/powerpoint/2010/main" val="361531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ABC50-6619-4DCC-86D8-CC158D780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85524-A785-FC77-5296-E10A30A1B943}"/>
              </a:ext>
            </a:extLst>
          </p:cNvPr>
          <p:cNvSpPr>
            <a:spLocks noGrp="1"/>
          </p:cNvSpPr>
          <p:nvPr>
            <p:ph type="title"/>
          </p:nvPr>
        </p:nvSpPr>
        <p:spPr/>
        <p:txBody>
          <a:bodyPr/>
          <a:lstStyle/>
          <a:p>
            <a:r>
              <a:rPr lang="en-US" dirty="0"/>
              <a:t>Training Strategy</a:t>
            </a:r>
          </a:p>
        </p:txBody>
      </p:sp>
      <p:sp>
        <p:nvSpPr>
          <p:cNvPr id="4" name="Slide Number Placeholder 3">
            <a:extLst>
              <a:ext uri="{FF2B5EF4-FFF2-40B4-BE49-F238E27FC236}">
                <a16:creationId xmlns:a16="http://schemas.microsoft.com/office/drawing/2014/main" id="{F8AE18DA-F8AD-7FA8-55D6-E57D5692FDE5}"/>
              </a:ext>
            </a:extLst>
          </p:cNvPr>
          <p:cNvSpPr>
            <a:spLocks noGrp="1"/>
          </p:cNvSpPr>
          <p:nvPr>
            <p:ph type="sldNum" sz="quarter" idx="10"/>
          </p:nvPr>
        </p:nvSpPr>
        <p:spPr/>
        <p:txBody>
          <a:bodyPr/>
          <a:lstStyle/>
          <a:p>
            <a:fld id="{52A73DF3-84B0-4F8C-9122-8F805C6AC8A0}" type="slidenum">
              <a:rPr lang="en-US" smtClean="0"/>
              <a:t>16</a:t>
            </a:fld>
            <a:endParaRPr lang="en-US"/>
          </a:p>
        </p:txBody>
      </p:sp>
      <p:cxnSp>
        <p:nvCxnSpPr>
          <p:cNvPr id="31" name="Google Shape;419;p44">
            <a:extLst>
              <a:ext uri="{FF2B5EF4-FFF2-40B4-BE49-F238E27FC236}">
                <a16:creationId xmlns:a16="http://schemas.microsoft.com/office/drawing/2014/main" id="{7ECC2EED-8897-1313-86C4-35F0159F7C31}"/>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C6D5BC18-13B3-662C-DD0D-A44F7C17BCB1}"/>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01</a:t>
            </a:r>
            <a:endParaRPr sz="1100" dirty="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02C61AEE-3B90-BA40-BFA2-17724E5A408F}"/>
              </a:ext>
            </a:extLst>
          </p:cNvPr>
          <p:cNvSpPr txBox="1"/>
          <p:nvPr/>
        </p:nvSpPr>
        <p:spPr>
          <a:xfrm>
            <a:off x="6324565"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BC623E5F-DF66-8F47-9479-370E2BAFD696}"/>
              </a:ext>
            </a:extLst>
          </p:cNvPr>
          <p:cNvSpPr txBox="1"/>
          <p:nvPr/>
        </p:nvSpPr>
        <p:spPr>
          <a:xfrm>
            <a:off x="8058300"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A3902217-D407-0805-B8E9-C9E59429224C}"/>
              </a:ext>
            </a:extLst>
          </p:cNvPr>
          <p:cNvGrpSpPr/>
          <p:nvPr/>
        </p:nvGrpSpPr>
        <p:grpSpPr>
          <a:xfrm>
            <a:off x="8063329" y="357185"/>
            <a:ext cx="355641" cy="340151"/>
            <a:chOff x="5049750" y="832600"/>
            <a:chExt cx="505100" cy="483100"/>
          </a:xfrm>
          <a:solidFill>
            <a:schemeClr val="bg2"/>
          </a:solidFill>
        </p:grpSpPr>
        <p:sp>
          <p:nvSpPr>
            <p:cNvPr id="39" name="Google Shape;8986;p74">
              <a:extLst>
                <a:ext uri="{FF2B5EF4-FFF2-40B4-BE49-F238E27FC236}">
                  <a16:creationId xmlns:a16="http://schemas.microsoft.com/office/drawing/2014/main" id="{78293EA9-688E-62B0-6059-8CE2E15961F1}"/>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13AA6FE6-812E-4632-C720-7E843F0BC1F4}"/>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ED2E5E77-7827-69DD-6146-1D2E18A74935}"/>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B955CCB5-DD97-F3AE-0E0A-70CA21E651C7}"/>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Text Placeholder 5">
            <a:extLst>
              <a:ext uri="{FF2B5EF4-FFF2-40B4-BE49-F238E27FC236}">
                <a16:creationId xmlns:a16="http://schemas.microsoft.com/office/drawing/2014/main" id="{45C9B9CC-B595-8BB2-A54D-88F3B3F586F7}"/>
              </a:ext>
            </a:extLst>
          </p:cNvPr>
          <p:cNvSpPr>
            <a:spLocks noGrp="1"/>
          </p:cNvSpPr>
          <p:nvPr>
            <p:ph type="body" idx="1"/>
          </p:nvPr>
        </p:nvSpPr>
        <p:spPr/>
        <p:txBody>
          <a:bodyPr/>
          <a:lstStyle/>
          <a:p>
            <a:r>
              <a:rPr lang="en-US" sz="2000" dirty="0"/>
              <a:t>All three model architectures had parameters optimized through a light Grid Search (a few hundred combinations per architecture).</a:t>
            </a:r>
          </a:p>
          <a:p>
            <a:r>
              <a:rPr lang="en-US" sz="2000" dirty="0"/>
              <a:t>All models used an Adam optimizer with the Sparse Categorical </a:t>
            </a:r>
            <a:r>
              <a:rPr lang="en-US" sz="2000" dirty="0" err="1"/>
              <a:t>Crossentropy</a:t>
            </a:r>
            <a:r>
              <a:rPr lang="en-US" sz="2000" dirty="0"/>
              <a:t> Loss.</a:t>
            </a:r>
          </a:p>
          <a:p>
            <a:r>
              <a:rPr lang="en-US" sz="2000" dirty="0"/>
              <a:t>The train/test split was 80%/20%.</a:t>
            </a:r>
          </a:p>
          <a:p>
            <a:r>
              <a:rPr lang="en-US" sz="2000" dirty="0"/>
              <a:t>Models were trained using Early Stopping and Learning Rate Decay.</a:t>
            </a:r>
          </a:p>
        </p:txBody>
      </p:sp>
    </p:spTree>
    <p:extLst>
      <p:ext uri="{BB962C8B-B14F-4D97-AF65-F5344CB8AC3E}">
        <p14:creationId xmlns:p14="http://schemas.microsoft.com/office/powerpoint/2010/main" val="376412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5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2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BD49AB1-6E9B-603E-B6C2-0AC0759A2FDF}"/>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38F84800-C2A7-0534-FF9A-B4D6E8D4AFD3}"/>
              </a:ext>
            </a:extLst>
          </p:cNvPr>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Interpretability</a:t>
            </a:r>
            <a:endParaRPr dirty="0"/>
          </a:p>
        </p:txBody>
      </p:sp>
      <p:sp>
        <p:nvSpPr>
          <p:cNvPr id="331" name="Google Shape;331;p36">
            <a:extLst>
              <a:ext uri="{FF2B5EF4-FFF2-40B4-BE49-F238E27FC236}">
                <a16:creationId xmlns:a16="http://schemas.microsoft.com/office/drawing/2014/main" id="{ED8DAEA7-96AF-109C-42C2-B84736305EE1}"/>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Subtitle 2">
            <a:extLst>
              <a:ext uri="{FF2B5EF4-FFF2-40B4-BE49-F238E27FC236}">
                <a16:creationId xmlns:a16="http://schemas.microsoft.com/office/drawing/2014/main" id="{D9B8B0D4-C5EB-DA01-7B66-C3A4C2FAA252}"/>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3E132310-F01C-DB88-2285-F6499CD9FE86}"/>
              </a:ext>
            </a:extLst>
          </p:cNvPr>
          <p:cNvSpPr>
            <a:spLocks noGrp="1"/>
          </p:cNvSpPr>
          <p:nvPr>
            <p:ph type="sldNum" sz="quarter" idx="10"/>
          </p:nvPr>
        </p:nvSpPr>
        <p:spPr/>
        <p:txBody>
          <a:bodyPr/>
          <a:lstStyle/>
          <a:p>
            <a:fld id="{52A73DF3-84B0-4F8C-9122-8F805C6AC8A0}" type="slidenum">
              <a:rPr lang="en-US" smtClean="0"/>
              <a:t>17</a:t>
            </a:fld>
            <a:endParaRPr lang="en-US"/>
          </a:p>
        </p:txBody>
      </p:sp>
    </p:spTree>
    <p:extLst>
      <p:ext uri="{BB962C8B-B14F-4D97-AF65-F5344CB8AC3E}">
        <p14:creationId xmlns:p14="http://schemas.microsoft.com/office/powerpoint/2010/main" val="282380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49972-4D27-3221-4D55-D40F37164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9C42D-BCF2-3C42-84E2-F07E6B59F07F}"/>
              </a:ext>
            </a:extLst>
          </p:cNvPr>
          <p:cNvSpPr>
            <a:spLocks noGrp="1"/>
          </p:cNvSpPr>
          <p:nvPr>
            <p:ph type="title"/>
          </p:nvPr>
        </p:nvSpPr>
        <p:spPr/>
        <p:txBody>
          <a:bodyPr/>
          <a:lstStyle/>
          <a:p>
            <a:r>
              <a:rPr lang="en-US" dirty="0"/>
              <a:t>SHAP</a:t>
            </a:r>
          </a:p>
        </p:txBody>
      </p:sp>
      <p:sp>
        <p:nvSpPr>
          <p:cNvPr id="3" name="Text Placeholder 2">
            <a:extLst>
              <a:ext uri="{FF2B5EF4-FFF2-40B4-BE49-F238E27FC236}">
                <a16:creationId xmlns:a16="http://schemas.microsoft.com/office/drawing/2014/main" id="{A72EAE94-DCB2-6210-367C-2B7B53E6F36F}"/>
              </a:ext>
            </a:extLst>
          </p:cNvPr>
          <p:cNvSpPr>
            <a:spLocks noGrp="1"/>
          </p:cNvSpPr>
          <p:nvPr>
            <p:ph type="body" idx="1"/>
          </p:nvPr>
        </p:nvSpPr>
        <p:spPr>
          <a:xfrm>
            <a:off x="720000" y="1215750"/>
            <a:ext cx="4335780" cy="3233100"/>
          </a:xfrm>
        </p:spPr>
        <p:txBody>
          <a:bodyPr/>
          <a:lstStyle/>
          <a:p>
            <a:r>
              <a:rPr lang="en-US" dirty="0"/>
              <a:t>A game theory-based feature attribution approach that indicates how much an input feature impacts the prediction for a given class.</a:t>
            </a:r>
          </a:p>
          <a:p>
            <a:r>
              <a:rPr lang="en-US" dirty="0"/>
              <a:t>Two SHAP explainers were used:</a:t>
            </a:r>
          </a:p>
          <a:p>
            <a:pPr lvl="1"/>
            <a:r>
              <a:rPr lang="en-US" dirty="0" err="1"/>
              <a:t>DeepExplainer</a:t>
            </a:r>
            <a:r>
              <a:rPr lang="en-US" dirty="0"/>
              <a:t> (preferred method)</a:t>
            </a:r>
          </a:p>
          <a:p>
            <a:pPr lvl="1"/>
            <a:r>
              <a:rPr lang="en-US" dirty="0" err="1"/>
              <a:t>KernelExplainer</a:t>
            </a:r>
            <a:r>
              <a:rPr lang="en-US" dirty="0"/>
              <a:t> (problematic for our models)</a:t>
            </a:r>
          </a:p>
        </p:txBody>
      </p:sp>
      <p:sp>
        <p:nvSpPr>
          <p:cNvPr id="4" name="Slide Number Placeholder 3">
            <a:extLst>
              <a:ext uri="{FF2B5EF4-FFF2-40B4-BE49-F238E27FC236}">
                <a16:creationId xmlns:a16="http://schemas.microsoft.com/office/drawing/2014/main" id="{E592B0A5-A62E-3C92-57DC-1DB8C7B04A55}"/>
              </a:ext>
            </a:extLst>
          </p:cNvPr>
          <p:cNvSpPr>
            <a:spLocks noGrp="1"/>
          </p:cNvSpPr>
          <p:nvPr>
            <p:ph type="sldNum" sz="quarter" idx="10"/>
          </p:nvPr>
        </p:nvSpPr>
        <p:spPr/>
        <p:txBody>
          <a:bodyPr/>
          <a:lstStyle/>
          <a:p>
            <a:fld id="{52A73DF3-84B0-4F8C-9122-8F805C6AC8A0}" type="slidenum">
              <a:rPr lang="en-US" smtClean="0"/>
              <a:t>18</a:t>
            </a:fld>
            <a:endParaRPr lang="en-US"/>
          </a:p>
        </p:txBody>
      </p:sp>
      <p:cxnSp>
        <p:nvCxnSpPr>
          <p:cNvPr id="31" name="Google Shape;419;p44">
            <a:extLst>
              <a:ext uri="{FF2B5EF4-FFF2-40B4-BE49-F238E27FC236}">
                <a16:creationId xmlns:a16="http://schemas.microsoft.com/office/drawing/2014/main" id="{68FC4D31-72BA-686E-53EA-00BE5B214573}"/>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01F59A05-546F-E60B-4A58-86D2912FB703}"/>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785D10FF-B19B-A187-9A4D-1A2722644C3A}"/>
              </a:ext>
            </a:extLst>
          </p:cNvPr>
          <p:cNvSpPr txBox="1"/>
          <p:nvPr/>
        </p:nvSpPr>
        <p:spPr>
          <a:xfrm>
            <a:off x="6324565"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02</a:t>
            </a:r>
            <a:endParaRPr sz="1100" dirty="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A5D6BB1D-0677-99B1-4AC3-5B772950FFC1}"/>
              </a:ext>
            </a:extLst>
          </p:cNvPr>
          <p:cNvSpPr txBox="1"/>
          <p:nvPr/>
        </p:nvSpPr>
        <p:spPr>
          <a:xfrm>
            <a:off x="8058300"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E1A98F49-99B5-36F7-767E-BF1A731495FF}"/>
              </a:ext>
            </a:extLst>
          </p:cNvPr>
          <p:cNvGrpSpPr/>
          <p:nvPr/>
        </p:nvGrpSpPr>
        <p:grpSpPr>
          <a:xfrm>
            <a:off x="8063329" y="357185"/>
            <a:ext cx="355641" cy="340151"/>
            <a:chOff x="5049750" y="832600"/>
            <a:chExt cx="505100" cy="483100"/>
          </a:xfrm>
        </p:grpSpPr>
        <p:sp>
          <p:nvSpPr>
            <p:cNvPr id="39" name="Google Shape;8986;p74">
              <a:extLst>
                <a:ext uri="{FF2B5EF4-FFF2-40B4-BE49-F238E27FC236}">
                  <a16:creationId xmlns:a16="http://schemas.microsoft.com/office/drawing/2014/main" id="{9F8A6B48-D690-1203-27EA-EDDC7C607B5C}"/>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BA5FD08E-49A5-E2F1-7A0B-B00C5D9A93C2}"/>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0324E7EA-C698-3D20-9B0C-BB8DD7645050}"/>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06BA310A-0AD8-6F9C-B753-59A1C1EEF3C7}"/>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5" name="Google Shape;419;p44">
            <a:extLst>
              <a:ext uri="{FF2B5EF4-FFF2-40B4-BE49-F238E27FC236}">
                <a16:creationId xmlns:a16="http://schemas.microsoft.com/office/drawing/2014/main" id="{0267D5CF-E0C4-1836-6B02-886F7C89E3D9}"/>
              </a:ext>
            </a:extLst>
          </p:cNvPr>
          <p:cNvCxnSpPr>
            <a:cxnSpLocks/>
            <a:stCxn id="35" idx="3"/>
            <a:endCxn id="36" idx="1"/>
          </p:cNvCxnSpPr>
          <p:nvPr/>
        </p:nvCxnSpPr>
        <p:spPr>
          <a:xfrm>
            <a:off x="4977487" y="1004075"/>
            <a:ext cx="1347078" cy="0"/>
          </a:xfrm>
          <a:prstGeom prst="straightConnector1">
            <a:avLst/>
          </a:prstGeom>
          <a:noFill/>
          <a:ln w="19050" cap="flat" cmpd="sng">
            <a:solidFill>
              <a:schemeClr val="bg2"/>
            </a:solidFill>
            <a:prstDash val="solid"/>
            <a:round/>
            <a:headEnd type="none" w="med" len="med"/>
            <a:tailEnd type="none" w="med" len="med"/>
          </a:ln>
        </p:spPr>
      </p:cxnSp>
      <p:pic>
        <p:nvPicPr>
          <p:cNvPr id="1026" name="Picture 2">
            <a:extLst>
              <a:ext uri="{FF2B5EF4-FFF2-40B4-BE49-F238E27FC236}">
                <a16:creationId xmlns:a16="http://schemas.microsoft.com/office/drawing/2014/main" id="{5A40AB70-FC8B-E7DC-A5D4-2E69EDF54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696" y="1635867"/>
            <a:ext cx="3069366" cy="2392865"/>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6">
            <a:extLst>
              <a:ext uri="{FF2B5EF4-FFF2-40B4-BE49-F238E27FC236}">
                <a16:creationId xmlns:a16="http://schemas.microsoft.com/office/drawing/2014/main" id="{131466FA-173F-874C-88AE-D94D647E0EAB}"/>
              </a:ext>
            </a:extLst>
          </p:cNvPr>
          <p:cNvSpPr>
            <a:spLocks noGrp="1"/>
          </p:cNvSpPr>
          <p:nvPr>
            <p:ph type="ftr" sz="quarter" idx="11"/>
          </p:nvPr>
        </p:nvSpPr>
        <p:spPr>
          <a:xfrm>
            <a:off x="3028650" y="4646875"/>
            <a:ext cx="3086100" cy="274637"/>
          </a:xfrm>
        </p:spPr>
        <p:txBody>
          <a:bodyPr/>
          <a:lstStyle/>
          <a:p>
            <a:r>
              <a:rPr lang="en-US" sz="800" dirty="0"/>
              <a:t>Photo taken from SHAP </a:t>
            </a:r>
            <a:r>
              <a:rPr lang="en-US" sz="800" dirty="0">
                <a:solidFill>
                  <a:schemeClr val="accent1"/>
                </a:solidFill>
                <a:hlinkClick r:id="rId3">
                  <a:extLst>
                    <a:ext uri="{A12FA001-AC4F-418D-AE19-62706E023703}">
                      <ahyp:hlinkClr xmlns:ahyp="http://schemas.microsoft.com/office/drawing/2018/hyperlinkcolor" val="tx"/>
                    </a:ext>
                  </a:extLst>
                </a:hlinkClick>
              </a:rPr>
              <a:t>GitHub</a:t>
            </a:r>
            <a:endParaRPr lang="en-US" sz="800" dirty="0">
              <a:solidFill>
                <a:schemeClr val="accent1"/>
              </a:solidFill>
            </a:endParaRPr>
          </a:p>
        </p:txBody>
      </p:sp>
    </p:spTree>
    <p:extLst>
      <p:ext uri="{BB962C8B-B14F-4D97-AF65-F5344CB8AC3E}">
        <p14:creationId xmlns:p14="http://schemas.microsoft.com/office/powerpoint/2010/main" val="94642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933B-73C9-E207-1AF4-89643AFA4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F5500-6775-AF26-5A62-63180BAE03BC}"/>
              </a:ext>
            </a:extLst>
          </p:cNvPr>
          <p:cNvSpPr>
            <a:spLocks noGrp="1"/>
          </p:cNvSpPr>
          <p:nvPr>
            <p:ph type="title"/>
          </p:nvPr>
        </p:nvSpPr>
        <p:spPr/>
        <p:txBody>
          <a:bodyPr/>
          <a:lstStyle/>
          <a:p>
            <a:r>
              <a:rPr lang="en-US" dirty="0"/>
              <a:t>Integrated Gradients</a:t>
            </a:r>
          </a:p>
        </p:txBody>
      </p:sp>
      <p:sp>
        <p:nvSpPr>
          <p:cNvPr id="3" name="Text Placeholder 2">
            <a:extLst>
              <a:ext uri="{FF2B5EF4-FFF2-40B4-BE49-F238E27FC236}">
                <a16:creationId xmlns:a16="http://schemas.microsoft.com/office/drawing/2014/main" id="{472DED3E-7E8F-FD67-2DE0-DA530662311C}"/>
              </a:ext>
            </a:extLst>
          </p:cNvPr>
          <p:cNvSpPr>
            <a:spLocks noGrp="1"/>
          </p:cNvSpPr>
          <p:nvPr>
            <p:ph type="body" idx="1"/>
          </p:nvPr>
        </p:nvSpPr>
        <p:spPr>
          <a:xfrm>
            <a:off x="720000" y="1215750"/>
            <a:ext cx="4335780" cy="3233100"/>
          </a:xfrm>
        </p:spPr>
        <p:txBody>
          <a:bodyPr/>
          <a:lstStyle/>
          <a:p>
            <a:r>
              <a:rPr lang="en-US" dirty="0"/>
              <a:t>Performs feature attribution using gradients, which compare how a feature changes the output when compared to a baseline image.</a:t>
            </a:r>
          </a:p>
          <a:p>
            <a:r>
              <a:rPr lang="en-US" dirty="0"/>
              <a:t> Integrated Gradients were calculated for 100 test samples per model and averaged to yield feature importance.</a:t>
            </a:r>
          </a:p>
          <a:p>
            <a:pPr lvl="1"/>
            <a:r>
              <a:rPr lang="en-US" dirty="0"/>
              <a:t>A baseline black image was used. </a:t>
            </a:r>
          </a:p>
          <a:p>
            <a:pPr marL="609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78EC2092-092B-CD98-1A7F-83336D73F1CC}"/>
              </a:ext>
            </a:extLst>
          </p:cNvPr>
          <p:cNvSpPr>
            <a:spLocks noGrp="1"/>
          </p:cNvSpPr>
          <p:nvPr>
            <p:ph type="sldNum" sz="quarter" idx="10"/>
          </p:nvPr>
        </p:nvSpPr>
        <p:spPr/>
        <p:txBody>
          <a:bodyPr/>
          <a:lstStyle/>
          <a:p>
            <a:fld id="{52A73DF3-84B0-4F8C-9122-8F805C6AC8A0}" type="slidenum">
              <a:rPr lang="en-US" smtClean="0"/>
              <a:t>19</a:t>
            </a:fld>
            <a:endParaRPr lang="en-US"/>
          </a:p>
        </p:txBody>
      </p:sp>
      <p:cxnSp>
        <p:nvCxnSpPr>
          <p:cNvPr id="31" name="Google Shape;419;p44">
            <a:extLst>
              <a:ext uri="{FF2B5EF4-FFF2-40B4-BE49-F238E27FC236}">
                <a16:creationId xmlns:a16="http://schemas.microsoft.com/office/drawing/2014/main" id="{154C4F6C-2939-3D26-A530-16D5F855CDAA}"/>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6014A640-4B6A-62B2-0A62-5C6735081FCC}"/>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07B08814-6CC4-7C37-76E6-07228676AFED}"/>
              </a:ext>
            </a:extLst>
          </p:cNvPr>
          <p:cNvSpPr txBox="1"/>
          <p:nvPr/>
        </p:nvSpPr>
        <p:spPr>
          <a:xfrm>
            <a:off x="6324565"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02</a:t>
            </a:r>
            <a:endParaRPr sz="1100" dirty="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D3B0FDC3-41F7-9AB9-E85C-43CC6EA6EC5E}"/>
              </a:ext>
            </a:extLst>
          </p:cNvPr>
          <p:cNvSpPr txBox="1"/>
          <p:nvPr/>
        </p:nvSpPr>
        <p:spPr>
          <a:xfrm>
            <a:off x="8058300"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32CAC08F-28DA-7E55-0D78-1952E655A1A0}"/>
              </a:ext>
            </a:extLst>
          </p:cNvPr>
          <p:cNvGrpSpPr/>
          <p:nvPr/>
        </p:nvGrpSpPr>
        <p:grpSpPr>
          <a:xfrm>
            <a:off x="8063329" y="357185"/>
            <a:ext cx="355641" cy="340151"/>
            <a:chOff x="5049750" y="832600"/>
            <a:chExt cx="505100" cy="483100"/>
          </a:xfrm>
        </p:grpSpPr>
        <p:sp>
          <p:nvSpPr>
            <p:cNvPr id="39" name="Google Shape;8986;p74">
              <a:extLst>
                <a:ext uri="{FF2B5EF4-FFF2-40B4-BE49-F238E27FC236}">
                  <a16:creationId xmlns:a16="http://schemas.microsoft.com/office/drawing/2014/main" id="{BE37BD02-311E-A1B7-BAD0-4301F20D7DD4}"/>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DA41F324-6952-D27A-9BB5-F038747A62FF}"/>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3098617F-F525-C8BB-D416-64844DFDE0FE}"/>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F9E35D47-F1A2-9953-3B41-64ACF3A43AEF}"/>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5" name="Google Shape;419;p44">
            <a:extLst>
              <a:ext uri="{FF2B5EF4-FFF2-40B4-BE49-F238E27FC236}">
                <a16:creationId xmlns:a16="http://schemas.microsoft.com/office/drawing/2014/main" id="{4CA42EDD-7676-396C-E823-9BEC07BA4FCD}"/>
              </a:ext>
            </a:extLst>
          </p:cNvPr>
          <p:cNvCxnSpPr>
            <a:cxnSpLocks/>
            <a:stCxn id="35" idx="3"/>
            <a:endCxn id="36" idx="1"/>
          </p:cNvCxnSpPr>
          <p:nvPr/>
        </p:nvCxnSpPr>
        <p:spPr>
          <a:xfrm>
            <a:off x="4977487" y="1004075"/>
            <a:ext cx="1347078" cy="0"/>
          </a:xfrm>
          <a:prstGeom prst="straightConnector1">
            <a:avLst/>
          </a:prstGeom>
          <a:noFill/>
          <a:ln w="19050" cap="flat" cmpd="sng">
            <a:solidFill>
              <a:schemeClr val="bg2"/>
            </a:solidFill>
            <a:prstDash val="solid"/>
            <a:round/>
            <a:headEnd type="none" w="med" len="med"/>
            <a:tailEnd type="none" w="med" len="med"/>
          </a:ln>
        </p:spPr>
      </p:cxnSp>
      <p:pic>
        <p:nvPicPr>
          <p:cNvPr id="2050" name="Picture 2" descr="Output Image 1">
            <a:extLst>
              <a:ext uri="{FF2B5EF4-FFF2-40B4-BE49-F238E27FC236}">
                <a16:creationId xmlns:a16="http://schemas.microsoft.com/office/drawing/2014/main" id="{10859A7E-E28B-B928-9BB6-3845AF226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289" y="1310814"/>
            <a:ext cx="2939782" cy="303050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CE86EE83-7250-C335-B1F3-9F1746F5AF02}"/>
              </a:ext>
            </a:extLst>
          </p:cNvPr>
          <p:cNvSpPr>
            <a:spLocks noGrp="1"/>
          </p:cNvSpPr>
          <p:nvPr>
            <p:ph type="ftr" sz="quarter" idx="11"/>
          </p:nvPr>
        </p:nvSpPr>
        <p:spPr/>
        <p:txBody>
          <a:bodyPr/>
          <a:lstStyle/>
          <a:p>
            <a:r>
              <a:rPr lang="en-US" sz="800" dirty="0"/>
              <a:t>Photo taken from </a:t>
            </a:r>
            <a:r>
              <a:rPr lang="en-US" sz="800" dirty="0">
                <a:solidFill>
                  <a:schemeClr val="accent1"/>
                </a:solidFill>
                <a:hlinkClick r:id="rId3">
                  <a:extLst>
                    <a:ext uri="{A12FA001-AC4F-418D-AE19-62706E023703}">
                      <ahyp:hlinkClr xmlns:ahyp="http://schemas.microsoft.com/office/drawing/2018/hyperlinkcolor" val="tx"/>
                    </a:ext>
                  </a:extLst>
                </a:hlinkClick>
              </a:rPr>
              <a:t>GitHub</a:t>
            </a:r>
            <a:r>
              <a:rPr lang="en-US" sz="800" dirty="0">
                <a:solidFill>
                  <a:schemeClr val="accent1"/>
                </a:solidFill>
              </a:rPr>
              <a:t> by Mark Daoust</a:t>
            </a:r>
          </a:p>
        </p:txBody>
      </p:sp>
    </p:spTree>
    <p:extLst>
      <p:ext uri="{BB962C8B-B14F-4D97-AF65-F5344CB8AC3E}">
        <p14:creationId xmlns:p14="http://schemas.microsoft.com/office/powerpoint/2010/main" val="194614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stCxn id="305" idx="1"/>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09" name="Google Shape;309;p35"/>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 results of training analysis</a:t>
            </a:r>
            <a:endParaRPr sz="1600" dirty="0"/>
          </a:p>
        </p:txBody>
      </p:sp>
      <p:sp>
        <p:nvSpPr>
          <p:cNvPr id="310" name="Google Shape;310;p35"/>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project motivation and explain data</a:t>
            </a:r>
          </a:p>
        </p:txBody>
      </p:sp>
      <p:sp>
        <p:nvSpPr>
          <p:cNvPr id="311" name="Google Shape;311;p35"/>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Introduce our methods for feature attribution</a:t>
            </a:r>
            <a:endParaRPr dirty="0"/>
          </a:p>
        </p:txBody>
      </p:sp>
      <p:sp>
        <p:nvSpPr>
          <p:cNvPr id="312" name="Google Shape;312;p35"/>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how data was prepared for training</a:t>
            </a:r>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5"/>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Offer final thoughts</a:t>
            </a:r>
            <a:endParaRPr dirty="0"/>
          </a:p>
        </p:txBody>
      </p:sp>
      <p:sp>
        <p:nvSpPr>
          <p:cNvPr id="317" name="Google Shape;317;p35"/>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 the models and training methodology</a:t>
            </a:r>
          </a:p>
        </p:txBody>
      </p:sp>
      <p:sp>
        <p:nvSpPr>
          <p:cNvPr id="305" name="Google Shape;305;p35"/>
          <p:cNvSpPr txBox="1">
            <a:spLocks noGrp="1"/>
          </p:cNvSpPr>
          <p:nvPr>
            <p:ph type="title" idx="14"/>
          </p:nvPr>
        </p:nvSpPr>
        <p:spPr>
          <a:xfrm>
            <a:off x="61369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a:t>
            </a:r>
            <a:endParaRPr dirty="0"/>
          </a:p>
        </p:txBody>
      </p:sp>
      <p:sp>
        <p:nvSpPr>
          <p:cNvPr id="320" name="Google Shape;320;p35"/>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Interpretability</a:t>
            </a:r>
            <a:endParaRPr dirty="0"/>
          </a:p>
        </p:txBody>
      </p:sp>
      <p:sp>
        <p:nvSpPr>
          <p:cNvPr id="321" name="Google Shape;321;p35"/>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22" name="Google Shape;322;p35"/>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Preprocessing</a:t>
            </a:r>
            <a:endParaRPr dirty="0"/>
          </a:p>
        </p:txBody>
      </p:sp>
      <p:sp>
        <p:nvSpPr>
          <p:cNvPr id="323" name="Google Shape;323;p35"/>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24" name="Google Shape;324;p35"/>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a:t>
            </a:r>
            <a:endParaRPr dirty="0"/>
          </a:p>
        </p:txBody>
      </p:sp>
      <p:sp>
        <p:nvSpPr>
          <p:cNvPr id="2" name="Slide Number Placeholder 1">
            <a:extLst>
              <a:ext uri="{FF2B5EF4-FFF2-40B4-BE49-F238E27FC236}">
                <a16:creationId xmlns:a16="http://schemas.microsoft.com/office/drawing/2014/main" id="{355EDA42-8A49-B747-3CFB-8B619F737E90}"/>
              </a:ext>
            </a:extLst>
          </p:cNvPr>
          <p:cNvSpPr>
            <a:spLocks noGrp="1"/>
          </p:cNvSpPr>
          <p:nvPr>
            <p:ph type="sldNum" sz="quarter" idx="23"/>
          </p:nvPr>
        </p:nvSpPr>
        <p:spPr/>
        <p:txBody>
          <a:bodyPr/>
          <a:lstStyle/>
          <a:p>
            <a:fld id="{52A73DF3-84B0-4F8C-9122-8F805C6AC8A0}"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6D31-7719-6FD4-C6FD-33C9481A2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5172F-0F48-E303-F6A7-985479FA573A}"/>
              </a:ext>
            </a:extLst>
          </p:cNvPr>
          <p:cNvSpPr>
            <a:spLocks noGrp="1"/>
          </p:cNvSpPr>
          <p:nvPr>
            <p:ph type="title"/>
          </p:nvPr>
        </p:nvSpPr>
        <p:spPr/>
        <p:txBody>
          <a:bodyPr/>
          <a:lstStyle/>
          <a:p>
            <a:r>
              <a:rPr lang="en-US" dirty="0"/>
              <a:t>Ablation</a:t>
            </a:r>
          </a:p>
        </p:txBody>
      </p:sp>
      <p:sp>
        <p:nvSpPr>
          <p:cNvPr id="4" name="Slide Number Placeholder 3">
            <a:extLst>
              <a:ext uri="{FF2B5EF4-FFF2-40B4-BE49-F238E27FC236}">
                <a16:creationId xmlns:a16="http://schemas.microsoft.com/office/drawing/2014/main" id="{D1D44458-742A-ABDE-26DF-5B5A5728C2CE}"/>
              </a:ext>
            </a:extLst>
          </p:cNvPr>
          <p:cNvSpPr>
            <a:spLocks noGrp="1"/>
          </p:cNvSpPr>
          <p:nvPr>
            <p:ph type="sldNum" sz="quarter" idx="10"/>
          </p:nvPr>
        </p:nvSpPr>
        <p:spPr/>
        <p:txBody>
          <a:bodyPr/>
          <a:lstStyle/>
          <a:p>
            <a:fld id="{52A73DF3-84B0-4F8C-9122-8F805C6AC8A0}" type="slidenum">
              <a:rPr lang="en-US" smtClean="0"/>
              <a:t>20</a:t>
            </a:fld>
            <a:endParaRPr lang="en-US"/>
          </a:p>
        </p:txBody>
      </p:sp>
      <p:cxnSp>
        <p:nvCxnSpPr>
          <p:cNvPr id="31" name="Google Shape;419;p44">
            <a:extLst>
              <a:ext uri="{FF2B5EF4-FFF2-40B4-BE49-F238E27FC236}">
                <a16:creationId xmlns:a16="http://schemas.microsoft.com/office/drawing/2014/main" id="{F0E2FDAE-3CA1-3918-7534-F32072969C40}"/>
              </a:ext>
            </a:extLst>
          </p:cNvPr>
          <p:cNvCxnSpPr>
            <a:stCxn id="35" idx="3"/>
            <a:endCxn id="37" idx="1"/>
          </p:cNvCxnSpPr>
          <p:nvPr/>
        </p:nvCxnSpPr>
        <p:spPr>
          <a:xfrm>
            <a:off x="4977487" y="1004075"/>
            <a:ext cx="30807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420;p44">
            <a:extLst>
              <a:ext uri="{FF2B5EF4-FFF2-40B4-BE49-F238E27FC236}">
                <a16:creationId xmlns:a16="http://schemas.microsoft.com/office/drawing/2014/main" id="{2A8F9742-F42C-3C9E-BDF3-2D1FF6CFCACD}"/>
              </a:ext>
            </a:extLst>
          </p:cNvPr>
          <p:cNvSpPr txBox="1"/>
          <p:nvPr/>
        </p:nvSpPr>
        <p:spPr>
          <a:xfrm>
            <a:off x="4611787"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6" name="Google Shape;432;p44">
            <a:extLst>
              <a:ext uri="{FF2B5EF4-FFF2-40B4-BE49-F238E27FC236}">
                <a16:creationId xmlns:a16="http://schemas.microsoft.com/office/drawing/2014/main" id="{CDAA0B43-D59E-8478-729C-204C71ADFD18}"/>
              </a:ext>
            </a:extLst>
          </p:cNvPr>
          <p:cNvSpPr txBox="1"/>
          <p:nvPr/>
        </p:nvSpPr>
        <p:spPr>
          <a:xfrm>
            <a:off x="6324565" y="821225"/>
            <a:ext cx="365700" cy="365700"/>
          </a:xfrm>
          <a:prstGeom prst="rect">
            <a:avLst/>
          </a:prstGeom>
          <a:solidFill>
            <a:schemeClr val="bg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02</a:t>
            </a:r>
            <a:endParaRPr sz="1100" dirty="0">
              <a:solidFill>
                <a:schemeClr val="lt1"/>
              </a:solidFill>
              <a:latin typeface="Figtree Black"/>
              <a:ea typeface="Figtree Black"/>
              <a:cs typeface="Figtree Black"/>
              <a:sym typeface="Figtree Black"/>
            </a:endParaRPr>
          </a:p>
        </p:txBody>
      </p:sp>
      <p:sp>
        <p:nvSpPr>
          <p:cNvPr id="37" name="Google Shape;421;p44">
            <a:extLst>
              <a:ext uri="{FF2B5EF4-FFF2-40B4-BE49-F238E27FC236}">
                <a16:creationId xmlns:a16="http://schemas.microsoft.com/office/drawing/2014/main" id="{4ED9E5C5-45C8-4D82-85CD-DE0DF48A5F8C}"/>
              </a:ext>
            </a:extLst>
          </p:cNvPr>
          <p:cNvSpPr txBox="1"/>
          <p:nvPr/>
        </p:nvSpPr>
        <p:spPr>
          <a:xfrm>
            <a:off x="8058300" y="8212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03</a:t>
            </a:r>
            <a:endParaRPr sz="1100" dirty="0">
              <a:solidFill>
                <a:schemeClr val="lt1"/>
              </a:solidFill>
              <a:latin typeface="Figtree Black"/>
              <a:ea typeface="Figtree Black"/>
              <a:cs typeface="Figtree Black"/>
              <a:sym typeface="Figtree Black"/>
            </a:endParaRPr>
          </a:p>
        </p:txBody>
      </p:sp>
      <p:grpSp>
        <p:nvGrpSpPr>
          <p:cNvPr id="38" name="Google Shape;8985;p74">
            <a:extLst>
              <a:ext uri="{FF2B5EF4-FFF2-40B4-BE49-F238E27FC236}">
                <a16:creationId xmlns:a16="http://schemas.microsoft.com/office/drawing/2014/main" id="{C0A2FDA7-A576-CEFE-39E2-EE8CEF3D4DBC}"/>
              </a:ext>
            </a:extLst>
          </p:cNvPr>
          <p:cNvGrpSpPr/>
          <p:nvPr/>
        </p:nvGrpSpPr>
        <p:grpSpPr>
          <a:xfrm>
            <a:off x="8063329" y="357185"/>
            <a:ext cx="355641" cy="340151"/>
            <a:chOff x="5049750" y="832600"/>
            <a:chExt cx="505100" cy="483100"/>
          </a:xfrm>
        </p:grpSpPr>
        <p:sp>
          <p:nvSpPr>
            <p:cNvPr id="39" name="Google Shape;8986;p74">
              <a:extLst>
                <a:ext uri="{FF2B5EF4-FFF2-40B4-BE49-F238E27FC236}">
                  <a16:creationId xmlns:a16="http://schemas.microsoft.com/office/drawing/2014/main" id="{2E455700-67F0-CC51-F94A-D543F2D71D21}"/>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8987;p74">
              <a:extLst>
                <a:ext uri="{FF2B5EF4-FFF2-40B4-BE49-F238E27FC236}">
                  <a16:creationId xmlns:a16="http://schemas.microsoft.com/office/drawing/2014/main" id="{1192A672-2C86-6D46-0E8C-8E51FD88BD89}"/>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134;p74">
            <a:extLst>
              <a:ext uri="{FF2B5EF4-FFF2-40B4-BE49-F238E27FC236}">
                <a16:creationId xmlns:a16="http://schemas.microsoft.com/office/drawing/2014/main" id="{6C23CFA7-8347-E552-924D-A521977E3296}"/>
              </a:ext>
            </a:extLst>
          </p:cNvPr>
          <p:cNvSpPr/>
          <p:nvPr/>
        </p:nvSpPr>
        <p:spPr>
          <a:xfrm>
            <a:off x="4604812" y="357185"/>
            <a:ext cx="372675" cy="3347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017;p74">
            <a:extLst>
              <a:ext uri="{FF2B5EF4-FFF2-40B4-BE49-F238E27FC236}">
                <a16:creationId xmlns:a16="http://schemas.microsoft.com/office/drawing/2014/main" id="{08DC6E0E-8319-1BAB-3A95-3C75AE90CDC5}"/>
              </a:ext>
            </a:extLst>
          </p:cNvPr>
          <p:cNvSpPr/>
          <p:nvPr/>
        </p:nvSpPr>
        <p:spPr>
          <a:xfrm>
            <a:off x="6335650" y="354464"/>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5" name="Google Shape;419;p44">
            <a:extLst>
              <a:ext uri="{FF2B5EF4-FFF2-40B4-BE49-F238E27FC236}">
                <a16:creationId xmlns:a16="http://schemas.microsoft.com/office/drawing/2014/main" id="{A86E7BA2-D51D-6FF2-F7D6-05A51CA74A30}"/>
              </a:ext>
            </a:extLst>
          </p:cNvPr>
          <p:cNvCxnSpPr>
            <a:cxnSpLocks/>
            <a:stCxn id="35" idx="3"/>
            <a:endCxn id="36" idx="1"/>
          </p:cNvCxnSpPr>
          <p:nvPr/>
        </p:nvCxnSpPr>
        <p:spPr>
          <a:xfrm>
            <a:off x="4977487" y="1004075"/>
            <a:ext cx="1347078" cy="0"/>
          </a:xfrm>
          <a:prstGeom prst="straightConnector1">
            <a:avLst/>
          </a:prstGeom>
          <a:noFill/>
          <a:ln w="19050" cap="flat" cmpd="sng">
            <a:solidFill>
              <a:schemeClr val="bg2"/>
            </a:solidFill>
            <a:prstDash val="solid"/>
            <a:round/>
            <a:headEnd type="none" w="med" len="med"/>
            <a:tailEnd type="none" w="med" len="med"/>
          </a:ln>
        </p:spPr>
      </p:cxnSp>
      <p:sp>
        <p:nvSpPr>
          <p:cNvPr id="6" name="Text Placeholder 5">
            <a:extLst>
              <a:ext uri="{FF2B5EF4-FFF2-40B4-BE49-F238E27FC236}">
                <a16:creationId xmlns:a16="http://schemas.microsoft.com/office/drawing/2014/main" id="{055D7673-BC49-4A57-6DEA-99079FA796B3}"/>
              </a:ext>
            </a:extLst>
          </p:cNvPr>
          <p:cNvSpPr>
            <a:spLocks noGrp="1"/>
          </p:cNvSpPr>
          <p:nvPr>
            <p:ph type="body" idx="1"/>
          </p:nvPr>
        </p:nvSpPr>
        <p:spPr>
          <a:xfrm>
            <a:off x="720000" y="1215750"/>
            <a:ext cx="7704000" cy="3233100"/>
          </a:xfrm>
        </p:spPr>
        <p:txBody>
          <a:bodyPr/>
          <a:lstStyle/>
          <a:p>
            <a:r>
              <a:rPr lang="en-US" sz="1800" dirty="0"/>
              <a:t>In our case, ablation refers to setting the values of a set of input features to 0 and evaluating how that impacts the accuracy of trained models.</a:t>
            </a:r>
          </a:p>
          <a:p>
            <a:pPr lvl="1"/>
            <a:r>
              <a:rPr lang="en-US" sz="1800" dirty="0"/>
              <a:t>“Importance” is then simply the loss in accuracy the ablated features cause.</a:t>
            </a:r>
          </a:p>
          <a:p>
            <a:r>
              <a:rPr lang="en-US" sz="1800" dirty="0"/>
              <a:t>Three manners of ablation were performed:</a:t>
            </a:r>
          </a:p>
          <a:p>
            <a:pPr lvl="1"/>
            <a:r>
              <a:rPr lang="en-US" sz="1800" dirty="0"/>
              <a:t>Individual channel ablation</a:t>
            </a:r>
          </a:p>
          <a:p>
            <a:pPr lvl="1"/>
            <a:r>
              <a:rPr lang="en-US" sz="1800" dirty="0"/>
              <a:t>Brain region ablation</a:t>
            </a:r>
          </a:p>
          <a:p>
            <a:pPr lvl="1"/>
            <a:r>
              <a:rPr lang="en-US" sz="1800" dirty="0"/>
              <a:t>Frequency band ablation</a:t>
            </a:r>
          </a:p>
        </p:txBody>
      </p:sp>
    </p:spTree>
    <p:extLst>
      <p:ext uri="{BB962C8B-B14F-4D97-AF65-F5344CB8AC3E}">
        <p14:creationId xmlns:p14="http://schemas.microsoft.com/office/powerpoint/2010/main" val="93475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25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25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25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2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2FDAE7E3-DA6E-455B-DE72-228CEBDC8DE9}"/>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0F5951F4-4488-A2FA-A4FF-E9C540151030}"/>
              </a:ext>
            </a:extLst>
          </p:cNvPr>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31" name="Google Shape;331;p36">
            <a:extLst>
              <a:ext uri="{FF2B5EF4-FFF2-40B4-BE49-F238E27FC236}">
                <a16:creationId xmlns:a16="http://schemas.microsoft.com/office/drawing/2014/main" id="{A24DE942-054A-02A4-73BD-87ADC94CFAC6}"/>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Subtitle 2">
            <a:extLst>
              <a:ext uri="{FF2B5EF4-FFF2-40B4-BE49-F238E27FC236}">
                <a16:creationId xmlns:a16="http://schemas.microsoft.com/office/drawing/2014/main" id="{14BBF518-6454-4A62-16BB-C898FA53DBD5}"/>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5463A4C1-6D24-A3ED-4F43-9AF3EB2DDAD3}"/>
              </a:ext>
            </a:extLst>
          </p:cNvPr>
          <p:cNvSpPr>
            <a:spLocks noGrp="1"/>
          </p:cNvSpPr>
          <p:nvPr>
            <p:ph type="sldNum" sz="quarter" idx="10"/>
          </p:nvPr>
        </p:nvSpPr>
        <p:spPr/>
        <p:txBody>
          <a:bodyPr/>
          <a:lstStyle/>
          <a:p>
            <a:fld id="{52A73DF3-84B0-4F8C-9122-8F805C6AC8A0}" type="slidenum">
              <a:rPr lang="en-US" smtClean="0"/>
              <a:t>21</a:t>
            </a:fld>
            <a:endParaRPr lang="en-US"/>
          </a:p>
        </p:txBody>
      </p:sp>
    </p:spTree>
    <p:extLst>
      <p:ext uri="{BB962C8B-B14F-4D97-AF65-F5344CB8AC3E}">
        <p14:creationId xmlns:p14="http://schemas.microsoft.com/office/powerpoint/2010/main" val="2239838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2">
          <a:extLst>
            <a:ext uri="{FF2B5EF4-FFF2-40B4-BE49-F238E27FC236}">
              <a16:creationId xmlns:a16="http://schemas.microsoft.com/office/drawing/2014/main" id="{F922CD0F-A611-4A5D-2FB7-9C441A3713C5}"/>
            </a:ext>
          </a:extLst>
        </p:cNvPr>
        <p:cNvGrpSpPr/>
        <p:nvPr/>
      </p:nvGrpSpPr>
      <p:grpSpPr>
        <a:xfrm>
          <a:off x="0" y="0"/>
          <a:ext cx="0" cy="0"/>
          <a:chOff x="0" y="0"/>
          <a:chExt cx="0" cy="0"/>
        </a:xfrm>
      </p:grpSpPr>
      <p:sp>
        <p:nvSpPr>
          <p:cNvPr id="613" name="Google Shape;613;p50">
            <a:extLst>
              <a:ext uri="{FF2B5EF4-FFF2-40B4-BE49-F238E27FC236}">
                <a16:creationId xmlns:a16="http://schemas.microsoft.com/office/drawing/2014/main" id="{0BA51518-7FFF-4835-4BC0-51687262052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Methodology Comparison</a:t>
            </a:r>
            <a:endParaRPr dirty="0"/>
          </a:p>
        </p:txBody>
      </p:sp>
      <p:graphicFrame>
        <p:nvGraphicFramePr>
          <p:cNvPr id="614" name="Google Shape;614;p50">
            <a:extLst>
              <a:ext uri="{FF2B5EF4-FFF2-40B4-BE49-F238E27FC236}">
                <a16:creationId xmlns:a16="http://schemas.microsoft.com/office/drawing/2014/main" id="{6A8DB020-1540-C5E2-6F22-9ED8982A0533}"/>
              </a:ext>
            </a:extLst>
          </p:cNvPr>
          <p:cNvGraphicFramePr/>
          <p:nvPr>
            <p:extLst>
              <p:ext uri="{D42A27DB-BD31-4B8C-83A1-F6EECF244321}">
                <p14:modId xmlns:p14="http://schemas.microsoft.com/office/powerpoint/2010/main" val="4161352371"/>
              </p:ext>
            </p:extLst>
          </p:nvPr>
        </p:nvGraphicFramePr>
        <p:xfrm>
          <a:off x="713263" y="1230475"/>
          <a:ext cx="7940082" cy="3492526"/>
        </p:xfrm>
        <a:graphic>
          <a:graphicData uri="http://schemas.openxmlformats.org/drawingml/2006/table">
            <a:tbl>
              <a:tblPr>
                <a:noFill/>
                <a:tableStyleId>{98907719-0D76-4BC3-A721-255743304A04}</a:tableStyleId>
              </a:tblPr>
              <a:tblGrid>
                <a:gridCol w="1011459">
                  <a:extLst>
                    <a:ext uri="{9D8B030D-6E8A-4147-A177-3AD203B41FA5}">
                      <a16:colId xmlns:a16="http://schemas.microsoft.com/office/drawing/2014/main" val="20000"/>
                    </a:ext>
                  </a:extLst>
                </a:gridCol>
                <a:gridCol w="1920686">
                  <a:extLst>
                    <a:ext uri="{9D8B030D-6E8A-4147-A177-3AD203B41FA5}">
                      <a16:colId xmlns:a16="http://schemas.microsoft.com/office/drawing/2014/main" val="20001"/>
                    </a:ext>
                  </a:extLst>
                </a:gridCol>
                <a:gridCol w="2791968">
                  <a:extLst>
                    <a:ext uri="{9D8B030D-6E8A-4147-A177-3AD203B41FA5}">
                      <a16:colId xmlns:a16="http://schemas.microsoft.com/office/drawing/2014/main" val="20002"/>
                    </a:ext>
                  </a:extLst>
                </a:gridCol>
                <a:gridCol w="2215969">
                  <a:extLst>
                    <a:ext uri="{9D8B030D-6E8A-4147-A177-3AD203B41FA5}">
                      <a16:colId xmlns:a16="http://schemas.microsoft.com/office/drawing/2014/main" val="20003"/>
                    </a:ext>
                  </a:extLst>
                </a:gridCol>
              </a:tblGrid>
              <a:tr h="419433">
                <a:tc>
                  <a:txBody>
                    <a:bodyPr/>
                    <a:lstStyle/>
                    <a:p>
                      <a:pPr marL="0" lvl="0" indent="0" algn="l" rtl="0">
                        <a:lnSpc>
                          <a:spcPct val="115000"/>
                        </a:lnSpc>
                        <a:spcBef>
                          <a:spcPts val="0"/>
                        </a:spcBef>
                        <a:spcAft>
                          <a:spcPts val="0"/>
                        </a:spcAft>
                        <a:buNone/>
                      </a:pPr>
                      <a:r>
                        <a:rPr lang="en" sz="1600" dirty="0">
                          <a:solidFill>
                            <a:schemeClr val="dk1"/>
                          </a:solidFill>
                          <a:latin typeface="Figtree Black"/>
                          <a:ea typeface="Figtree Black"/>
                          <a:cs typeface="Figtree Black"/>
                          <a:sym typeface="Figtree Black"/>
                        </a:rPr>
                        <a:t>Model</a:t>
                      </a:r>
                      <a:endParaRPr sz="16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dirty="0">
                          <a:solidFill>
                            <a:schemeClr val="dk1"/>
                          </a:solidFill>
                          <a:latin typeface="Figtree Black"/>
                          <a:ea typeface="Figtree Black"/>
                          <a:cs typeface="Figtree Black"/>
                          <a:sym typeface="Figtree Black"/>
                        </a:rPr>
                        <a:t>Data Cleaning</a:t>
                      </a:r>
                      <a:endParaRPr sz="16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dirty="0">
                          <a:solidFill>
                            <a:schemeClr val="dk1"/>
                          </a:solidFill>
                          <a:latin typeface="Figtree Black"/>
                          <a:ea typeface="Figtree Black"/>
                          <a:cs typeface="Figtree Black"/>
                          <a:sym typeface="Figtree Black"/>
                        </a:rPr>
                        <a:t>Dimensionality Reduction</a:t>
                      </a:r>
                      <a:endParaRPr sz="1600" dirty="0">
                        <a:solidFill>
                          <a:schemeClr val="dk1"/>
                        </a:solidFill>
                        <a:latin typeface="Figtree Black"/>
                        <a:ea typeface="Figtree Black"/>
                        <a:cs typeface="Figtree Black"/>
                        <a:sym typeface="Figtree Blac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dirty="0">
                          <a:solidFill>
                            <a:schemeClr val="dk1"/>
                          </a:solidFill>
                          <a:latin typeface="Figtree Black"/>
                          <a:ea typeface="Figtree Black"/>
                          <a:cs typeface="Figtree Black"/>
                          <a:sym typeface="Figtree Black"/>
                        </a:rPr>
                        <a:t>Test Accuracy</a:t>
                      </a:r>
                      <a:endParaRPr sz="16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0" dirty="0">
                          <a:solidFill>
                            <a:schemeClr val="dk1"/>
                          </a:solidFill>
                          <a:latin typeface="Hanken Grotesk"/>
                          <a:ea typeface="Hanken Grotesk"/>
                          <a:cs typeface="Hanken Grotesk"/>
                          <a:sym typeface="Hanken Grotesk"/>
                        </a:rPr>
                        <a:t>75.2%</a:t>
                      </a:r>
                      <a:endParaRPr sz="1200" b="0"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CNN-LSTM</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Hanken Grotesk"/>
                          <a:ea typeface="Hanken Grotesk"/>
                          <a:cs typeface="Hanken Grotesk"/>
                          <a:sym typeface="Hanken Grotesk"/>
                        </a:rPr>
                        <a:t>83.2%</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Parallel</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1200" b="1" dirty="0">
                          <a:solidFill>
                            <a:schemeClr val="dk1"/>
                          </a:solidFill>
                          <a:latin typeface="Hanken Grotesk"/>
                          <a:ea typeface="Hanken Grotesk"/>
                          <a:cs typeface="Hanken Grotesk"/>
                          <a:sym typeface="Hanken Grotesk"/>
                        </a:rPr>
                        <a:t>82.2%</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PCA</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74.6%</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000502931"/>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CNN-LSTM</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PCA</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71.4%</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151849768"/>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Parallel</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PCA</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71.7%</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262523"/>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No</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Hanken Grotesk"/>
                          <a:ea typeface="Hanken Grotesk"/>
                          <a:cs typeface="Hanken Grotesk"/>
                          <a:sym typeface="Hanken Grotesk"/>
                        </a:rPr>
                        <a:t>81.2%</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504471717"/>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CNN-LSTM</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No</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78.0%</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315717233"/>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Parallel</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No</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Encoder</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75.5%</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554753"/>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None</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78.4%</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5715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249818055"/>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CNN-LSTM</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None</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77.1%</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4047">
                <a:tc>
                  <a:txBody>
                    <a:bodyPr/>
                    <a:lstStyle/>
                    <a:p>
                      <a:pPr marL="0" lvl="0" indent="0" algn="l" rtl="0">
                        <a:lnSpc>
                          <a:spcPct val="115000"/>
                        </a:lnSpc>
                        <a:spcBef>
                          <a:spcPts val="0"/>
                        </a:spcBef>
                        <a:spcAft>
                          <a:spcPts val="0"/>
                        </a:spcAft>
                        <a:buNone/>
                      </a:pPr>
                      <a:r>
                        <a:rPr lang="en" sz="1200" b="1" dirty="0">
                          <a:solidFill>
                            <a:schemeClr val="dk1"/>
                          </a:solidFill>
                          <a:latin typeface="Hanken Grotesk"/>
                          <a:ea typeface="Hanken Grotesk"/>
                          <a:cs typeface="Hanken Grotesk"/>
                          <a:sym typeface="Hanken Grotesk"/>
                        </a:rPr>
                        <a:t>Parallel</a:t>
                      </a:r>
                      <a:endParaRPr sz="1200" b="1"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Yes</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None</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dirty="0">
                          <a:solidFill>
                            <a:schemeClr val="dk1"/>
                          </a:solidFill>
                          <a:latin typeface="Hanken Grotesk"/>
                          <a:ea typeface="Hanken Grotesk"/>
                          <a:cs typeface="Hanken Grotesk"/>
                          <a:sym typeface="Hanken Grotesk"/>
                        </a:rPr>
                        <a:t>80.3%</a:t>
                      </a:r>
                      <a:endParaRPr sz="1200" dirty="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3C8A9CC3-839F-50DC-2C27-E6DA79C9C626}"/>
              </a:ext>
            </a:extLst>
          </p:cNvPr>
          <p:cNvSpPr>
            <a:spLocks noGrp="1"/>
          </p:cNvSpPr>
          <p:nvPr>
            <p:ph type="sldNum" sz="quarter" idx="11"/>
          </p:nvPr>
        </p:nvSpPr>
        <p:spPr/>
        <p:txBody>
          <a:bodyPr/>
          <a:lstStyle/>
          <a:p>
            <a:fld id="{52A73DF3-84B0-4F8C-9122-8F805C6AC8A0}" type="slidenum">
              <a:rPr lang="en-US" smtClean="0"/>
              <a:t>22</a:t>
            </a:fld>
            <a:endParaRPr lang="en-US"/>
          </a:p>
        </p:txBody>
      </p:sp>
    </p:spTree>
    <p:extLst>
      <p:ext uri="{BB962C8B-B14F-4D97-AF65-F5344CB8AC3E}">
        <p14:creationId xmlns:p14="http://schemas.microsoft.com/office/powerpoint/2010/main" val="4021785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2D9C-A667-CE6E-0FFE-81114D037158}"/>
              </a:ext>
            </a:extLst>
          </p:cNvPr>
          <p:cNvSpPr>
            <a:spLocks noGrp="1"/>
          </p:cNvSpPr>
          <p:nvPr>
            <p:ph type="title"/>
          </p:nvPr>
        </p:nvSpPr>
        <p:spPr/>
        <p:txBody>
          <a:bodyPr/>
          <a:lstStyle/>
          <a:p>
            <a:r>
              <a:rPr lang="en-US" dirty="0"/>
              <a:t>Problems with SHAP</a:t>
            </a:r>
          </a:p>
        </p:txBody>
      </p:sp>
      <p:sp>
        <p:nvSpPr>
          <p:cNvPr id="4" name="Slide Number Placeholder 3">
            <a:extLst>
              <a:ext uri="{FF2B5EF4-FFF2-40B4-BE49-F238E27FC236}">
                <a16:creationId xmlns:a16="http://schemas.microsoft.com/office/drawing/2014/main" id="{498989B4-DBE7-D0C0-C6C1-8D0159F33B9B}"/>
              </a:ext>
            </a:extLst>
          </p:cNvPr>
          <p:cNvSpPr>
            <a:spLocks noGrp="1"/>
          </p:cNvSpPr>
          <p:nvPr>
            <p:ph type="sldNum" sz="quarter" idx="10"/>
          </p:nvPr>
        </p:nvSpPr>
        <p:spPr/>
        <p:txBody>
          <a:bodyPr/>
          <a:lstStyle/>
          <a:p>
            <a:fld id="{52A73DF3-84B0-4F8C-9122-8F805C6AC8A0}" type="slidenum">
              <a:rPr lang="en-US" smtClean="0"/>
              <a:t>23</a:t>
            </a:fld>
            <a:endParaRPr lang="en-US"/>
          </a:p>
        </p:txBody>
      </p:sp>
      <p:pic>
        <p:nvPicPr>
          <p:cNvPr id="6" name="Picture 5" descr="A graph with different colored lines&#10;&#10;AI-generated content may be incorrect.">
            <a:extLst>
              <a:ext uri="{FF2B5EF4-FFF2-40B4-BE49-F238E27FC236}">
                <a16:creationId xmlns:a16="http://schemas.microsoft.com/office/drawing/2014/main" id="{9EB55C86-7470-8A6F-0083-38AE8FBF9AB1}"/>
              </a:ext>
            </a:extLst>
          </p:cNvPr>
          <p:cNvPicPr>
            <a:picLocks noChangeAspect="1"/>
          </p:cNvPicPr>
          <p:nvPr/>
        </p:nvPicPr>
        <p:blipFill>
          <a:blip r:embed="rId2"/>
          <a:stretch>
            <a:fillRect/>
          </a:stretch>
        </p:blipFill>
        <p:spPr>
          <a:xfrm>
            <a:off x="2939932" y="2763558"/>
            <a:ext cx="5804751" cy="1934917"/>
          </a:xfrm>
          <a:prstGeom prst="rect">
            <a:avLst/>
          </a:prstGeom>
        </p:spPr>
      </p:pic>
      <p:pic>
        <p:nvPicPr>
          <p:cNvPr id="8" name="Picture 7" descr="A graph with different colored lines&#10;&#10;AI-generated content may be incorrect.">
            <a:extLst>
              <a:ext uri="{FF2B5EF4-FFF2-40B4-BE49-F238E27FC236}">
                <a16:creationId xmlns:a16="http://schemas.microsoft.com/office/drawing/2014/main" id="{DC273EA6-D103-220A-2568-F7635DC1E66A}"/>
              </a:ext>
            </a:extLst>
          </p:cNvPr>
          <p:cNvPicPr>
            <a:picLocks noChangeAspect="1"/>
          </p:cNvPicPr>
          <p:nvPr/>
        </p:nvPicPr>
        <p:blipFill>
          <a:blip r:embed="rId3"/>
          <a:stretch>
            <a:fillRect/>
          </a:stretch>
        </p:blipFill>
        <p:spPr>
          <a:xfrm>
            <a:off x="2939931" y="897383"/>
            <a:ext cx="5804751" cy="1934917"/>
          </a:xfrm>
          <a:prstGeom prst="rect">
            <a:avLst/>
          </a:prstGeom>
        </p:spPr>
      </p:pic>
      <p:sp>
        <p:nvSpPr>
          <p:cNvPr id="9" name="Text Placeholder 2">
            <a:extLst>
              <a:ext uri="{FF2B5EF4-FFF2-40B4-BE49-F238E27FC236}">
                <a16:creationId xmlns:a16="http://schemas.microsoft.com/office/drawing/2014/main" id="{B5F0B96D-FECC-9A97-3C46-08CE372C40DC}"/>
              </a:ext>
            </a:extLst>
          </p:cNvPr>
          <p:cNvSpPr>
            <a:spLocks noGrp="1"/>
          </p:cNvSpPr>
          <p:nvPr>
            <p:ph type="body" idx="1"/>
          </p:nvPr>
        </p:nvSpPr>
        <p:spPr>
          <a:xfrm>
            <a:off x="720000" y="1215750"/>
            <a:ext cx="2357737" cy="3233100"/>
          </a:xfrm>
        </p:spPr>
        <p:txBody>
          <a:bodyPr/>
          <a:lstStyle/>
          <a:p>
            <a:r>
              <a:rPr lang="en-US" dirty="0"/>
              <a:t>Values of top channels are much lower than CNN values.</a:t>
            </a:r>
          </a:p>
          <a:p>
            <a:r>
              <a:rPr lang="en-US" dirty="0"/>
              <a:t>Many missing values implies many features were not tested at all. </a:t>
            </a:r>
          </a:p>
        </p:txBody>
      </p:sp>
    </p:spTree>
    <p:extLst>
      <p:ext uri="{BB962C8B-B14F-4D97-AF65-F5344CB8AC3E}">
        <p14:creationId xmlns:p14="http://schemas.microsoft.com/office/powerpoint/2010/main" val="288760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BB1C7C1-2291-F808-7D34-C93011FCAE01}"/>
              </a:ext>
            </a:extLst>
          </p:cNvPr>
          <p:cNvSpPr>
            <a:spLocks noGrp="1"/>
          </p:cNvSpPr>
          <p:nvPr>
            <p:ph type="subTitle" idx="3"/>
          </p:nvPr>
        </p:nvSpPr>
        <p:spPr>
          <a:xfrm>
            <a:off x="231629" y="289894"/>
            <a:ext cx="3772800" cy="361500"/>
          </a:xfrm>
        </p:spPr>
        <p:txBody>
          <a:bodyPr/>
          <a:lstStyle/>
          <a:p>
            <a:r>
              <a:rPr lang="en-US" dirty="0"/>
              <a:t>SHAP Importances</a:t>
            </a:r>
          </a:p>
        </p:txBody>
      </p:sp>
      <p:sp>
        <p:nvSpPr>
          <p:cNvPr id="6" name="Subtitle 5">
            <a:extLst>
              <a:ext uri="{FF2B5EF4-FFF2-40B4-BE49-F238E27FC236}">
                <a16:creationId xmlns:a16="http://schemas.microsoft.com/office/drawing/2014/main" id="{9BE1DA40-7454-47FC-3755-5963D157EEE3}"/>
              </a:ext>
            </a:extLst>
          </p:cNvPr>
          <p:cNvSpPr>
            <a:spLocks noGrp="1"/>
          </p:cNvSpPr>
          <p:nvPr>
            <p:ph type="subTitle" idx="4"/>
          </p:nvPr>
        </p:nvSpPr>
        <p:spPr>
          <a:xfrm>
            <a:off x="231628" y="2818077"/>
            <a:ext cx="4645171" cy="361500"/>
          </a:xfrm>
        </p:spPr>
        <p:txBody>
          <a:bodyPr/>
          <a:lstStyle/>
          <a:p>
            <a:r>
              <a:rPr lang="en-US" dirty="0"/>
              <a:t>Integrated Gradient Importances</a:t>
            </a:r>
          </a:p>
        </p:txBody>
      </p:sp>
      <p:sp>
        <p:nvSpPr>
          <p:cNvPr id="7" name="Slide Number Placeholder 6">
            <a:extLst>
              <a:ext uri="{FF2B5EF4-FFF2-40B4-BE49-F238E27FC236}">
                <a16:creationId xmlns:a16="http://schemas.microsoft.com/office/drawing/2014/main" id="{FBC22096-7827-CC46-432B-2A74D6DBA6A6}"/>
              </a:ext>
            </a:extLst>
          </p:cNvPr>
          <p:cNvSpPr>
            <a:spLocks noGrp="1"/>
          </p:cNvSpPr>
          <p:nvPr>
            <p:ph type="sldNum" sz="quarter" idx="10"/>
          </p:nvPr>
        </p:nvSpPr>
        <p:spPr/>
        <p:txBody>
          <a:bodyPr/>
          <a:lstStyle/>
          <a:p>
            <a:fld id="{52A73DF3-84B0-4F8C-9122-8F805C6AC8A0}" type="slidenum">
              <a:rPr lang="en-US" smtClean="0"/>
              <a:t>24</a:t>
            </a:fld>
            <a:endParaRPr lang="en-US"/>
          </a:p>
        </p:txBody>
      </p:sp>
      <p:pic>
        <p:nvPicPr>
          <p:cNvPr id="9" name="Picture 8" descr="A graph showing different colored lines&#10;&#10;AI-generated content may be incorrect.">
            <a:extLst>
              <a:ext uri="{FF2B5EF4-FFF2-40B4-BE49-F238E27FC236}">
                <a16:creationId xmlns:a16="http://schemas.microsoft.com/office/drawing/2014/main" id="{CB8FDAFB-D00C-1F9F-52A3-BD90590F25A9}"/>
              </a:ext>
            </a:extLst>
          </p:cNvPr>
          <p:cNvPicPr>
            <a:picLocks noChangeAspect="1"/>
          </p:cNvPicPr>
          <p:nvPr/>
        </p:nvPicPr>
        <p:blipFill>
          <a:blip r:embed="rId2"/>
          <a:stretch>
            <a:fillRect/>
          </a:stretch>
        </p:blipFill>
        <p:spPr>
          <a:xfrm>
            <a:off x="334538" y="3104557"/>
            <a:ext cx="5367454" cy="1789151"/>
          </a:xfrm>
          <a:prstGeom prst="rect">
            <a:avLst/>
          </a:prstGeom>
        </p:spPr>
      </p:pic>
      <p:cxnSp>
        <p:nvCxnSpPr>
          <p:cNvPr id="11" name="Straight Connector 10">
            <a:extLst>
              <a:ext uri="{FF2B5EF4-FFF2-40B4-BE49-F238E27FC236}">
                <a16:creationId xmlns:a16="http://schemas.microsoft.com/office/drawing/2014/main" id="{0E20242D-9B0D-65CC-F17A-9F5801B82F14}"/>
              </a:ext>
            </a:extLst>
          </p:cNvPr>
          <p:cNvCxnSpPr/>
          <p:nvPr/>
        </p:nvCxnSpPr>
        <p:spPr>
          <a:xfrm>
            <a:off x="231629" y="2720433"/>
            <a:ext cx="86807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A graph showing the number of different colors&#10;&#10;AI-generated content may be incorrect.">
            <a:extLst>
              <a:ext uri="{FF2B5EF4-FFF2-40B4-BE49-F238E27FC236}">
                <a16:creationId xmlns:a16="http://schemas.microsoft.com/office/drawing/2014/main" id="{636A8308-F6B4-827F-33B6-AAFF94CAB51C}"/>
              </a:ext>
            </a:extLst>
          </p:cNvPr>
          <p:cNvPicPr>
            <a:picLocks noChangeAspect="1"/>
          </p:cNvPicPr>
          <p:nvPr/>
        </p:nvPicPr>
        <p:blipFill>
          <a:blip r:embed="rId3"/>
          <a:stretch>
            <a:fillRect/>
          </a:stretch>
        </p:blipFill>
        <p:spPr>
          <a:xfrm>
            <a:off x="5576613" y="2977928"/>
            <a:ext cx="2554373" cy="1915780"/>
          </a:xfrm>
          <a:prstGeom prst="rect">
            <a:avLst/>
          </a:prstGeom>
        </p:spPr>
      </p:pic>
      <p:pic>
        <p:nvPicPr>
          <p:cNvPr id="15" name="Picture 14" descr="A graph showing a number of different colored lines&#10;&#10;AI-generated content may be incorrect.">
            <a:extLst>
              <a:ext uri="{FF2B5EF4-FFF2-40B4-BE49-F238E27FC236}">
                <a16:creationId xmlns:a16="http://schemas.microsoft.com/office/drawing/2014/main" id="{0C47B6A1-5EE3-F732-9FAA-F8A10C4CF0D3}"/>
              </a:ext>
            </a:extLst>
          </p:cNvPr>
          <p:cNvPicPr>
            <a:picLocks noChangeAspect="1"/>
          </p:cNvPicPr>
          <p:nvPr/>
        </p:nvPicPr>
        <p:blipFill>
          <a:blip r:embed="rId4"/>
          <a:stretch>
            <a:fillRect/>
          </a:stretch>
        </p:blipFill>
        <p:spPr>
          <a:xfrm>
            <a:off x="334538" y="749037"/>
            <a:ext cx="5242075" cy="1747358"/>
          </a:xfrm>
          <a:prstGeom prst="rect">
            <a:avLst/>
          </a:prstGeom>
        </p:spPr>
      </p:pic>
      <p:pic>
        <p:nvPicPr>
          <p:cNvPr id="19" name="Picture 18" descr="A graph showing different colored lines&#10;&#10;AI-generated content may be incorrect.">
            <a:extLst>
              <a:ext uri="{FF2B5EF4-FFF2-40B4-BE49-F238E27FC236}">
                <a16:creationId xmlns:a16="http://schemas.microsoft.com/office/drawing/2014/main" id="{8AAB1F46-D2AB-239B-B35B-AF09CC26F64F}"/>
              </a:ext>
            </a:extLst>
          </p:cNvPr>
          <p:cNvPicPr>
            <a:picLocks noChangeAspect="1"/>
          </p:cNvPicPr>
          <p:nvPr/>
        </p:nvPicPr>
        <p:blipFill>
          <a:blip r:embed="rId5"/>
          <a:stretch>
            <a:fillRect/>
          </a:stretch>
        </p:blipFill>
        <p:spPr>
          <a:xfrm>
            <a:off x="5576613" y="580615"/>
            <a:ext cx="2554373" cy="1915780"/>
          </a:xfrm>
          <a:prstGeom prst="rect">
            <a:avLst/>
          </a:prstGeom>
        </p:spPr>
      </p:pic>
    </p:spTree>
    <p:extLst>
      <p:ext uri="{BB962C8B-B14F-4D97-AF65-F5344CB8AC3E}">
        <p14:creationId xmlns:p14="http://schemas.microsoft.com/office/powerpoint/2010/main" val="363219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F7A1-70B7-1D2D-4373-9C951D497B93}"/>
              </a:ext>
            </a:extLst>
          </p:cNvPr>
          <p:cNvSpPr>
            <a:spLocks noGrp="1"/>
          </p:cNvSpPr>
          <p:nvPr>
            <p:ph type="title"/>
          </p:nvPr>
        </p:nvSpPr>
        <p:spPr/>
        <p:txBody>
          <a:bodyPr/>
          <a:lstStyle/>
          <a:p>
            <a:r>
              <a:rPr lang="en-US" dirty="0"/>
              <a:t>Channel Ablation</a:t>
            </a:r>
          </a:p>
        </p:txBody>
      </p:sp>
      <p:sp>
        <p:nvSpPr>
          <p:cNvPr id="4" name="Slide Number Placeholder 3">
            <a:extLst>
              <a:ext uri="{FF2B5EF4-FFF2-40B4-BE49-F238E27FC236}">
                <a16:creationId xmlns:a16="http://schemas.microsoft.com/office/drawing/2014/main" id="{3EAA0C81-303D-D8C0-009A-E906203623CF}"/>
              </a:ext>
            </a:extLst>
          </p:cNvPr>
          <p:cNvSpPr>
            <a:spLocks noGrp="1"/>
          </p:cNvSpPr>
          <p:nvPr>
            <p:ph type="sldNum" sz="quarter" idx="10"/>
          </p:nvPr>
        </p:nvSpPr>
        <p:spPr/>
        <p:txBody>
          <a:bodyPr/>
          <a:lstStyle/>
          <a:p>
            <a:fld id="{52A73DF3-84B0-4F8C-9122-8F805C6AC8A0}" type="slidenum">
              <a:rPr lang="en-US" smtClean="0"/>
              <a:t>25</a:t>
            </a:fld>
            <a:endParaRPr lang="en-US"/>
          </a:p>
        </p:txBody>
      </p:sp>
      <p:pic>
        <p:nvPicPr>
          <p:cNvPr id="10" name="Picture 9" descr="A graph of a number of blue and yellow lines&#10;&#10;AI-generated content may be incorrect.">
            <a:extLst>
              <a:ext uri="{FF2B5EF4-FFF2-40B4-BE49-F238E27FC236}">
                <a16:creationId xmlns:a16="http://schemas.microsoft.com/office/drawing/2014/main" id="{D75703A3-6D65-C5C7-8ED6-744CB62D9711}"/>
              </a:ext>
            </a:extLst>
          </p:cNvPr>
          <p:cNvPicPr>
            <a:picLocks noChangeAspect="1"/>
          </p:cNvPicPr>
          <p:nvPr/>
        </p:nvPicPr>
        <p:blipFill>
          <a:blip r:embed="rId2"/>
          <a:srcRect l="4822" r="7500"/>
          <a:stretch>
            <a:fillRect/>
          </a:stretch>
        </p:blipFill>
        <p:spPr>
          <a:xfrm>
            <a:off x="1560671" y="2340406"/>
            <a:ext cx="6022658" cy="2289702"/>
          </a:xfrm>
          <a:prstGeom prst="rect">
            <a:avLst/>
          </a:prstGeom>
        </p:spPr>
      </p:pic>
      <p:sp>
        <p:nvSpPr>
          <p:cNvPr id="14" name="Text Placeholder 5">
            <a:extLst>
              <a:ext uri="{FF2B5EF4-FFF2-40B4-BE49-F238E27FC236}">
                <a16:creationId xmlns:a16="http://schemas.microsoft.com/office/drawing/2014/main" id="{5855F458-EB5E-6F99-B0D3-2020FFE0484D}"/>
              </a:ext>
            </a:extLst>
          </p:cNvPr>
          <p:cNvSpPr>
            <a:spLocks noGrp="1"/>
          </p:cNvSpPr>
          <p:nvPr>
            <p:ph type="body" idx="1"/>
          </p:nvPr>
        </p:nvSpPr>
        <p:spPr>
          <a:xfrm>
            <a:off x="720725" y="1216025"/>
            <a:ext cx="7702550" cy="3232150"/>
          </a:xfrm>
        </p:spPr>
        <p:txBody>
          <a:bodyPr/>
          <a:lstStyle/>
          <a:p>
            <a:r>
              <a:rPr lang="en-US" dirty="0"/>
              <a:t>The left </a:t>
            </a:r>
            <a:r>
              <a:rPr lang="en-US" dirty="0" err="1"/>
              <a:t>PMd</a:t>
            </a:r>
            <a:r>
              <a:rPr lang="en-US" dirty="0"/>
              <a:t> again shows clear top importances.</a:t>
            </a:r>
          </a:p>
          <a:p>
            <a:pPr lvl="1"/>
            <a:r>
              <a:rPr lang="en-US" dirty="0"/>
              <a:t>We also still see the subregion of particularly high importance within the </a:t>
            </a:r>
            <a:r>
              <a:rPr lang="en-US" dirty="0" err="1"/>
              <a:t>PMd</a:t>
            </a:r>
            <a:r>
              <a:rPr lang="en-US" dirty="0"/>
              <a:t>.</a:t>
            </a:r>
          </a:p>
          <a:p>
            <a:pPr lvl="1"/>
            <a:r>
              <a:rPr lang="en-US" dirty="0"/>
              <a:t>Accuracy </a:t>
            </a:r>
            <a:r>
              <a:rPr lang="en-US" i="1" dirty="0"/>
              <a:t>increases</a:t>
            </a:r>
            <a:r>
              <a:rPr lang="en-US" dirty="0"/>
              <a:t> suggest more aggressive bad channel deletion can be tested.</a:t>
            </a:r>
          </a:p>
        </p:txBody>
      </p:sp>
    </p:spTree>
    <p:extLst>
      <p:ext uri="{BB962C8B-B14F-4D97-AF65-F5344CB8AC3E}">
        <p14:creationId xmlns:p14="http://schemas.microsoft.com/office/powerpoint/2010/main" val="137054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7844F-E172-B65A-68C3-51D087F6FA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65C15-0CB4-3A02-6EE5-A01435FB0914}"/>
              </a:ext>
            </a:extLst>
          </p:cNvPr>
          <p:cNvSpPr>
            <a:spLocks noGrp="1"/>
          </p:cNvSpPr>
          <p:nvPr>
            <p:ph type="title"/>
          </p:nvPr>
        </p:nvSpPr>
        <p:spPr/>
        <p:txBody>
          <a:bodyPr/>
          <a:lstStyle/>
          <a:p>
            <a:r>
              <a:rPr lang="en-US" dirty="0"/>
              <a:t>Frequency Ablation</a:t>
            </a:r>
          </a:p>
        </p:txBody>
      </p:sp>
      <p:sp>
        <p:nvSpPr>
          <p:cNvPr id="4" name="Slide Number Placeholder 3">
            <a:extLst>
              <a:ext uri="{FF2B5EF4-FFF2-40B4-BE49-F238E27FC236}">
                <a16:creationId xmlns:a16="http://schemas.microsoft.com/office/drawing/2014/main" id="{475FA696-9988-696C-2207-15D7545F0FA8}"/>
              </a:ext>
            </a:extLst>
          </p:cNvPr>
          <p:cNvSpPr>
            <a:spLocks noGrp="1"/>
          </p:cNvSpPr>
          <p:nvPr>
            <p:ph type="sldNum" sz="quarter" idx="10"/>
          </p:nvPr>
        </p:nvSpPr>
        <p:spPr/>
        <p:txBody>
          <a:bodyPr/>
          <a:lstStyle/>
          <a:p>
            <a:fld id="{52A73DF3-84B0-4F8C-9122-8F805C6AC8A0}" type="slidenum">
              <a:rPr lang="en-US" smtClean="0"/>
              <a:t>26</a:t>
            </a:fld>
            <a:endParaRPr lang="en-US"/>
          </a:p>
        </p:txBody>
      </p:sp>
      <p:pic>
        <p:nvPicPr>
          <p:cNvPr id="6" name="Picture 5" descr="A red and yellow squares with black text&#10;&#10;AI-generated content may be incorrect.">
            <a:extLst>
              <a:ext uri="{FF2B5EF4-FFF2-40B4-BE49-F238E27FC236}">
                <a16:creationId xmlns:a16="http://schemas.microsoft.com/office/drawing/2014/main" id="{F358D763-5708-5726-CA8A-4FA3080431F4}"/>
              </a:ext>
            </a:extLst>
          </p:cNvPr>
          <p:cNvPicPr>
            <a:picLocks noChangeAspect="1"/>
          </p:cNvPicPr>
          <p:nvPr/>
        </p:nvPicPr>
        <p:blipFill>
          <a:blip r:embed="rId2"/>
          <a:srcRect l="31853" r="4968"/>
          <a:stretch>
            <a:fillRect/>
          </a:stretch>
        </p:blipFill>
        <p:spPr>
          <a:xfrm>
            <a:off x="4751162" y="1017725"/>
            <a:ext cx="4013214" cy="3176076"/>
          </a:xfrm>
          <a:prstGeom prst="rect">
            <a:avLst/>
          </a:prstGeom>
        </p:spPr>
      </p:pic>
      <p:sp>
        <p:nvSpPr>
          <p:cNvPr id="3" name="Text Placeholder 2">
            <a:extLst>
              <a:ext uri="{FF2B5EF4-FFF2-40B4-BE49-F238E27FC236}">
                <a16:creationId xmlns:a16="http://schemas.microsoft.com/office/drawing/2014/main" id="{1734BB56-E3E5-BD3D-0B99-AE338DDFD5EF}"/>
              </a:ext>
            </a:extLst>
          </p:cNvPr>
          <p:cNvSpPr>
            <a:spLocks noGrp="1"/>
          </p:cNvSpPr>
          <p:nvPr>
            <p:ph type="body" idx="1"/>
          </p:nvPr>
        </p:nvSpPr>
        <p:spPr>
          <a:xfrm>
            <a:off x="720000" y="1215750"/>
            <a:ext cx="4031162" cy="3233100"/>
          </a:xfrm>
        </p:spPr>
        <p:txBody>
          <a:bodyPr/>
          <a:lstStyle/>
          <a:p>
            <a:r>
              <a:rPr lang="en-US" sz="1800" dirty="0"/>
              <a:t>The multiunit band and high gamma bands cause the largest drops in accuracy.</a:t>
            </a:r>
          </a:p>
          <a:p>
            <a:r>
              <a:rPr lang="en-US" sz="1800" dirty="0"/>
              <a:t>The CNN-LSTM and Parallel models show a similar pattern but are less robust to multiunit ablation and more robust to the ablation of all other bands.</a:t>
            </a:r>
          </a:p>
        </p:txBody>
      </p:sp>
    </p:spTree>
    <p:extLst>
      <p:ext uri="{BB962C8B-B14F-4D97-AF65-F5344CB8AC3E}">
        <p14:creationId xmlns:p14="http://schemas.microsoft.com/office/powerpoint/2010/main" val="305801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9F88-95AB-B84F-CB43-28C513C5A0C0}"/>
              </a:ext>
            </a:extLst>
          </p:cNvPr>
          <p:cNvSpPr>
            <a:spLocks noGrp="1"/>
          </p:cNvSpPr>
          <p:nvPr>
            <p:ph type="title"/>
          </p:nvPr>
        </p:nvSpPr>
        <p:spPr/>
        <p:txBody>
          <a:bodyPr/>
          <a:lstStyle/>
          <a:p>
            <a:r>
              <a:rPr lang="en-US" dirty="0"/>
              <a:t>Regional Ablation</a:t>
            </a:r>
          </a:p>
        </p:txBody>
      </p:sp>
      <p:sp>
        <p:nvSpPr>
          <p:cNvPr id="4" name="Slide Number Placeholder 3">
            <a:extLst>
              <a:ext uri="{FF2B5EF4-FFF2-40B4-BE49-F238E27FC236}">
                <a16:creationId xmlns:a16="http://schemas.microsoft.com/office/drawing/2014/main" id="{294ED77A-187F-0910-FFF3-1B8359FB0E0E}"/>
              </a:ext>
            </a:extLst>
          </p:cNvPr>
          <p:cNvSpPr>
            <a:spLocks noGrp="1"/>
          </p:cNvSpPr>
          <p:nvPr>
            <p:ph type="sldNum" sz="quarter" idx="10"/>
          </p:nvPr>
        </p:nvSpPr>
        <p:spPr/>
        <p:txBody>
          <a:bodyPr/>
          <a:lstStyle/>
          <a:p>
            <a:fld id="{52A73DF3-84B0-4F8C-9122-8F805C6AC8A0}" type="slidenum">
              <a:rPr lang="en-US" smtClean="0"/>
              <a:t>27</a:t>
            </a:fld>
            <a:endParaRPr lang="en-US"/>
          </a:p>
        </p:txBody>
      </p:sp>
      <p:pic>
        <p:nvPicPr>
          <p:cNvPr id="8" name="Picture 7" descr="A graph showing different colored squares&#10;&#10;AI-generated content may be incorrect.">
            <a:extLst>
              <a:ext uri="{FF2B5EF4-FFF2-40B4-BE49-F238E27FC236}">
                <a16:creationId xmlns:a16="http://schemas.microsoft.com/office/drawing/2014/main" id="{F44E7A1A-8B85-751E-0398-18B23FCA79B9}"/>
              </a:ext>
            </a:extLst>
          </p:cNvPr>
          <p:cNvPicPr>
            <a:picLocks noChangeAspect="1"/>
          </p:cNvPicPr>
          <p:nvPr/>
        </p:nvPicPr>
        <p:blipFill>
          <a:blip r:embed="rId2"/>
          <a:stretch>
            <a:fillRect/>
          </a:stretch>
        </p:blipFill>
        <p:spPr>
          <a:xfrm>
            <a:off x="4729229" y="754080"/>
            <a:ext cx="3694771" cy="1231590"/>
          </a:xfrm>
          <a:prstGeom prst="rect">
            <a:avLst/>
          </a:prstGeom>
        </p:spPr>
      </p:pic>
      <p:pic>
        <p:nvPicPr>
          <p:cNvPr id="6" name="Picture 5" descr="A graph showing different colored squares&#10;&#10;AI-generated content may be incorrect.">
            <a:extLst>
              <a:ext uri="{FF2B5EF4-FFF2-40B4-BE49-F238E27FC236}">
                <a16:creationId xmlns:a16="http://schemas.microsoft.com/office/drawing/2014/main" id="{15EDD371-1633-E1DE-FFDE-59E2DC3BB4C5}"/>
              </a:ext>
            </a:extLst>
          </p:cNvPr>
          <p:cNvPicPr>
            <a:picLocks noChangeAspect="1"/>
          </p:cNvPicPr>
          <p:nvPr/>
        </p:nvPicPr>
        <p:blipFill>
          <a:blip r:embed="rId3"/>
          <a:stretch>
            <a:fillRect/>
          </a:stretch>
        </p:blipFill>
        <p:spPr>
          <a:xfrm>
            <a:off x="4729228" y="1985670"/>
            <a:ext cx="3694771" cy="1231590"/>
          </a:xfrm>
          <a:prstGeom prst="rect">
            <a:avLst/>
          </a:prstGeom>
        </p:spPr>
      </p:pic>
      <p:pic>
        <p:nvPicPr>
          <p:cNvPr id="9" name="Picture 8" descr="A graph of different colored squares&#10;&#10;AI-generated content may be incorrect.">
            <a:extLst>
              <a:ext uri="{FF2B5EF4-FFF2-40B4-BE49-F238E27FC236}">
                <a16:creationId xmlns:a16="http://schemas.microsoft.com/office/drawing/2014/main" id="{92AF9FCC-D59E-9557-6A89-54DCAFF655EB}"/>
              </a:ext>
            </a:extLst>
          </p:cNvPr>
          <p:cNvPicPr>
            <a:picLocks noChangeAspect="1"/>
          </p:cNvPicPr>
          <p:nvPr/>
        </p:nvPicPr>
        <p:blipFill>
          <a:blip r:embed="rId4"/>
          <a:stretch>
            <a:fillRect/>
          </a:stretch>
        </p:blipFill>
        <p:spPr>
          <a:xfrm>
            <a:off x="4729228" y="3217260"/>
            <a:ext cx="3694771" cy="1231590"/>
          </a:xfrm>
          <a:prstGeom prst="rect">
            <a:avLst/>
          </a:prstGeom>
        </p:spPr>
      </p:pic>
      <p:sp>
        <p:nvSpPr>
          <p:cNvPr id="10" name="Text Placeholder 2">
            <a:extLst>
              <a:ext uri="{FF2B5EF4-FFF2-40B4-BE49-F238E27FC236}">
                <a16:creationId xmlns:a16="http://schemas.microsoft.com/office/drawing/2014/main" id="{0B9213DD-69DA-842D-613D-B22A4ADCC59D}"/>
              </a:ext>
            </a:extLst>
          </p:cNvPr>
          <p:cNvSpPr>
            <a:spLocks noGrp="1"/>
          </p:cNvSpPr>
          <p:nvPr>
            <p:ph type="body" idx="1"/>
          </p:nvPr>
        </p:nvSpPr>
        <p:spPr>
          <a:xfrm>
            <a:off x="720000" y="1215750"/>
            <a:ext cx="4031162" cy="3233100"/>
          </a:xfrm>
        </p:spPr>
        <p:txBody>
          <a:bodyPr/>
          <a:lstStyle/>
          <a:p>
            <a:r>
              <a:rPr lang="en-US" sz="2000" dirty="0"/>
              <a:t>The left </a:t>
            </a:r>
            <a:r>
              <a:rPr lang="en-US" sz="2000" dirty="0" err="1"/>
              <a:t>PMd</a:t>
            </a:r>
            <a:r>
              <a:rPr lang="en-US" sz="2000" dirty="0"/>
              <a:t> again shows high importance.</a:t>
            </a:r>
          </a:p>
          <a:p>
            <a:r>
              <a:rPr lang="en-US" sz="2000" dirty="0"/>
              <a:t>The right </a:t>
            </a:r>
            <a:r>
              <a:rPr lang="en-US" sz="2000" dirty="0" err="1"/>
              <a:t>PMd</a:t>
            </a:r>
            <a:r>
              <a:rPr lang="en-US" sz="2000" dirty="0"/>
              <a:t> causes surprisingly high accuracy drops given perceived lower importance using other methods.</a:t>
            </a:r>
          </a:p>
        </p:txBody>
      </p:sp>
    </p:spTree>
    <p:extLst>
      <p:ext uri="{BB962C8B-B14F-4D97-AF65-F5344CB8AC3E}">
        <p14:creationId xmlns:p14="http://schemas.microsoft.com/office/powerpoint/2010/main" val="790447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20920-A09C-9904-E721-C3EDA21B4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5D459-578E-6D7E-138C-54469D750D21}"/>
              </a:ext>
            </a:extLst>
          </p:cNvPr>
          <p:cNvSpPr>
            <a:spLocks noGrp="1"/>
          </p:cNvSpPr>
          <p:nvPr>
            <p:ph type="title"/>
          </p:nvPr>
        </p:nvSpPr>
        <p:spPr/>
        <p:txBody>
          <a:bodyPr/>
          <a:lstStyle/>
          <a:p>
            <a:r>
              <a:rPr lang="en-US" dirty="0"/>
              <a:t>Confusion Matrix</a:t>
            </a:r>
          </a:p>
        </p:txBody>
      </p:sp>
      <p:sp>
        <p:nvSpPr>
          <p:cNvPr id="4" name="Slide Number Placeholder 3">
            <a:extLst>
              <a:ext uri="{FF2B5EF4-FFF2-40B4-BE49-F238E27FC236}">
                <a16:creationId xmlns:a16="http://schemas.microsoft.com/office/drawing/2014/main" id="{A83C0B38-1242-34D0-991F-C29A0EBC77A7}"/>
              </a:ext>
            </a:extLst>
          </p:cNvPr>
          <p:cNvSpPr>
            <a:spLocks noGrp="1"/>
          </p:cNvSpPr>
          <p:nvPr>
            <p:ph type="sldNum" sz="quarter" idx="10"/>
          </p:nvPr>
        </p:nvSpPr>
        <p:spPr/>
        <p:txBody>
          <a:bodyPr/>
          <a:lstStyle/>
          <a:p>
            <a:fld id="{52A73DF3-84B0-4F8C-9122-8F805C6AC8A0}" type="slidenum">
              <a:rPr lang="en-US" smtClean="0"/>
              <a:t>28</a:t>
            </a:fld>
            <a:endParaRPr lang="en-US"/>
          </a:p>
        </p:txBody>
      </p:sp>
      <p:sp>
        <p:nvSpPr>
          <p:cNvPr id="3" name="Text Placeholder 2">
            <a:extLst>
              <a:ext uri="{FF2B5EF4-FFF2-40B4-BE49-F238E27FC236}">
                <a16:creationId xmlns:a16="http://schemas.microsoft.com/office/drawing/2014/main" id="{5805BEF4-EB23-24F3-76D9-38FC0472005A}"/>
              </a:ext>
            </a:extLst>
          </p:cNvPr>
          <p:cNvSpPr>
            <a:spLocks noGrp="1"/>
          </p:cNvSpPr>
          <p:nvPr>
            <p:ph type="body" idx="1"/>
          </p:nvPr>
        </p:nvSpPr>
        <p:spPr>
          <a:xfrm>
            <a:off x="720000" y="1215750"/>
            <a:ext cx="4031162" cy="3233100"/>
          </a:xfrm>
        </p:spPr>
        <p:txBody>
          <a:bodyPr/>
          <a:lstStyle/>
          <a:p>
            <a:r>
              <a:rPr lang="en-US" dirty="0"/>
              <a:t>There is lots of confusion between the baseline class and the pre-reach/post-grasp classes, especially the left-handed pre-reach class.</a:t>
            </a:r>
          </a:p>
          <a:p>
            <a:r>
              <a:rPr lang="en-US" dirty="0"/>
              <a:t>Models are more successful at predicting the reach and grasp stages.</a:t>
            </a:r>
          </a:p>
          <a:p>
            <a:r>
              <a:rPr lang="en-US" dirty="0"/>
              <a:t>Models are also generally better at right-handed predictions than left-handed ones.</a:t>
            </a:r>
          </a:p>
        </p:txBody>
      </p:sp>
      <p:pic>
        <p:nvPicPr>
          <p:cNvPr id="7" name="Picture 6" descr="A diagram of a graph&#10;&#10;AI-generated content may be incorrect.">
            <a:extLst>
              <a:ext uri="{FF2B5EF4-FFF2-40B4-BE49-F238E27FC236}">
                <a16:creationId xmlns:a16="http://schemas.microsoft.com/office/drawing/2014/main" id="{C6440F41-3693-7679-F32C-A60989DC16A1}"/>
              </a:ext>
            </a:extLst>
          </p:cNvPr>
          <p:cNvPicPr>
            <a:picLocks noChangeAspect="1"/>
          </p:cNvPicPr>
          <p:nvPr/>
        </p:nvPicPr>
        <p:blipFill>
          <a:blip r:embed="rId2"/>
          <a:stretch>
            <a:fillRect/>
          </a:stretch>
        </p:blipFill>
        <p:spPr>
          <a:xfrm>
            <a:off x="4971651" y="1066031"/>
            <a:ext cx="3764298" cy="3011438"/>
          </a:xfrm>
          <a:prstGeom prst="rect">
            <a:avLst/>
          </a:prstGeom>
        </p:spPr>
      </p:pic>
    </p:spTree>
    <p:extLst>
      <p:ext uri="{BB962C8B-B14F-4D97-AF65-F5344CB8AC3E}">
        <p14:creationId xmlns:p14="http://schemas.microsoft.com/office/powerpoint/2010/main" val="17284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27B21FD-01B0-D9DB-2725-CD8607841CF3}"/>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57CCE9DC-38C7-D41E-B73D-584FA255960E}"/>
              </a:ext>
            </a:extLst>
          </p:cNvPr>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331" name="Google Shape;331;p36">
            <a:extLst>
              <a:ext uri="{FF2B5EF4-FFF2-40B4-BE49-F238E27FC236}">
                <a16:creationId xmlns:a16="http://schemas.microsoft.com/office/drawing/2014/main" id="{E3F2C7E2-2675-9183-7300-52A13A544145}"/>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 name="Subtitle 2">
            <a:extLst>
              <a:ext uri="{FF2B5EF4-FFF2-40B4-BE49-F238E27FC236}">
                <a16:creationId xmlns:a16="http://schemas.microsoft.com/office/drawing/2014/main" id="{0DCA799C-1BD3-0D8A-4736-FD5E248BE137}"/>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ACB53682-0585-2C08-5741-53A3C0848910}"/>
              </a:ext>
            </a:extLst>
          </p:cNvPr>
          <p:cNvSpPr>
            <a:spLocks noGrp="1"/>
          </p:cNvSpPr>
          <p:nvPr>
            <p:ph type="sldNum" sz="quarter" idx="10"/>
          </p:nvPr>
        </p:nvSpPr>
        <p:spPr/>
        <p:txBody>
          <a:bodyPr/>
          <a:lstStyle/>
          <a:p>
            <a:fld id="{52A73DF3-84B0-4F8C-9122-8F805C6AC8A0}" type="slidenum">
              <a:rPr lang="en-US" smtClean="0"/>
              <a:t>29</a:t>
            </a:fld>
            <a:endParaRPr lang="en-US"/>
          </a:p>
        </p:txBody>
      </p:sp>
    </p:spTree>
    <p:extLst>
      <p:ext uri="{BB962C8B-B14F-4D97-AF65-F5344CB8AC3E}">
        <p14:creationId xmlns:p14="http://schemas.microsoft.com/office/powerpoint/2010/main" val="4028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 name="Slide Number Placeholder 1">
            <a:extLst>
              <a:ext uri="{FF2B5EF4-FFF2-40B4-BE49-F238E27FC236}">
                <a16:creationId xmlns:a16="http://schemas.microsoft.com/office/drawing/2014/main" id="{535EA4D0-F4CC-6A9A-0B8E-72BFDCDB4CE3}"/>
              </a:ext>
            </a:extLst>
          </p:cNvPr>
          <p:cNvSpPr>
            <a:spLocks noGrp="1"/>
          </p:cNvSpPr>
          <p:nvPr>
            <p:ph type="sldNum" sz="quarter" idx="10"/>
          </p:nvPr>
        </p:nvSpPr>
        <p:spPr/>
        <p:txBody>
          <a:bodyPr/>
          <a:lstStyle/>
          <a:p>
            <a:fld id="{52A73DF3-84B0-4F8C-9122-8F805C6AC8A0}" type="slidenum">
              <a:rPr lang="en-US" smtClean="0"/>
              <a:t>3</a:t>
            </a:fld>
            <a:endParaRPr lang="en-US"/>
          </a:p>
        </p:txBody>
      </p:sp>
      <p:sp>
        <p:nvSpPr>
          <p:cNvPr id="4" name="Subtitle 3">
            <a:extLst>
              <a:ext uri="{FF2B5EF4-FFF2-40B4-BE49-F238E27FC236}">
                <a16:creationId xmlns:a16="http://schemas.microsoft.com/office/drawing/2014/main" id="{8CE22938-2807-14D1-C1AD-78626B3B668A}"/>
              </a:ext>
            </a:extLst>
          </p:cNvPr>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p:nvPr/>
        </p:nvSpPr>
        <p:spPr>
          <a:xfrm>
            <a:off x="2593875" y="3526538"/>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Comparison with Di Croce’s Reservoir Computing</a:t>
            </a:r>
            <a:endParaRPr sz="2400" dirty="0"/>
          </a:p>
        </p:txBody>
      </p:sp>
      <p:sp>
        <p:nvSpPr>
          <p:cNvPr id="466" name="Google Shape;466;p45"/>
          <p:cNvSpPr txBox="1">
            <a:spLocks noGrp="1"/>
          </p:cNvSpPr>
          <p:nvPr>
            <p:ph type="subTitle" idx="1"/>
          </p:nvPr>
        </p:nvSpPr>
        <p:spPr>
          <a:xfrm>
            <a:off x="2032349" y="1565625"/>
            <a:ext cx="5795801" cy="846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Reservoir computing achieved an 89% accuracy while classifying on 10 classes and using amplitude smoothing as additional preprocessing.</a:t>
            </a:r>
            <a:endParaRPr dirty="0"/>
          </a:p>
        </p:txBody>
      </p:sp>
      <p:sp>
        <p:nvSpPr>
          <p:cNvPr id="467" name="Google Shape;467;p45"/>
          <p:cNvSpPr txBox="1">
            <a:spLocks noGrp="1"/>
          </p:cNvSpPr>
          <p:nvPr>
            <p:ph type="subTitle" idx="2"/>
          </p:nvPr>
        </p:nvSpPr>
        <p:spPr>
          <a:xfrm>
            <a:off x="2641956" y="2723563"/>
            <a:ext cx="5624814"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 Croce found similar accuracies when training on all five regions. For frequencies, his results were best when training on the multiunit band, and second best when using the gamma and ripple bands.</a:t>
            </a:r>
            <a:endParaRPr dirty="0"/>
          </a:p>
        </p:txBody>
      </p:sp>
      <p:sp>
        <p:nvSpPr>
          <p:cNvPr id="468" name="Google Shape;468;p45"/>
          <p:cNvSpPr txBox="1">
            <a:spLocks noGrp="1"/>
          </p:cNvSpPr>
          <p:nvPr>
            <p:ph type="subTitle" idx="3"/>
          </p:nvPr>
        </p:nvSpPr>
        <p:spPr>
          <a:xfrm>
            <a:off x="3251556" y="3881499"/>
            <a:ext cx="5572775" cy="9642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Reservoir computing appears stronger in performance and robustness when it comes to predictions, but those qualities can make it more difficult for precise feature attribution.</a:t>
            </a:r>
            <a:endParaRPr dirty="0"/>
          </a:p>
        </p:txBody>
      </p:sp>
      <p:sp>
        <p:nvSpPr>
          <p:cNvPr id="469" name="Google Shape;469;p45"/>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Performance</a:t>
            </a:r>
            <a:endParaRPr dirty="0"/>
          </a:p>
        </p:txBody>
      </p:sp>
      <p:sp>
        <p:nvSpPr>
          <p:cNvPr id="470" name="Google Shape;470;p45"/>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Importance</a:t>
            </a:r>
            <a:endParaRPr dirty="0"/>
          </a:p>
        </p:txBody>
      </p:sp>
      <p:sp>
        <p:nvSpPr>
          <p:cNvPr id="471" name="Google Shape;471;p45"/>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Overall Thoughts</a:t>
            </a:r>
            <a:endParaRPr dirty="0"/>
          </a:p>
        </p:txBody>
      </p:sp>
      <p:cxnSp>
        <p:nvCxnSpPr>
          <p:cNvPr id="498" name="Google Shape;498;p45"/>
          <p:cNvCxnSpPr>
            <a:cxnSpLocks/>
          </p:cNvCxnSpPr>
          <p:nvPr/>
        </p:nvCxnSpPr>
        <p:spPr>
          <a:xfrm>
            <a:off x="1632825" y="1725525"/>
            <a:ext cx="0" cy="344190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45"/>
          <p:cNvCxnSpPr>
            <a:cxnSpLocks/>
          </p:cNvCxnSpPr>
          <p:nvPr/>
        </p:nvCxnSpPr>
        <p:spPr>
          <a:xfrm>
            <a:off x="2242425" y="2898275"/>
            <a:ext cx="0" cy="229560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45"/>
          <p:cNvCxnSpPr>
            <a:stCxn id="462" idx="2"/>
          </p:cNvCxnSpPr>
          <p:nvPr/>
        </p:nvCxnSpPr>
        <p:spPr>
          <a:xfrm>
            <a:off x="2852025" y="4042838"/>
            <a:ext cx="0" cy="1184100"/>
          </a:xfrm>
          <a:prstGeom prst="straightConnector1">
            <a:avLst/>
          </a:prstGeom>
          <a:noFill/>
          <a:ln w="19050" cap="flat" cmpd="sng">
            <a:solidFill>
              <a:schemeClr val="dk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C89DFEB-DE82-D0CF-EE8E-DB9C18CA1F30}"/>
              </a:ext>
            </a:extLst>
          </p:cNvPr>
          <p:cNvSpPr>
            <a:spLocks noGrp="1"/>
          </p:cNvSpPr>
          <p:nvPr>
            <p:ph type="sldNum" sz="quarter" idx="11"/>
          </p:nvPr>
        </p:nvSpPr>
        <p:spPr/>
        <p:txBody>
          <a:bodyPr/>
          <a:lstStyle/>
          <a:p>
            <a:fld id="{52A73DF3-84B0-4F8C-9122-8F805C6AC8A0}" type="slidenum">
              <a:rPr lang="en-US" smtClean="0"/>
              <a:t>30</a:t>
            </a:fld>
            <a:endParaRPr lang="en-US"/>
          </a:p>
        </p:txBody>
      </p:sp>
      <p:grpSp>
        <p:nvGrpSpPr>
          <p:cNvPr id="3" name="Google Shape;8985;p74">
            <a:extLst>
              <a:ext uri="{FF2B5EF4-FFF2-40B4-BE49-F238E27FC236}">
                <a16:creationId xmlns:a16="http://schemas.microsoft.com/office/drawing/2014/main" id="{88D0E1B0-48CC-7D89-EBB8-CF5C0C393E1B}"/>
              </a:ext>
            </a:extLst>
          </p:cNvPr>
          <p:cNvGrpSpPr/>
          <p:nvPr/>
        </p:nvGrpSpPr>
        <p:grpSpPr>
          <a:xfrm>
            <a:off x="2108486" y="2459180"/>
            <a:ext cx="355641" cy="340151"/>
            <a:chOff x="5049750" y="832600"/>
            <a:chExt cx="505100" cy="483100"/>
          </a:xfrm>
        </p:grpSpPr>
        <p:sp>
          <p:nvSpPr>
            <p:cNvPr id="4" name="Google Shape;8986;p74">
              <a:extLst>
                <a:ext uri="{FF2B5EF4-FFF2-40B4-BE49-F238E27FC236}">
                  <a16:creationId xmlns:a16="http://schemas.microsoft.com/office/drawing/2014/main" id="{6AB65A56-918D-C0E2-6A82-A5505D1E7185}"/>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8987;p74">
              <a:extLst>
                <a:ext uri="{FF2B5EF4-FFF2-40B4-BE49-F238E27FC236}">
                  <a16:creationId xmlns:a16="http://schemas.microsoft.com/office/drawing/2014/main" id="{8ADC7012-65EF-B5FA-2910-CEEEFC956336}"/>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 name="Google Shape;9017;p74">
            <a:extLst>
              <a:ext uri="{FF2B5EF4-FFF2-40B4-BE49-F238E27FC236}">
                <a16:creationId xmlns:a16="http://schemas.microsoft.com/office/drawing/2014/main" id="{EF5F9B35-83C8-4639-1AE6-283BAFCED9D5}"/>
              </a:ext>
            </a:extLst>
          </p:cNvPr>
          <p:cNvSpPr/>
          <p:nvPr/>
        </p:nvSpPr>
        <p:spPr>
          <a:xfrm>
            <a:off x="1461060" y="129728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9566;p76">
            <a:extLst>
              <a:ext uri="{FF2B5EF4-FFF2-40B4-BE49-F238E27FC236}">
                <a16:creationId xmlns:a16="http://schemas.microsoft.com/office/drawing/2014/main" id="{98203E30-2BC1-4279-C564-501F9E6AEBCE}"/>
              </a:ext>
            </a:extLst>
          </p:cNvPr>
          <p:cNvSpPr/>
          <p:nvPr/>
        </p:nvSpPr>
        <p:spPr>
          <a:xfrm>
            <a:off x="2692125" y="3601540"/>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xEl>
                                              <p:pRg st="0" end="0"/>
                                            </p:txEl>
                                          </p:spTgt>
                                        </p:tgtEl>
                                        <p:attrNameLst>
                                          <p:attrName>style.visibility</p:attrName>
                                        </p:attrNameLst>
                                      </p:cBhvr>
                                      <p:to>
                                        <p:strVal val="visible"/>
                                      </p:to>
                                    </p:set>
                                    <p:animEffect transition="in" filter="fade">
                                      <p:cBhvr>
                                        <p:cTn id="7" dur="250"/>
                                        <p:tgtEl>
                                          <p:spTgt spid="46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6">
                                            <p:txEl>
                                              <p:pRg st="0" end="0"/>
                                            </p:txEl>
                                          </p:spTgt>
                                        </p:tgtEl>
                                        <p:attrNameLst>
                                          <p:attrName>style.visibility</p:attrName>
                                        </p:attrNameLst>
                                      </p:cBhvr>
                                      <p:to>
                                        <p:strVal val="visible"/>
                                      </p:to>
                                    </p:set>
                                    <p:animEffect transition="in" filter="fade">
                                      <p:cBhvr>
                                        <p:cTn id="10" dur="250"/>
                                        <p:tgtEl>
                                          <p:spTgt spid="46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0">
                                            <p:txEl>
                                              <p:pRg st="0" end="0"/>
                                            </p:txEl>
                                          </p:spTgt>
                                        </p:tgtEl>
                                        <p:attrNameLst>
                                          <p:attrName>style.visibility</p:attrName>
                                        </p:attrNameLst>
                                      </p:cBhvr>
                                      <p:to>
                                        <p:strVal val="visible"/>
                                      </p:to>
                                    </p:set>
                                    <p:animEffect transition="in" filter="fade">
                                      <p:cBhvr>
                                        <p:cTn id="15" dur="250"/>
                                        <p:tgtEl>
                                          <p:spTgt spid="470">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7">
                                            <p:txEl>
                                              <p:pRg st="0" end="0"/>
                                            </p:txEl>
                                          </p:spTgt>
                                        </p:tgtEl>
                                        <p:attrNameLst>
                                          <p:attrName>style.visibility</p:attrName>
                                        </p:attrNameLst>
                                      </p:cBhvr>
                                      <p:to>
                                        <p:strVal val="visible"/>
                                      </p:to>
                                    </p:set>
                                    <p:animEffect transition="in" filter="fade">
                                      <p:cBhvr>
                                        <p:cTn id="18" dur="250"/>
                                        <p:tgtEl>
                                          <p:spTgt spid="46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1">
                                            <p:txEl>
                                              <p:pRg st="0" end="0"/>
                                            </p:txEl>
                                          </p:spTgt>
                                        </p:tgtEl>
                                        <p:attrNameLst>
                                          <p:attrName>style.visibility</p:attrName>
                                        </p:attrNameLst>
                                      </p:cBhvr>
                                      <p:to>
                                        <p:strVal val="visible"/>
                                      </p:to>
                                    </p:set>
                                    <p:animEffect transition="in" filter="fade">
                                      <p:cBhvr>
                                        <p:cTn id="23" dur="250"/>
                                        <p:tgtEl>
                                          <p:spTgt spid="471">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8">
                                            <p:txEl>
                                              <p:pRg st="0" end="0"/>
                                            </p:txEl>
                                          </p:spTgt>
                                        </p:tgtEl>
                                        <p:attrNameLst>
                                          <p:attrName>style.visibility</p:attrName>
                                        </p:attrNameLst>
                                      </p:cBhvr>
                                      <p:to>
                                        <p:strVal val="visible"/>
                                      </p:to>
                                    </p:set>
                                    <p:animEffect transition="in" filter="fade">
                                      <p:cBhvr>
                                        <p:cTn id="26" dur="250"/>
                                        <p:tgtEl>
                                          <p:spTgt spid="4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P spid="467" grpId="0" build="p"/>
      <p:bldP spid="468" grpId="0" build="p"/>
      <p:bldP spid="469" grpId="0" build="p"/>
      <p:bldP spid="470" grpId="0" build="p"/>
      <p:bldP spid="4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23E4-7E4C-9005-21AE-9B0DC3571446}"/>
              </a:ext>
            </a:extLst>
          </p:cNvPr>
          <p:cNvSpPr>
            <a:spLocks noGrp="1"/>
          </p:cNvSpPr>
          <p:nvPr>
            <p:ph type="title"/>
          </p:nvPr>
        </p:nvSpPr>
        <p:spPr/>
        <p:txBody>
          <a:bodyPr/>
          <a:lstStyle/>
          <a:p>
            <a:r>
              <a:rPr lang="en-US" dirty="0"/>
              <a:t>Future Ideas and Suggestions</a:t>
            </a:r>
          </a:p>
        </p:txBody>
      </p:sp>
      <p:sp>
        <p:nvSpPr>
          <p:cNvPr id="3" name="Text Placeholder 2">
            <a:extLst>
              <a:ext uri="{FF2B5EF4-FFF2-40B4-BE49-F238E27FC236}">
                <a16:creationId xmlns:a16="http://schemas.microsoft.com/office/drawing/2014/main" id="{F83B9768-6ED9-CCC8-7C60-7DF809C71AE6}"/>
              </a:ext>
            </a:extLst>
          </p:cNvPr>
          <p:cNvSpPr>
            <a:spLocks noGrp="1"/>
          </p:cNvSpPr>
          <p:nvPr>
            <p:ph type="body" idx="1"/>
          </p:nvPr>
        </p:nvSpPr>
        <p:spPr/>
        <p:txBody>
          <a:bodyPr/>
          <a:lstStyle/>
          <a:p>
            <a:r>
              <a:rPr lang="en-US" sz="1600" dirty="0"/>
              <a:t>Models can be further optimized through more expansive grid searches.</a:t>
            </a:r>
          </a:p>
          <a:p>
            <a:r>
              <a:rPr lang="en-US" sz="1600" dirty="0"/>
              <a:t>More testing can be done on spectrogram creation and data cleaning.</a:t>
            </a:r>
          </a:p>
          <a:p>
            <a:r>
              <a:rPr lang="en-US" sz="1600" dirty="0"/>
              <a:t>Models can be trained on specific regions and frequency bands to assess how much valuable information they contain.</a:t>
            </a:r>
          </a:p>
          <a:p>
            <a:r>
              <a:rPr lang="en-US" sz="1600" dirty="0"/>
              <a:t>SHAP provides feature importances per class, which could provide more insight in how different types of movement are signaled differently within the brain.</a:t>
            </a:r>
          </a:p>
        </p:txBody>
      </p:sp>
      <p:sp>
        <p:nvSpPr>
          <p:cNvPr id="4" name="Slide Number Placeholder 3">
            <a:extLst>
              <a:ext uri="{FF2B5EF4-FFF2-40B4-BE49-F238E27FC236}">
                <a16:creationId xmlns:a16="http://schemas.microsoft.com/office/drawing/2014/main" id="{5ECD4D4E-57AC-5879-7900-46605CA74382}"/>
              </a:ext>
            </a:extLst>
          </p:cNvPr>
          <p:cNvSpPr>
            <a:spLocks noGrp="1"/>
          </p:cNvSpPr>
          <p:nvPr>
            <p:ph type="sldNum" sz="quarter" idx="10"/>
          </p:nvPr>
        </p:nvSpPr>
        <p:spPr/>
        <p:txBody>
          <a:bodyPr/>
          <a:lstStyle/>
          <a:p>
            <a:fld id="{52A73DF3-84B0-4F8C-9122-8F805C6AC8A0}" type="slidenum">
              <a:rPr lang="en-US" smtClean="0"/>
              <a:t>31</a:t>
            </a:fld>
            <a:endParaRPr lang="en-US"/>
          </a:p>
        </p:txBody>
      </p:sp>
    </p:spTree>
    <p:extLst>
      <p:ext uri="{BB962C8B-B14F-4D97-AF65-F5344CB8AC3E}">
        <p14:creationId xmlns:p14="http://schemas.microsoft.com/office/powerpoint/2010/main" val="29332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57"/>
          <p:cNvSpPr/>
          <p:nvPr/>
        </p:nvSpPr>
        <p:spPr>
          <a:xfrm>
            <a:off x="461382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461382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23777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Discussion</a:t>
            </a:r>
            <a:endParaRPr dirty="0"/>
          </a:p>
        </p:txBody>
      </p:sp>
      <p:sp>
        <p:nvSpPr>
          <p:cNvPr id="795" name="Google Shape;795;p57"/>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models prove that accurate multiclass classification using LFP data is possible.</a:t>
            </a:r>
            <a:endParaRPr dirty="0"/>
          </a:p>
        </p:txBody>
      </p:sp>
      <p:sp>
        <p:nvSpPr>
          <p:cNvPr id="796" name="Google Shape;796;p57"/>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left </a:t>
            </a:r>
            <a:r>
              <a:rPr lang="en-US" dirty="0" err="1"/>
              <a:t>PMd</a:t>
            </a:r>
            <a:r>
              <a:rPr lang="en-US" dirty="0"/>
              <a:t>, multiunit band, and high gamma band are highly important for the prediction of movement.</a:t>
            </a:r>
            <a:endParaRPr dirty="0"/>
          </a:p>
        </p:txBody>
      </p:sp>
      <p:sp>
        <p:nvSpPr>
          <p:cNvPr id="797" name="Google Shape;797;p57"/>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CNN-LSTM and Parallel architectures produced similarly strong results. An </a:t>
            </a:r>
            <a:r>
              <a:rPr lang="en-US" dirty="0" err="1"/>
              <a:t>intramodel</a:t>
            </a:r>
            <a:r>
              <a:rPr lang="en-US" dirty="0"/>
              <a:t> decoder can offer additional utility and outperforms methods like PCA.</a:t>
            </a:r>
          </a:p>
        </p:txBody>
      </p:sp>
      <p:sp>
        <p:nvSpPr>
          <p:cNvPr id="798" name="Google Shape;798;p57"/>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SHAP, Integrated Gradients, and ablation all provide interesting insights. SHAP might be stronger than Integrated Gradients but has more limited use.</a:t>
            </a:r>
            <a:endParaRPr dirty="0"/>
          </a:p>
        </p:txBody>
      </p:sp>
      <p:sp>
        <p:nvSpPr>
          <p:cNvPr id="799" name="Google Shape;799;p57"/>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Results</a:t>
            </a:r>
            <a:endParaRPr dirty="0"/>
          </a:p>
        </p:txBody>
      </p:sp>
      <p:sp>
        <p:nvSpPr>
          <p:cNvPr id="800" name="Google Shape;800;p57"/>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Important Features</a:t>
            </a:r>
            <a:endParaRPr dirty="0"/>
          </a:p>
        </p:txBody>
      </p:sp>
      <p:sp>
        <p:nvSpPr>
          <p:cNvPr id="801" name="Google Shape;801;p57"/>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Architecture</a:t>
            </a:r>
            <a:endParaRPr dirty="0"/>
          </a:p>
        </p:txBody>
      </p:sp>
      <p:sp>
        <p:nvSpPr>
          <p:cNvPr id="802" name="Google Shape;802;p57"/>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Attribution Methods</a:t>
            </a:r>
            <a:endParaRPr dirty="0"/>
          </a:p>
        </p:txBody>
      </p:sp>
      <p:cxnSp>
        <p:nvCxnSpPr>
          <p:cNvPr id="825" name="Google Shape;825;p57"/>
          <p:cNvCxnSpPr>
            <a:cxnSpLocks/>
            <a:endCxn id="792" idx="0"/>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stCxn id="792" idx="2"/>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57"/>
          <p:cNvCxnSpPr>
            <a:stCxn id="791" idx="2"/>
            <a:endCxn id="790" idx="0"/>
          </p:cNvCxnSpPr>
          <p:nvPr/>
        </p:nvCxnSpPr>
        <p:spPr>
          <a:xfrm>
            <a:off x="487197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57"/>
          <p:cNvCxnSpPr>
            <a:stCxn id="790" idx="2"/>
          </p:cNvCxnSpPr>
          <p:nvPr/>
        </p:nvCxnSpPr>
        <p:spPr>
          <a:xfrm>
            <a:off x="4871975" y="3408275"/>
            <a:ext cx="0" cy="1785600"/>
          </a:xfrm>
          <a:prstGeom prst="straightConnector1">
            <a:avLst/>
          </a:prstGeom>
          <a:noFill/>
          <a:ln w="19050" cap="flat" cmpd="sng">
            <a:solidFill>
              <a:schemeClr val="dk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C6B08C0F-7427-DE2C-1F40-FAF217EFFBEA}"/>
              </a:ext>
            </a:extLst>
          </p:cNvPr>
          <p:cNvSpPr>
            <a:spLocks noGrp="1"/>
          </p:cNvSpPr>
          <p:nvPr>
            <p:ph type="sldNum" sz="quarter" idx="11"/>
          </p:nvPr>
        </p:nvSpPr>
        <p:spPr/>
        <p:txBody>
          <a:bodyPr/>
          <a:lstStyle/>
          <a:p>
            <a:fld id="{52A73DF3-84B0-4F8C-9122-8F805C6AC8A0}" type="slidenum">
              <a:rPr lang="en-US" smtClean="0"/>
              <a:t>32</a:t>
            </a:fld>
            <a:endParaRPr lang="en-US"/>
          </a:p>
        </p:txBody>
      </p:sp>
      <p:grpSp>
        <p:nvGrpSpPr>
          <p:cNvPr id="3" name="Google Shape;8985;p74">
            <a:extLst>
              <a:ext uri="{FF2B5EF4-FFF2-40B4-BE49-F238E27FC236}">
                <a16:creationId xmlns:a16="http://schemas.microsoft.com/office/drawing/2014/main" id="{B166DA11-211E-4BFE-498A-9DEED4D384DA}"/>
              </a:ext>
            </a:extLst>
          </p:cNvPr>
          <p:cNvGrpSpPr/>
          <p:nvPr/>
        </p:nvGrpSpPr>
        <p:grpSpPr>
          <a:xfrm>
            <a:off x="4710662" y="2978163"/>
            <a:ext cx="355641" cy="340151"/>
            <a:chOff x="5049750" y="832600"/>
            <a:chExt cx="505100" cy="483100"/>
          </a:xfrm>
        </p:grpSpPr>
        <p:sp>
          <p:nvSpPr>
            <p:cNvPr id="4" name="Google Shape;8986;p74">
              <a:extLst>
                <a:ext uri="{FF2B5EF4-FFF2-40B4-BE49-F238E27FC236}">
                  <a16:creationId xmlns:a16="http://schemas.microsoft.com/office/drawing/2014/main" id="{FABD7586-5493-623E-F733-B41FA47F97E4}"/>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8987;p74">
              <a:extLst>
                <a:ext uri="{FF2B5EF4-FFF2-40B4-BE49-F238E27FC236}">
                  <a16:creationId xmlns:a16="http://schemas.microsoft.com/office/drawing/2014/main" id="{2B5D9EBD-57D8-FE92-8CDD-74EDA6602B99}"/>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 name="Google Shape;9017;p74">
            <a:extLst>
              <a:ext uri="{FF2B5EF4-FFF2-40B4-BE49-F238E27FC236}">
                <a16:creationId xmlns:a16="http://schemas.microsoft.com/office/drawing/2014/main" id="{55A0D5CB-3B6E-AAFA-A62B-2A48A9CF74F4}"/>
              </a:ext>
            </a:extLst>
          </p:cNvPr>
          <p:cNvSpPr/>
          <p:nvPr/>
        </p:nvSpPr>
        <p:spPr>
          <a:xfrm>
            <a:off x="1340567" y="1404845"/>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9292;p75">
            <a:extLst>
              <a:ext uri="{FF2B5EF4-FFF2-40B4-BE49-F238E27FC236}">
                <a16:creationId xmlns:a16="http://schemas.microsoft.com/office/drawing/2014/main" id="{C91C6FE7-F788-49DE-0B23-C557720C4FF5}"/>
              </a:ext>
            </a:extLst>
          </p:cNvPr>
          <p:cNvSpPr/>
          <p:nvPr/>
        </p:nvSpPr>
        <p:spPr>
          <a:xfrm>
            <a:off x="1323933" y="3010235"/>
            <a:ext cx="378387" cy="375296"/>
          </a:xfrm>
          <a:custGeom>
            <a:avLst/>
            <a:gdLst/>
            <a:ahLst/>
            <a:cxnLst/>
            <a:rect l="l" t="t" r="r" b="b"/>
            <a:pathLst>
              <a:path w="12855" h="12750" extrusionOk="0">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 name="Google Shape;9289;p75">
            <a:extLst>
              <a:ext uri="{FF2B5EF4-FFF2-40B4-BE49-F238E27FC236}">
                <a16:creationId xmlns:a16="http://schemas.microsoft.com/office/drawing/2014/main" id="{D0442ECE-889A-4876-F27E-7BFE754A676E}"/>
              </a:ext>
            </a:extLst>
          </p:cNvPr>
          <p:cNvGrpSpPr/>
          <p:nvPr/>
        </p:nvGrpSpPr>
        <p:grpSpPr>
          <a:xfrm>
            <a:off x="4684179" y="1395483"/>
            <a:ext cx="375591" cy="374060"/>
            <a:chOff x="-42062025" y="2316000"/>
            <a:chExt cx="319000" cy="317700"/>
          </a:xfrm>
        </p:grpSpPr>
        <p:sp>
          <p:nvSpPr>
            <p:cNvPr id="9" name="Google Shape;9290;p75">
              <a:extLst>
                <a:ext uri="{FF2B5EF4-FFF2-40B4-BE49-F238E27FC236}">
                  <a16:creationId xmlns:a16="http://schemas.microsoft.com/office/drawing/2014/main" id="{3362C25B-43E7-E024-F460-2F86190F7687}"/>
                </a:ext>
              </a:extLst>
            </p:cNvPr>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91;p75">
              <a:extLst>
                <a:ext uri="{FF2B5EF4-FFF2-40B4-BE49-F238E27FC236}">
                  <a16:creationId xmlns:a16="http://schemas.microsoft.com/office/drawing/2014/main" id="{3717FAF8-ED0B-6017-C77E-5742B77A307A}"/>
                </a:ext>
              </a:extLst>
            </p:cNvPr>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9">
                                            <p:txEl>
                                              <p:pRg st="0" end="0"/>
                                            </p:txEl>
                                          </p:spTgt>
                                        </p:tgtEl>
                                        <p:attrNameLst>
                                          <p:attrName>style.visibility</p:attrName>
                                        </p:attrNameLst>
                                      </p:cBhvr>
                                      <p:to>
                                        <p:strVal val="visible"/>
                                      </p:to>
                                    </p:set>
                                    <p:animEffect transition="in" filter="fade">
                                      <p:cBhvr>
                                        <p:cTn id="7" dur="250"/>
                                        <p:tgtEl>
                                          <p:spTgt spid="7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5">
                                            <p:txEl>
                                              <p:pRg st="0" end="0"/>
                                            </p:txEl>
                                          </p:spTgt>
                                        </p:tgtEl>
                                        <p:attrNameLst>
                                          <p:attrName>style.visibility</p:attrName>
                                        </p:attrNameLst>
                                      </p:cBhvr>
                                      <p:to>
                                        <p:strVal val="visible"/>
                                      </p:to>
                                    </p:set>
                                    <p:animEffect transition="in" filter="fade">
                                      <p:cBhvr>
                                        <p:cTn id="10" dur="250"/>
                                        <p:tgtEl>
                                          <p:spTgt spid="7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00">
                                            <p:txEl>
                                              <p:pRg st="0" end="0"/>
                                            </p:txEl>
                                          </p:spTgt>
                                        </p:tgtEl>
                                        <p:attrNameLst>
                                          <p:attrName>style.visibility</p:attrName>
                                        </p:attrNameLst>
                                      </p:cBhvr>
                                      <p:to>
                                        <p:strVal val="visible"/>
                                      </p:to>
                                    </p:set>
                                    <p:animEffect transition="in" filter="fade">
                                      <p:cBhvr>
                                        <p:cTn id="15" dur="250"/>
                                        <p:tgtEl>
                                          <p:spTgt spid="800">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6">
                                            <p:txEl>
                                              <p:pRg st="0" end="0"/>
                                            </p:txEl>
                                          </p:spTgt>
                                        </p:tgtEl>
                                        <p:attrNameLst>
                                          <p:attrName>style.visibility</p:attrName>
                                        </p:attrNameLst>
                                      </p:cBhvr>
                                      <p:to>
                                        <p:strVal val="visible"/>
                                      </p:to>
                                    </p:set>
                                    <p:animEffect transition="in" filter="fade">
                                      <p:cBhvr>
                                        <p:cTn id="18" dur="250"/>
                                        <p:tgtEl>
                                          <p:spTgt spid="79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7">
                                            <p:txEl>
                                              <p:pRg st="0" end="0"/>
                                            </p:txEl>
                                          </p:spTgt>
                                        </p:tgtEl>
                                        <p:attrNameLst>
                                          <p:attrName>style.visibility</p:attrName>
                                        </p:attrNameLst>
                                      </p:cBhvr>
                                      <p:to>
                                        <p:strVal val="visible"/>
                                      </p:to>
                                    </p:set>
                                    <p:animEffect transition="in" filter="fade">
                                      <p:cBhvr>
                                        <p:cTn id="23" dur="250"/>
                                        <p:tgtEl>
                                          <p:spTgt spid="79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1">
                                            <p:txEl>
                                              <p:pRg st="0" end="0"/>
                                            </p:txEl>
                                          </p:spTgt>
                                        </p:tgtEl>
                                        <p:attrNameLst>
                                          <p:attrName>style.visibility</p:attrName>
                                        </p:attrNameLst>
                                      </p:cBhvr>
                                      <p:to>
                                        <p:strVal val="visible"/>
                                      </p:to>
                                    </p:set>
                                    <p:animEffect transition="in" filter="fade">
                                      <p:cBhvr>
                                        <p:cTn id="26" dur="250"/>
                                        <p:tgtEl>
                                          <p:spTgt spid="8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98">
                                            <p:txEl>
                                              <p:pRg st="0" end="0"/>
                                            </p:txEl>
                                          </p:spTgt>
                                        </p:tgtEl>
                                        <p:attrNameLst>
                                          <p:attrName>style.visibility</p:attrName>
                                        </p:attrNameLst>
                                      </p:cBhvr>
                                      <p:to>
                                        <p:strVal val="visible"/>
                                      </p:to>
                                    </p:set>
                                    <p:animEffect transition="in" filter="fade">
                                      <p:cBhvr>
                                        <p:cTn id="31" dur="250"/>
                                        <p:tgtEl>
                                          <p:spTgt spid="79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2">
                                            <p:txEl>
                                              <p:pRg st="0" end="0"/>
                                            </p:txEl>
                                          </p:spTgt>
                                        </p:tgtEl>
                                        <p:attrNameLst>
                                          <p:attrName>style.visibility</p:attrName>
                                        </p:attrNameLst>
                                      </p:cBhvr>
                                      <p:to>
                                        <p:strVal val="visible"/>
                                      </p:to>
                                    </p:set>
                                    <p:animEffect transition="in" filter="fade">
                                      <p:cBhvr>
                                        <p:cTn id="34" dur="250"/>
                                        <p:tgtEl>
                                          <p:spTgt spid="8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build="p"/>
      <p:bldP spid="796" grpId="0" build="p"/>
      <p:bldP spid="797" grpId="0" build="p"/>
      <p:bldP spid="798" grpId="0" build="p"/>
      <p:bldP spid="799" grpId="0" build="p"/>
      <p:bldP spid="800" grpId="0" build="p"/>
      <p:bldP spid="801" grpId="0" build="p"/>
      <p:bldP spid="80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0"/>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857" name="Google Shape;857;p60"/>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Code and full report of this project are available on </a:t>
            </a:r>
            <a:r>
              <a:rPr lang="en-US" b="1" dirty="0">
                <a:hlinkClick r:id="rId3"/>
              </a:rPr>
              <a:t>GitHub</a:t>
            </a:r>
            <a:r>
              <a:rPr lang="en-US" b="1" dirty="0"/>
              <a:t>. For any questions please contact:</a:t>
            </a:r>
          </a:p>
          <a:p>
            <a:pPr marL="0" lvl="0" indent="0"/>
            <a:r>
              <a:rPr lang="en-US" dirty="0"/>
              <a:t>jtappeta214@alumnes.ub.edu</a:t>
            </a:r>
          </a:p>
        </p:txBody>
      </p:sp>
      <p:sp>
        <p:nvSpPr>
          <p:cNvPr id="2" name="Slide Number Placeholder 1">
            <a:extLst>
              <a:ext uri="{FF2B5EF4-FFF2-40B4-BE49-F238E27FC236}">
                <a16:creationId xmlns:a16="http://schemas.microsoft.com/office/drawing/2014/main" id="{728D9F8B-CE08-E9DF-82EB-2D7995403611}"/>
              </a:ext>
            </a:extLst>
          </p:cNvPr>
          <p:cNvSpPr>
            <a:spLocks noGrp="1"/>
          </p:cNvSpPr>
          <p:nvPr>
            <p:ph type="sldNum" sz="quarter" idx="11"/>
          </p:nvPr>
        </p:nvSpPr>
        <p:spPr/>
        <p:txBody>
          <a:bodyPr/>
          <a:lstStyle/>
          <a:p>
            <a:fld id="{52A73DF3-84B0-4F8C-9122-8F805C6AC8A0}" type="slidenum">
              <a:rPr lang="en-US" smtClean="0"/>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data can be very informative, but it is also highly-dimensional, non-linear, and noisy, making it difficult to understand.</a:t>
            </a:r>
            <a:endParaRPr dirty="0"/>
          </a:p>
        </p:txBody>
      </p:sp>
      <p:sp>
        <p:nvSpPr>
          <p:cNvPr id="338" name="Google Shape;338;p37"/>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Deep learning models can be trained on neural data to learn its complex patterns and achieve accurately classification.</a:t>
            </a:r>
            <a:endParaRPr dirty="0"/>
          </a:p>
        </p:txBody>
      </p:sp>
      <p:sp>
        <p:nvSpPr>
          <p:cNvPr id="339" name="Google Shape;339;p37"/>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model training, we can extract input feature importance to better understand the input data and thus our brains. </a:t>
            </a:r>
            <a:endParaRPr dirty="0"/>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endParaRPr dirty="0"/>
          </a:p>
        </p:txBody>
      </p:sp>
      <p:sp>
        <p:nvSpPr>
          <p:cNvPr id="341" name="Google Shape;341;p37"/>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Classification</a:t>
            </a:r>
            <a:endParaRPr dirty="0"/>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Interpretability</a:t>
            </a:r>
            <a:endParaRPr dirty="0"/>
          </a:p>
        </p:txBody>
      </p:sp>
      <p:sp>
        <p:nvSpPr>
          <p:cNvPr id="2" name="Slide Number Placeholder 1">
            <a:extLst>
              <a:ext uri="{FF2B5EF4-FFF2-40B4-BE49-F238E27FC236}">
                <a16:creationId xmlns:a16="http://schemas.microsoft.com/office/drawing/2014/main" id="{9C307609-8292-2A09-B208-391E3C4DBF2D}"/>
              </a:ext>
            </a:extLst>
          </p:cNvPr>
          <p:cNvSpPr>
            <a:spLocks noGrp="1"/>
          </p:cNvSpPr>
          <p:nvPr>
            <p:ph type="sldNum" sz="quarter" idx="11"/>
          </p:nvPr>
        </p:nvSpPr>
        <p:spPr/>
        <p:txBody>
          <a:bodyPr/>
          <a:lstStyle/>
          <a:p>
            <a:fld id="{52A73DF3-84B0-4F8C-9122-8F805C6AC8A0}" type="slidenum">
              <a:rPr lang="en-US" smtClean="0"/>
              <a:t>4</a:t>
            </a:fld>
            <a:endParaRPr lang="en-US"/>
          </a:p>
        </p:txBody>
      </p:sp>
      <p:sp>
        <p:nvSpPr>
          <p:cNvPr id="3" name="Google Shape;9017;p74">
            <a:extLst>
              <a:ext uri="{FF2B5EF4-FFF2-40B4-BE49-F238E27FC236}">
                <a16:creationId xmlns:a16="http://schemas.microsoft.com/office/drawing/2014/main" id="{826C914D-5E1D-2B64-BABB-14C688F5C529}"/>
              </a:ext>
            </a:extLst>
          </p:cNvPr>
          <p:cNvSpPr/>
          <p:nvPr/>
        </p:nvSpPr>
        <p:spPr>
          <a:xfrm>
            <a:off x="1103963" y="2492101"/>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8985;p74">
            <a:extLst>
              <a:ext uri="{FF2B5EF4-FFF2-40B4-BE49-F238E27FC236}">
                <a16:creationId xmlns:a16="http://schemas.microsoft.com/office/drawing/2014/main" id="{56EED3D8-6044-7737-3E76-54879277E4D3}"/>
              </a:ext>
            </a:extLst>
          </p:cNvPr>
          <p:cNvGrpSpPr/>
          <p:nvPr/>
        </p:nvGrpSpPr>
        <p:grpSpPr>
          <a:xfrm>
            <a:off x="1116192" y="3646050"/>
            <a:ext cx="355641" cy="340151"/>
            <a:chOff x="5049750" y="832600"/>
            <a:chExt cx="505100" cy="483100"/>
          </a:xfrm>
        </p:grpSpPr>
        <p:sp>
          <p:nvSpPr>
            <p:cNvPr id="5" name="Google Shape;8986;p74">
              <a:extLst>
                <a:ext uri="{FF2B5EF4-FFF2-40B4-BE49-F238E27FC236}">
                  <a16:creationId xmlns:a16="http://schemas.microsoft.com/office/drawing/2014/main" id="{6621AE96-EBBD-3773-E33A-C0D9E213AFFC}"/>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8987;p74">
              <a:extLst>
                <a:ext uri="{FF2B5EF4-FFF2-40B4-BE49-F238E27FC236}">
                  <a16:creationId xmlns:a16="http://schemas.microsoft.com/office/drawing/2014/main" id="{69822376-2A2F-9238-B287-7B460BCF1D92}"/>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Google Shape;9434;p75">
            <a:extLst>
              <a:ext uri="{FF2B5EF4-FFF2-40B4-BE49-F238E27FC236}">
                <a16:creationId xmlns:a16="http://schemas.microsoft.com/office/drawing/2014/main" id="{E1F97018-8E8D-1514-53F8-3259EE1C2480}"/>
              </a:ext>
            </a:extLst>
          </p:cNvPr>
          <p:cNvSpPr/>
          <p:nvPr/>
        </p:nvSpPr>
        <p:spPr>
          <a:xfrm>
            <a:off x="1116770" y="1288586"/>
            <a:ext cx="355063" cy="351984"/>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animEffect transition="in" filter="fade">
                                      <p:cBhvr>
                                        <p:cTn id="7" dur="250"/>
                                        <p:tgtEl>
                                          <p:spTgt spid="33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0">
                                            <p:txEl>
                                              <p:pRg st="0" end="0"/>
                                            </p:txEl>
                                          </p:spTgt>
                                        </p:tgtEl>
                                        <p:attrNameLst>
                                          <p:attrName>style.visibility</p:attrName>
                                        </p:attrNameLst>
                                      </p:cBhvr>
                                      <p:to>
                                        <p:strVal val="visible"/>
                                      </p:to>
                                    </p:set>
                                    <p:animEffect transition="in" filter="fade">
                                      <p:cBhvr>
                                        <p:cTn id="10" dur="250"/>
                                        <p:tgtEl>
                                          <p:spTgt spid="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1">
                                            <p:txEl>
                                              <p:pRg st="0" end="0"/>
                                            </p:txEl>
                                          </p:spTgt>
                                        </p:tgtEl>
                                        <p:attrNameLst>
                                          <p:attrName>style.visibility</p:attrName>
                                        </p:attrNameLst>
                                      </p:cBhvr>
                                      <p:to>
                                        <p:strVal val="visible"/>
                                      </p:to>
                                    </p:set>
                                    <p:animEffect transition="in" filter="fade">
                                      <p:cBhvr>
                                        <p:cTn id="15" dur="250"/>
                                        <p:tgtEl>
                                          <p:spTgt spid="341">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8">
                                            <p:txEl>
                                              <p:pRg st="0" end="0"/>
                                            </p:txEl>
                                          </p:spTgt>
                                        </p:tgtEl>
                                        <p:attrNameLst>
                                          <p:attrName>style.visibility</p:attrName>
                                        </p:attrNameLst>
                                      </p:cBhvr>
                                      <p:to>
                                        <p:strVal val="visible"/>
                                      </p:to>
                                    </p:set>
                                    <p:animEffect transition="in" filter="fade">
                                      <p:cBhvr>
                                        <p:cTn id="18" dur="250"/>
                                        <p:tgtEl>
                                          <p:spTgt spid="33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9">
                                            <p:txEl>
                                              <p:pRg st="0" end="0"/>
                                            </p:txEl>
                                          </p:spTgt>
                                        </p:tgtEl>
                                        <p:attrNameLst>
                                          <p:attrName>style.visibility</p:attrName>
                                        </p:attrNameLst>
                                      </p:cBhvr>
                                      <p:to>
                                        <p:strVal val="visible"/>
                                      </p:to>
                                    </p:set>
                                    <p:animEffect transition="in" filter="fade">
                                      <p:cBhvr>
                                        <p:cTn id="23" dur="250"/>
                                        <p:tgtEl>
                                          <p:spTgt spid="339">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2">
                                            <p:txEl>
                                              <p:pRg st="0" end="0"/>
                                            </p:txEl>
                                          </p:spTgt>
                                        </p:tgtEl>
                                        <p:attrNameLst>
                                          <p:attrName>style.visibility</p:attrName>
                                        </p:attrNameLst>
                                      </p:cBhvr>
                                      <p:to>
                                        <p:strVal val="visible"/>
                                      </p:to>
                                    </p:set>
                                    <p:animEffect transition="in" filter="fade">
                                      <p:cBhvr>
                                        <p:cTn id="26" dur="250"/>
                                        <p:tgtEl>
                                          <p:spTgt spid="3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P spid="338" grpId="0" build="p"/>
      <p:bldP spid="339" grpId="0" build="p"/>
      <p:bldP spid="340" grpId="0" build="p"/>
      <p:bldP spid="341" grpId="0" build="p"/>
      <p:bldP spid="34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4" name="Picture 3">
            <a:extLst>
              <a:ext uri="{FF2B5EF4-FFF2-40B4-BE49-F238E27FC236}">
                <a16:creationId xmlns:a16="http://schemas.microsoft.com/office/drawing/2014/main" id="{57028A7E-7DFE-5828-4AD9-93F7FF5EA68A}"/>
              </a:ext>
            </a:extLst>
          </p:cNvPr>
          <p:cNvPicPr>
            <a:picLocks noChangeAspect="1"/>
          </p:cNvPicPr>
          <p:nvPr/>
        </p:nvPicPr>
        <p:blipFill>
          <a:blip r:embed="rId3"/>
          <a:stretch>
            <a:fillRect/>
          </a:stretch>
        </p:blipFill>
        <p:spPr>
          <a:xfrm>
            <a:off x="4494050" y="230458"/>
            <a:ext cx="4649950" cy="4682584"/>
          </a:xfrm>
          <a:prstGeom prst="rect">
            <a:avLst/>
          </a:prstGeom>
        </p:spPr>
      </p:pic>
      <p:sp>
        <p:nvSpPr>
          <p:cNvPr id="10" name="Picture Placeholder 9">
            <a:extLst>
              <a:ext uri="{FF2B5EF4-FFF2-40B4-BE49-F238E27FC236}">
                <a16:creationId xmlns:a16="http://schemas.microsoft.com/office/drawing/2014/main" id="{37D45BA4-5079-F892-2A37-85BF9037BF57}"/>
              </a:ext>
            </a:extLst>
          </p:cNvPr>
          <p:cNvSpPr>
            <a:spLocks noGrp="1"/>
          </p:cNvSpPr>
          <p:nvPr>
            <p:ph type="pic" idx="2"/>
          </p:nvPr>
        </p:nvSpPr>
        <p:spPr>
          <a:xfrm>
            <a:off x="4494050" y="230458"/>
            <a:ext cx="4650000" cy="4682584"/>
          </a:xfrm>
        </p:spPr>
        <p:txBody>
          <a:bodyPr/>
          <a:lstStyle/>
          <a:p>
            <a:endParaRPr lang="en-US" dirty="0"/>
          </a:p>
        </p:txBody>
      </p:sp>
      <p:sp>
        <p:nvSpPr>
          <p:cNvPr id="397" name="Google Shape;397;p41"/>
          <p:cNvSpPr txBox="1">
            <a:spLocks noGrp="1"/>
          </p:cNvSpPr>
          <p:nvPr>
            <p:ph type="title"/>
          </p:nvPr>
        </p:nvSpPr>
        <p:spPr>
          <a:xfrm>
            <a:off x="720000" y="742983"/>
            <a:ext cx="3198300" cy="1078382"/>
          </a:xfrm>
          <a:prstGeom prst="rect">
            <a:avLst/>
          </a:prstGeom>
        </p:spPr>
        <p:txBody>
          <a:bodyPr spcFirstLastPara="1" wrap="square" lIns="91425" tIns="91425" rIns="91425" bIns="91425" anchor="t" anchorCtr="0">
            <a:noAutofit/>
          </a:bodyPr>
          <a:lstStyle/>
          <a:p>
            <a:pPr lvl="0"/>
            <a:r>
              <a:rPr lang="en" dirty="0"/>
              <a:t>Data Source</a:t>
            </a:r>
            <a:endParaRPr dirty="0"/>
          </a:p>
        </p:txBody>
      </p:sp>
      <p:sp>
        <p:nvSpPr>
          <p:cNvPr id="398" name="Google Shape;398;p41"/>
          <p:cNvSpPr txBox="1">
            <a:spLocks noGrp="1"/>
          </p:cNvSpPr>
          <p:nvPr>
            <p:ph type="subTitle" idx="1"/>
          </p:nvPr>
        </p:nvSpPr>
        <p:spPr>
          <a:xfrm>
            <a:off x="720000" y="1821366"/>
            <a:ext cx="3346478" cy="234629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Data comes from Local Field Potentials (LFPs)</a:t>
            </a:r>
          </a:p>
          <a:p>
            <a:pPr marL="742950" lvl="1" indent="-285750" algn="l">
              <a:buFont typeface="Arial" panose="020B0604020202020204" pitchFamily="34" charset="0"/>
              <a:buChar char="•"/>
            </a:pPr>
            <a:r>
              <a:rPr lang="en-US" dirty="0"/>
              <a:t>Invasive procedure to record electrical activity within the brain</a:t>
            </a:r>
          </a:p>
          <a:p>
            <a:pPr marL="742950" lvl="1" indent="-285750" algn="l">
              <a:buFont typeface="Arial" panose="020B0604020202020204" pitchFamily="34" charset="0"/>
              <a:buChar char="•"/>
            </a:pPr>
            <a:r>
              <a:rPr lang="en-US" dirty="0"/>
              <a:t>Higher spatial resolution on a smaller subset of the brain when compared to electroencephalograms (EEGs)</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dirty="0"/>
          </a:p>
        </p:txBody>
      </p:sp>
      <p:sp>
        <p:nvSpPr>
          <p:cNvPr id="11" name="Slide Number Placeholder 10">
            <a:extLst>
              <a:ext uri="{FF2B5EF4-FFF2-40B4-BE49-F238E27FC236}">
                <a16:creationId xmlns:a16="http://schemas.microsoft.com/office/drawing/2014/main" id="{145723F1-0C15-EF42-9221-B0B6B5C757DB}"/>
              </a:ext>
            </a:extLst>
          </p:cNvPr>
          <p:cNvSpPr>
            <a:spLocks noGrp="1"/>
          </p:cNvSpPr>
          <p:nvPr>
            <p:ph type="sldNum" sz="quarter" idx="11"/>
          </p:nvPr>
        </p:nvSpPr>
        <p:spPr/>
        <p:txBody>
          <a:bodyPr/>
          <a:lstStyle/>
          <a:p>
            <a:fld id="{52A73DF3-84B0-4F8C-9122-8F805C6AC8A0}"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AFC3-CA4B-867D-48DF-E446D9D1388F}"/>
              </a:ext>
            </a:extLst>
          </p:cNvPr>
          <p:cNvSpPr>
            <a:spLocks noGrp="1"/>
          </p:cNvSpPr>
          <p:nvPr>
            <p:ph type="title"/>
          </p:nvPr>
        </p:nvSpPr>
        <p:spPr/>
        <p:txBody>
          <a:bodyPr/>
          <a:lstStyle/>
          <a:p>
            <a:r>
              <a:rPr lang="en-US" dirty="0"/>
              <a:t>Experiment Overview</a:t>
            </a:r>
          </a:p>
        </p:txBody>
      </p:sp>
      <p:sp>
        <p:nvSpPr>
          <p:cNvPr id="3" name="Text Placeholder 2">
            <a:extLst>
              <a:ext uri="{FF2B5EF4-FFF2-40B4-BE49-F238E27FC236}">
                <a16:creationId xmlns:a16="http://schemas.microsoft.com/office/drawing/2014/main" id="{FAC9F06D-4CC2-2302-314D-00E47AE6427F}"/>
              </a:ext>
            </a:extLst>
          </p:cNvPr>
          <p:cNvSpPr>
            <a:spLocks noGrp="1"/>
          </p:cNvSpPr>
          <p:nvPr>
            <p:ph type="body" idx="1"/>
          </p:nvPr>
        </p:nvSpPr>
        <p:spPr/>
        <p:txBody>
          <a:bodyPr/>
          <a:lstStyle/>
          <a:p>
            <a:r>
              <a:rPr lang="en-US" dirty="0"/>
              <a:t>Data comes from the experiment described in DePass et al., 2022. </a:t>
            </a:r>
          </a:p>
          <a:p>
            <a:r>
              <a:rPr lang="en-US" dirty="0"/>
              <a:t>In that experiment neural data is recorded while macaque monkeys perform a series of movements using both their left and right hands.</a:t>
            </a:r>
          </a:p>
          <a:p>
            <a:pPr lvl="1"/>
            <a:r>
              <a:rPr lang="en-US" dirty="0"/>
              <a:t>Data is recorded on 256 channels from </a:t>
            </a:r>
            <a:r>
              <a:rPr lang="en-US" b="1" dirty="0"/>
              <a:t>five regions </a:t>
            </a:r>
            <a:r>
              <a:rPr lang="en-US" dirty="0"/>
              <a:t>of the brain: the left and right ventral premotor cortex (</a:t>
            </a:r>
            <a:r>
              <a:rPr lang="en-US" b="1" dirty="0" err="1"/>
              <a:t>PMv</a:t>
            </a:r>
            <a:r>
              <a:rPr lang="en-US" dirty="0"/>
              <a:t>), the left and right dorsal premotor cortex (</a:t>
            </a:r>
            <a:r>
              <a:rPr lang="en-US" b="1" dirty="0" err="1"/>
              <a:t>PMd</a:t>
            </a:r>
            <a:r>
              <a:rPr lang="en-US" dirty="0"/>
              <a:t>) and the left primary motor (</a:t>
            </a:r>
            <a:r>
              <a:rPr lang="en-US" b="1" dirty="0"/>
              <a:t>M1</a:t>
            </a:r>
            <a:r>
              <a:rPr lang="en-US" dirty="0"/>
              <a:t>).</a:t>
            </a:r>
          </a:p>
          <a:p>
            <a:r>
              <a:rPr lang="en-US" dirty="0"/>
              <a:t>We have in total </a:t>
            </a:r>
            <a:r>
              <a:rPr lang="en-US" b="1" dirty="0"/>
              <a:t>1575 samples </a:t>
            </a:r>
            <a:r>
              <a:rPr lang="en-US" dirty="0"/>
              <a:t>and </a:t>
            </a:r>
            <a:r>
              <a:rPr lang="en-US" b="1" dirty="0"/>
              <a:t>9 classes </a:t>
            </a:r>
            <a:r>
              <a:rPr lang="en-US" dirty="0"/>
              <a:t>from our data.</a:t>
            </a:r>
          </a:p>
          <a:p>
            <a:pPr lvl="1"/>
            <a:r>
              <a:rPr lang="en-US" dirty="0"/>
              <a:t>Singular baseline class and separate classes per movement and hand. </a:t>
            </a:r>
          </a:p>
        </p:txBody>
      </p:sp>
      <p:sp>
        <p:nvSpPr>
          <p:cNvPr id="4" name="Slide Number Placeholder 3">
            <a:extLst>
              <a:ext uri="{FF2B5EF4-FFF2-40B4-BE49-F238E27FC236}">
                <a16:creationId xmlns:a16="http://schemas.microsoft.com/office/drawing/2014/main" id="{2F60CD28-EACE-F390-E803-67B99F4CDA82}"/>
              </a:ext>
            </a:extLst>
          </p:cNvPr>
          <p:cNvSpPr>
            <a:spLocks noGrp="1"/>
          </p:cNvSpPr>
          <p:nvPr>
            <p:ph type="sldNum" sz="quarter" idx="10"/>
          </p:nvPr>
        </p:nvSpPr>
        <p:spPr/>
        <p:txBody>
          <a:bodyPr/>
          <a:lstStyle/>
          <a:p>
            <a:fld id="{52A73DF3-84B0-4F8C-9122-8F805C6AC8A0}" type="slidenum">
              <a:rPr lang="en-US" smtClean="0"/>
              <a:t>6</a:t>
            </a:fld>
            <a:endParaRPr lang="en-US" dirty="0"/>
          </a:p>
        </p:txBody>
      </p:sp>
      <p:pic>
        <p:nvPicPr>
          <p:cNvPr id="6" name="Picture 5" descr="A diagram of a hand&#10;&#10;AI-generated content may be incorrect.">
            <a:extLst>
              <a:ext uri="{FF2B5EF4-FFF2-40B4-BE49-F238E27FC236}">
                <a16:creationId xmlns:a16="http://schemas.microsoft.com/office/drawing/2014/main" id="{A24903B9-00FE-09A0-41B3-F0F64CB260EF}"/>
              </a:ext>
            </a:extLst>
          </p:cNvPr>
          <p:cNvPicPr>
            <a:picLocks noChangeAspect="1"/>
          </p:cNvPicPr>
          <p:nvPr/>
        </p:nvPicPr>
        <p:blipFill>
          <a:blip r:embed="rId3"/>
          <a:stretch>
            <a:fillRect/>
          </a:stretch>
        </p:blipFill>
        <p:spPr>
          <a:xfrm>
            <a:off x="2947649" y="3427469"/>
            <a:ext cx="3248702" cy="1425237"/>
          </a:xfrm>
          <a:prstGeom prst="rect">
            <a:avLst/>
          </a:prstGeom>
        </p:spPr>
      </p:pic>
    </p:spTree>
    <p:extLst>
      <p:ext uri="{BB962C8B-B14F-4D97-AF65-F5344CB8AC3E}">
        <p14:creationId xmlns:p14="http://schemas.microsoft.com/office/powerpoint/2010/main" val="11476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5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5FC58C61-9B26-5B13-A396-BCE12A85CDC9}"/>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64AD6C7-C35A-3232-CE8F-807C0C4ADDFE}"/>
              </a:ext>
            </a:extLst>
          </p:cNvPr>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Preprocessing</a:t>
            </a:r>
            <a:endParaRPr dirty="0"/>
          </a:p>
        </p:txBody>
      </p:sp>
      <p:sp>
        <p:nvSpPr>
          <p:cNvPr id="331" name="Google Shape;331;p36">
            <a:extLst>
              <a:ext uri="{FF2B5EF4-FFF2-40B4-BE49-F238E27FC236}">
                <a16:creationId xmlns:a16="http://schemas.microsoft.com/office/drawing/2014/main" id="{70879C61-2C67-1B3A-5C50-6A0219D80872}"/>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 name="Subtitle 2">
            <a:extLst>
              <a:ext uri="{FF2B5EF4-FFF2-40B4-BE49-F238E27FC236}">
                <a16:creationId xmlns:a16="http://schemas.microsoft.com/office/drawing/2014/main" id="{6CD47652-9355-CB93-F597-241FC43410F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DA54C46-7626-5F0D-EC56-A4B00EA648C7}"/>
              </a:ext>
            </a:extLst>
          </p:cNvPr>
          <p:cNvSpPr>
            <a:spLocks noGrp="1"/>
          </p:cNvSpPr>
          <p:nvPr>
            <p:ph type="sldNum" sz="quarter" idx="10"/>
          </p:nvPr>
        </p:nvSpPr>
        <p:spPr/>
        <p:txBody>
          <a:bodyPr/>
          <a:lstStyle/>
          <a:p>
            <a:fld id="{52A73DF3-84B0-4F8C-9122-8F805C6AC8A0}" type="slidenum">
              <a:rPr lang="en-US" smtClean="0"/>
              <a:t>7</a:t>
            </a:fld>
            <a:endParaRPr lang="en-US"/>
          </a:p>
        </p:txBody>
      </p:sp>
    </p:spTree>
    <p:extLst>
      <p:ext uri="{BB962C8B-B14F-4D97-AF65-F5344CB8AC3E}">
        <p14:creationId xmlns:p14="http://schemas.microsoft.com/office/powerpoint/2010/main" val="277936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8FBE-86B3-F227-CE80-209920B6B3C0}"/>
              </a:ext>
            </a:extLst>
          </p:cNvPr>
          <p:cNvSpPr>
            <a:spLocks noGrp="1"/>
          </p:cNvSpPr>
          <p:nvPr>
            <p:ph type="title"/>
          </p:nvPr>
        </p:nvSpPr>
        <p:spPr/>
        <p:txBody>
          <a:bodyPr/>
          <a:lstStyle/>
          <a:p>
            <a:r>
              <a:rPr lang="en-US" dirty="0"/>
              <a:t>Spectrograms</a:t>
            </a:r>
          </a:p>
        </p:txBody>
      </p:sp>
      <p:sp>
        <p:nvSpPr>
          <p:cNvPr id="3" name="Text Placeholder 2">
            <a:extLst>
              <a:ext uri="{FF2B5EF4-FFF2-40B4-BE49-F238E27FC236}">
                <a16:creationId xmlns:a16="http://schemas.microsoft.com/office/drawing/2014/main" id="{9CA22F55-3C82-A737-8583-C6A6F8E10B55}"/>
              </a:ext>
            </a:extLst>
          </p:cNvPr>
          <p:cNvSpPr>
            <a:spLocks noGrp="1"/>
          </p:cNvSpPr>
          <p:nvPr>
            <p:ph type="body" idx="1"/>
          </p:nvPr>
        </p:nvSpPr>
        <p:spPr/>
        <p:txBody>
          <a:bodyPr/>
          <a:lstStyle/>
          <a:p>
            <a:r>
              <a:rPr lang="en-US" dirty="0"/>
              <a:t>Data was transformed into spectrograms, which are visual representations of how frequency changes over time.</a:t>
            </a:r>
          </a:p>
          <a:p>
            <a:r>
              <a:rPr lang="en-US" dirty="0"/>
              <a:t>This allows us to use image analysis techniques to learn and classify the data.</a:t>
            </a:r>
          </a:p>
        </p:txBody>
      </p:sp>
      <p:sp>
        <p:nvSpPr>
          <p:cNvPr id="4" name="Slide Number Placeholder 3">
            <a:extLst>
              <a:ext uri="{FF2B5EF4-FFF2-40B4-BE49-F238E27FC236}">
                <a16:creationId xmlns:a16="http://schemas.microsoft.com/office/drawing/2014/main" id="{93227FC7-C9A7-B7F9-7924-46D2382CC80D}"/>
              </a:ext>
            </a:extLst>
          </p:cNvPr>
          <p:cNvSpPr>
            <a:spLocks noGrp="1"/>
          </p:cNvSpPr>
          <p:nvPr>
            <p:ph type="sldNum" sz="quarter" idx="10"/>
          </p:nvPr>
        </p:nvSpPr>
        <p:spPr/>
        <p:txBody>
          <a:bodyPr/>
          <a:lstStyle/>
          <a:p>
            <a:fld id="{52A73DF3-84B0-4F8C-9122-8F805C6AC8A0}" type="slidenum">
              <a:rPr lang="en-US" smtClean="0"/>
              <a:t>8</a:t>
            </a:fld>
            <a:endParaRPr lang="en-US"/>
          </a:p>
        </p:txBody>
      </p:sp>
      <p:pic>
        <p:nvPicPr>
          <p:cNvPr id="6" name="Picture 5" descr="A comparison of a number of uncleaned spectrograms&#10;&#10;AI-generated content may be incorrect.">
            <a:extLst>
              <a:ext uri="{FF2B5EF4-FFF2-40B4-BE49-F238E27FC236}">
                <a16:creationId xmlns:a16="http://schemas.microsoft.com/office/drawing/2014/main" id="{1C01723B-9A00-D4F3-691E-3911F5B69185}"/>
              </a:ext>
            </a:extLst>
          </p:cNvPr>
          <p:cNvPicPr>
            <a:picLocks noChangeAspect="1"/>
          </p:cNvPicPr>
          <p:nvPr/>
        </p:nvPicPr>
        <p:blipFill>
          <a:blip r:embed="rId3"/>
          <a:stretch>
            <a:fillRect/>
          </a:stretch>
        </p:blipFill>
        <p:spPr>
          <a:xfrm>
            <a:off x="2887980" y="2378715"/>
            <a:ext cx="3368040" cy="2526030"/>
          </a:xfrm>
          <a:prstGeom prst="rect">
            <a:avLst/>
          </a:prstGeom>
        </p:spPr>
      </p:pic>
    </p:spTree>
    <p:extLst>
      <p:ext uri="{BB962C8B-B14F-4D97-AF65-F5344CB8AC3E}">
        <p14:creationId xmlns:p14="http://schemas.microsoft.com/office/powerpoint/2010/main" val="272712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9652B-DAB9-A780-4204-941B26902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59A59-E9EE-9E52-ABB9-803AADB62C8B}"/>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CBF50A6B-1284-B2F8-21FC-09BF51D9C25B}"/>
              </a:ext>
            </a:extLst>
          </p:cNvPr>
          <p:cNvSpPr>
            <a:spLocks noGrp="1"/>
          </p:cNvSpPr>
          <p:nvPr>
            <p:ph type="body" idx="1"/>
          </p:nvPr>
        </p:nvSpPr>
        <p:spPr/>
        <p:txBody>
          <a:bodyPr/>
          <a:lstStyle/>
          <a:p>
            <a:pPr marL="177800" indent="0">
              <a:buNone/>
            </a:pPr>
            <a:r>
              <a:rPr lang="en-US" dirty="0"/>
              <a:t>Two data cleaning methods were used:</a:t>
            </a:r>
          </a:p>
          <a:p>
            <a:r>
              <a:rPr lang="en-US" b="1" dirty="0"/>
              <a:t>Bad Channel Deletion </a:t>
            </a:r>
            <a:r>
              <a:rPr lang="en-US" dirty="0"/>
              <a:t>– removes channels that are too flat or noisy when compared to the overall dataset.</a:t>
            </a:r>
          </a:p>
          <a:p>
            <a:r>
              <a:rPr lang="en-US" b="1" dirty="0"/>
              <a:t>Spectrogram Cleaning </a:t>
            </a:r>
            <a:r>
              <a:rPr lang="en-US" dirty="0"/>
              <a:t>– Limits frequency values to cutoff artifact noise and deletes data around 60 Hz powerline spikes.</a:t>
            </a:r>
          </a:p>
        </p:txBody>
      </p:sp>
      <p:sp>
        <p:nvSpPr>
          <p:cNvPr id="4" name="Slide Number Placeholder 3">
            <a:extLst>
              <a:ext uri="{FF2B5EF4-FFF2-40B4-BE49-F238E27FC236}">
                <a16:creationId xmlns:a16="http://schemas.microsoft.com/office/drawing/2014/main" id="{FC766313-C35E-C5C0-E630-B5EC4D4F599B}"/>
              </a:ext>
            </a:extLst>
          </p:cNvPr>
          <p:cNvSpPr>
            <a:spLocks noGrp="1"/>
          </p:cNvSpPr>
          <p:nvPr>
            <p:ph type="sldNum" sz="quarter" idx="10"/>
          </p:nvPr>
        </p:nvSpPr>
        <p:spPr/>
        <p:txBody>
          <a:bodyPr/>
          <a:lstStyle/>
          <a:p>
            <a:fld id="{52A73DF3-84B0-4F8C-9122-8F805C6AC8A0}" type="slidenum">
              <a:rPr lang="en-US" smtClean="0"/>
              <a:t>9</a:t>
            </a:fld>
            <a:endParaRPr lang="en-US"/>
          </a:p>
        </p:txBody>
      </p:sp>
      <p:pic>
        <p:nvPicPr>
          <p:cNvPr id="5" name="Picture 4" descr="A comparison of a number of uncleaned spectrograms&#10;&#10;AI-generated content may be incorrect.">
            <a:extLst>
              <a:ext uri="{FF2B5EF4-FFF2-40B4-BE49-F238E27FC236}">
                <a16:creationId xmlns:a16="http://schemas.microsoft.com/office/drawing/2014/main" id="{1B675609-145D-8971-8B3C-285ED30FF61B}"/>
              </a:ext>
            </a:extLst>
          </p:cNvPr>
          <p:cNvPicPr>
            <a:picLocks noChangeAspect="1"/>
          </p:cNvPicPr>
          <p:nvPr/>
        </p:nvPicPr>
        <p:blipFill>
          <a:blip r:embed="rId2"/>
          <a:stretch>
            <a:fillRect/>
          </a:stretch>
        </p:blipFill>
        <p:spPr>
          <a:xfrm>
            <a:off x="1281059" y="2639122"/>
            <a:ext cx="3020830" cy="2265623"/>
          </a:xfrm>
          <a:prstGeom prst="rect">
            <a:avLst/>
          </a:prstGeom>
        </p:spPr>
      </p:pic>
      <p:pic>
        <p:nvPicPr>
          <p:cNvPr id="7" name="Picture 6" descr="A diagram of a cleand spectrum&#10;&#10;AI-generated content may be incorrect.">
            <a:extLst>
              <a:ext uri="{FF2B5EF4-FFF2-40B4-BE49-F238E27FC236}">
                <a16:creationId xmlns:a16="http://schemas.microsoft.com/office/drawing/2014/main" id="{B366F431-1304-FCF8-C6A7-71FD975AD37C}"/>
              </a:ext>
            </a:extLst>
          </p:cNvPr>
          <p:cNvPicPr>
            <a:picLocks noChangeAspect="1"/>
          </p:cNvPicPr>
          <p:nvPr/>
        </p:nvPicPr>
        <p:blipFill>
          <a:blip r:embed="rId3"/>
          <a:stretch>
            <a:fillRect/>
          </a:stretch>
        </p:blipFill>
        <p:spPr>
          <a:xfrm>
            <a:off x="4862948" y="2654750"/>
            <a:ext cx="2999993" cy="2249994"/>
          </a:xfrm>
          <a:prstGeom prst="rect">
            <a:avLst/>
          </a:prstGeom>
        </p:spPr>
      </p:pic>
    </p:spTree>
    <p:extLst>
      <p:ext uri="{BB962C8B-B14F-4D97-AF65-F5344CB8AC3E}">
        <p14:creationId xmlns:p14="http://schemas.microsoft.com/office/powerpoint/2010/main" val="13757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5469</TotalTime>
  <Words>1489</Words>
  <Application>Microsoft Office PowerPoint</Application>
  <PresentationFormat>On-screen Show (16:9)</PresentationFormat>
  <Paragraphs>273</Paragraphs>
  <Slides>33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Lato</vt:lpstr>
      <vt:lpstr>Hanken Grotesk</vt:lpstr>
      <vt:lpstr>Cambria Math</vt:lpstr>
      <vt:lpstr>Figtree Black</vt:lpstr>
      <vt:lpstr>Elegant Black &amp; White Thesis Defense by Slidesgo</vt:lpstr>
      <vt:lpstr>How the Brain Moves: Understanding Motion-Based Brain States Using Deep Learning Techniques</vt:lpstr>
      <vt:lpstr>Agenda</vt:lpstr>
      <vt:lpstr>Background</vt:lpstr>
      <vt:lpstr>Motivation</vt:lpstr>
      <vt:lpstr>Data Source</vt:lpstr>
      <vt:lpstr>Experiment Overview</vt:lpstr>
      <vt:lpstr>Preprocessing</vt:lpstr>
      <vt:lpstr>Spectrograms</vt:lpstr>
      <vt:lpstr>Data Cleaning</vt:lpstr>
      <vt:lpstr>Training</vt:lpstr>
      <vt:lpstr>Methodology Overview</vt:lpstr>
      <vt:lpstr>Encoder</vt:lpstr>
      <vt:lpstr>CNN</vt:lpstr>
      <vt:lpstr>CNN-LSTM</vt:lpstr>
      <vt:lpstr>Parallel Model</vt:lpstr>
      <vt:lpstr>Training Strategy</vt:lpstr>
      <vt:lpstr>Interpretability</vt:lpstr>
      <vt:lpstr>SHAP</vt:lpstr>
      <vt:lpstr>Integrated Gradients</vt:lpstr>
      <vt:lpstr>Ablation</vt:lpstr>
      <vt:lpstr>Results</vt:lpstr>
      <vt:lpstr>Training Methodology Comparison</vt:lpstr>
      <vt:lpstr>Problems with SHAP</vt:lpstr>
      <vt:lpstr>PowerPoint Presentation</vt:lpstr>
      <vt:lpstr>Channel Ablation</vt:lpstr>
      <vt:lpstr>Frequency Ablation</vt:lpstr>
      <vt:lpstr>Regional Ablation</vt:lpstr>
      <vt:lpstr>Confusion Matrix</vt:lpstr>
      <vt:lpstr>Conclusions</vt:lpstr>
      <vt:lpstr>Comparison with Di Croce’s Reservoir Computing</vt:lpstr>
      <vt:lpstr>Future Ideas and Suggestions</vt:lpstr>
      <vt:lpstr>Final 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Bob Bobberson</cp:lastModifiedBy>
  <cp:revision>14</cp:revision>
  <dcterms:modified xsi:type="dcterms:W3CDTF">2025-07-08T09:47:03Z</dcterms:modified>
</cp:coreProperties>
</file>