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1"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79" r:id="rId3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4" d="100"/>
          <a:sy n="44" d="100"/>
        </p:scale>
        <p:origin x="1740" y="7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686800" y="609600"/>
            <a:ext cx="25908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s-ES"/>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xfrm>
            <a:off x="8737600" y="6248400"/>
            <a:ext cx="2540000" cy="457200"/>
          </a:xfrm>
          <a:prstGeom prst="rect">
            <a:avLst/>
          </a:prstGeom>
          <a:ln/>
        </p:spPr>
        <p:txBody>
          <a:bodyPr/>
          <a:lstStyle>
            <a:lvl1pPr>
              <a:defRPr/>
            </a:lvl1pPr>
          </a:lstStyle>
          <a:p>
            <a:pPr>
              <a:defRPr/>
            </a:pPr>
            <a:fld id="{4CF4AC37-188C-4211-BF6F-6A0AC6876241}" type="slidenum">
              <a:rPr lang="es-ES" altLang="es-PE"/>
              <a:pPr>
                <a:defRPr/>
              </a:pPr>
              <a:t>‹Nº›</a:t>
            </a:fld>
            <a:endParaRPr lang="es-ES" altLang="es-PE"/>
          </a:p>
        </p:txBody>
      </p:sp>
      <p:sp>
        <p:nvSpPr>
          <p:cNvPr id="7" name="Rectangle 9"/>
          <p:cNvSpPr>
            <a:spLocks noChangeArrowheads="1"/>
          </p:cNvSpPr>
          <p:nvPr userDrawn="1"/>
        </p:nvSpPr>
        <p:spPr bwMode="auto">
          <a:xfrm>
            <a:off x="-144693" y="3206234"/>
            <a:ext cx="12336693" cy="369332"/>
          </a:xfrm>
          <a:prstGeom prst="rect">
            <a:avLst/>
          </a:prstGeom>
          <a:solidFill>
            <a:srgbClr val="FFE17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sp>
        <p:nvSpPr>
          <p:cNvPr id="8" name="Rectangle 10"/>
          <p:cNvSpPr>
            <a:spLocks noChangeArrowheads="1"/>
          </p:cNvSpPr>
          <p:nvPr userDrawn="1"/>
        </p:nvSpPr>
        <p:spPr bwMode="auto">
          <a:xfrm>
            <a:off x="-144693" y="348734"/>
            <a:ext cx="12336693" cy="369332"/>
          </a:xfrm>
          <a:prstGeom prst="rect">
            <a:avLst/>
          </a:prstGeom>
          <a:solidFill>
            <a:schemeClr val="bg1"/>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sp>
        <p:nvSpPr>
          <p:cNvPr id="9" name="Rectangle 11"/>
          <p:cNvSpPr>
            <a:spLocks noChangeArrowheads="1"/>
          </p:cNvSpPr>
          <p:nvPr userDrawn="1"/>
        </p:nvSpPr>
        <p:spPr bwMode="auto">
          <a:xfrm>
            <a:off x="-144693" y="2901434"/>
            <a:ext cx="12336693" cy="369332"/>
          </a:xfrm>
          <a:prstGeom prst="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16200000" scaled="1"/>
            <a:tileRect/>
          </a:gra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sz="1800"/>
          </a:p>
        </p:txBody>
      </p:sp>
      <p:pic>
        <p:nvPicPr>
          <p:cNvPr id="10" name="Picture 7" descr="bullsey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38200"/>
            <a:ext cx="4978400" cy="2800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5"/>
          <p:cNvSpPr>
            <a:spLocks noGrp="1" noChangeArrowheads="1"/>
          </p:cNvSpPr>
          <p:nvPr>
            <p:ph type="subTitle" idx="13"/>
          </p:nvPr>
        </p:nvSpPr>
        <p:spPr>
          <a:xfrm>
            <a:off x="609600" y="4953000"/>
            <a:ext cx="5486400" cy="1447800"/>
          </a:xfrm>
        </p:spPr>
        <p:txBody>
          <a:bodyPr tIns="0" bIns="0" anchor="b"/>
          <a:lstStyle>
            <a:lvl1pPr marL="0" indent="0">
              <a:spcBef>
                <a:spcPct val="0"/>
              </a:spcBef>
              <a:buFont typeface="Webdings" pitchFamily="18" charset="2"/>
              <a:buNone/>
              <a:defRPr sz="2400" b="1">
                <a:solidFill>
                  <a:srgbClr val="800000"/>
                </a:solidFill>
                <a:effectLst>
                  <a:outerShdw blurRad="38100" dist="38100" dir="2700000" algn="tl">
                    <a:srgbClr val="C0C0C0"/>
                  </a:outerShdw>
                </a:effectLst>
              </a:defRPr>
            </a:lvl1pPr>
          </a:lstStyle>
          <a:p>
            <a:r>
              <a:rPr lang="en-US"/>
              <a:t>Click to edit Master subtitle style</a:t>
            </a:r>
          </a:p>
        </p:txBody>
      </p:sp>
      <p:sp>
        <p:nvSpPr>
          <p:cNvPr id="13" name="CuadroTexto 12"/>
          <p:cNvSpPr txBox="1"/>
          <p:nvPr userDrawn="1"/>
        </p:nvSpPr>
        <p:spPr>
          <a:xfrm>
            <a:off x="6167845" y="2192000"/>
            <a:ext cx="5404544" cy="1446550"/>
          </a:xfrm>
          <a:prstGeom prst="rect">
            <a:avLst/>
          </a:prstGeom>
          <a:noFill/>
        </p:spPr>
        <p:txBody>
          <a:bodyPr wrap="square" rtlCol="0">
            <a:spAutoFit/>
          </a:bodyPr>
          <a:lstStyle/>
          <a:p>
            <a:pPr algn="ctr"/>
            <a:r>
              <a:rPr lang="x-none" sz="4400" dirty="0">
                <a:solidFill>
                  <a:schemeClr val="bg1"/>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ANALISIS PREDICTIVO</a:t>
            </a:r>
          </a:p>
        </p:txBody>
      </p:sp>
    </p:spTree>
    <p:extLst>
      <p:ext uri="{BB962C8B-B14F-4D97-AF65-F5344CB8AC3E}">
        <p14:creationId xmlns:p14="http://schemas.microsoft.com/office/powerpoint/2010/main" val="2317808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B89FEB-B733-4FC4-A8B9-2350CC991BB1}" type="datetimeFigureOut">
              <a:rPr lang="es-PE" smtClean="0"/>
              <a:t>28/10/2017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128158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28/10/2017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29041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28/10/2017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42344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28/10/2017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570094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5B89FEB-B733-4FC4-A8B9-2350CC991BB1}" type="datetimeFigureOut">
              <a:rPr lang="es-PE" smtClean="0"/>
              <a:t>28/10/2017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757749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5B89FEB-B733-4FC4-A8B9-2350CC991BB1}" type="datetimeFigureOut">
              <a:rPr lang="es-PE" smtClean="0"/>
              <a:t>28/10/2017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75824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5B89FEB-B733-4FC4-A8B9-2350CC991BB1}" type="datetimeFigureOut">
              <a:rPr lang="es-PE" smtClean="0"/>
              <a:t>28/10/2017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232851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5B89FEB-B733-4FC4-A8B9-2350CC991BB1}" type="datetimeFigureOut">
              <a:rPr lang="es-PE" smtClean="0"/>
              <a:t>28/10/2017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49346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5B89FEB-B733-4FC4-A8B9-2350CC991BB1}" type="datetimeFigureOut">
              <a:rPr lang="es-PE" smtClean="0"/>
              <a:t>28/10/2017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52251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5B89FEB-B733-4FC4-A8B9-2350CC991BB1}" type="datetimeFigureOut">
              <a:rPr lang="es-PE" smtClean="0"/>
              <a:t>28/10/2017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296830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B89FEB-B733-4FC4-A8B9-2350CC991BB1}" type="datetimeFigureOut">
              <a:rPr lang="es-PE" smtClean="0"/>
              <a:t>28/10/2017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591E56-C534-4587-9546-6ECB9B518688}" type="slidenum">
              <a:rPr lang="es-PE" smtClean="0"/>
              <a:t>‹Nº›</a:t>
            </a:fld>
            <a:endParaRPr lang="es-PE"/>
          </a:p>
        </p:txBody>
      </p:sp>
    </p:spTree>
    <p:extLst>
      <p:ext uri="{BB962C8B-B14F-4D97-AF65-F5344CB8AC3E}">
        <p14:creationId xmlns:p14="http://schemas.microsoft.com/office/powerpoint/2010/main" val="344881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1963A"/>
            </a:gs>
            <a:gs pos="74000">
              <a:srgbClr val="F1963A"/>
            </a:gs>
            <a:gs pos="8300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89FEB-B733-4FC4-A8B9-2350CC991BB1}" type="datetimeFigureOut">
              <a:rPr lang="es-PE" smtClean="0"/>
              <a:t>28/10/2017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91E56-C534-4587-9546-6ECB9B518688}" type="slidenum">
              <a:rPr lang="es-PE" smtClean="0"/>
              <a:t>‹Nº›</a:t>
            </a:fld>
            <a:endParaRPr lang="es-PE"/>
          </a:p>
        </p:txBody>
      </p:sp>
    </p:spTree>
    <p:extLst>
      <p:ext uri="{BB962C8B-B14F-4D97-AF65-F5344CB8AC3E}">
        <p14:creationId xmlns:p14="http://schemas.microsoft.com/office/powerpoint/2010/main" val="3013653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io/svf/1669307/58e0cf9fa2a54a7b08ec4a134c8b7670/__results__.html#Types-Of-Feature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io/svf/1669307/58e0cf9fa2a54a7b08ec4a134c8b7670/__results__.html#Chances-for-Survival-by-Port-Of-Embarkation"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08521" y="-76200"/>
            <a:ext cx="12459359" cy="6934200"/>
          </a:xfrm>
          <a:prstGeom prst="rect">
            <a:avLst/>
          </a:prstGeom>
          <a:solidFill>
            <a:srgbClr val="E76618"/>
          </a:solidFill>
          <a:ln>
            <a:noFill/>
          </a:ln>
          <a:extLst/>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5" name="Rectangle 11"/>
          <p:cNvSpPr>
            <a:spLocks noChangeArrowheads="1"/>
          </p:cNvSpPr>
          <p:nvPr/>
        </p:nvSpPr>
        <p:spPr bwMode="auto">
          <a:xfrm>
            <a:off x="-108520" y="1600200"/>
            <a:ext cx="12459358" cy="2971800"/>
          </a:xfrm>
          <a:prstGeom prst="rect">
            <a:avLst/>
          </a:prstGeom>
          <a:solidFill>
            <a:srgbClr val="F1963A"/>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2" name="Título 1"/>
          <p:cNvSpPr>
            <a:spLocks noGrp="1"/>
          </p:cNvSpPr>
          <p:nvPr>
            <p:ph type="ctrTitle"/>
          </p:nvPr>
        </p:nvSpPr>
        <p:spPr/>
        <p:txBody>
          <a:bodyPr/>
          <a:lstStyle/>
          <a:p>
            <a:r>
              <a:rPr lang="es-PE" dirty="0" smtClean="0">
                <a:solidFill>
                  <a:schemeClr val="bg1"/>
                </a:solidFill>
              </a:rPr>
              <a:t>Clasificación en </a:t>
            </a:r>
            <a:r>
              <a:rPr lang="es-PE" dirty="0" err="1" smtClean="0">
                <a:solidFill>
                  <a:schemeClr val="bg1"/>
                </a:solidFill>
              </a:rPr>
              <a:t>Python</a:t>
            </a:r>
            <a:r>
              <a:rPr lang="es-PE" dirty="0" smtClean="0">
                <a:solidFill>
                  <a:schemeClr val="bg1"/>
                </a:solidFill>
              </a:rPr>
              <a:t>.</a:t>
            </a:r>
            <a:endParaRPr lang="es-PE" dirty="0">
              <a:solidFill>
                <a:schemeClr val="bg1"/>
              </a:solidFill>
            </a:endParaRPr>
          </a:p>
        </p:txBody>
      </p:sp>
      <p:sp>
        <p:nvSpPr>
          <p:cNvPr id="3" name="Subtítulo 2"/>
          <p:cNvSpPr>
            <a:spLocks noGrp="1"/>
          </p:cNvSpPr>
          <p:nvPr>
            <p:ph type="subTitle" idx="1"/>
          </p:nvPr>
        </p:nvSpPr>
        <p:spPr>
          <a:xfrm>
            <a:off x="1524000" y="3550522"/>
            <a:ext cx="9144000" cy="1655762"/>
          </a:xfrm>
        </p:spPr>
        <p:txBody>
          <a:bodyPr>
            <a:normAutofit/>
          </a:bodyPr>
          <a:lstStyle/>
          <a:p>
            <a:endParaRPr lang="es-PE" sz="2800" b="1" dirty="0" smtClean="0"/>
          </a:p>
          <a:p>
            <a:r>
              <a:rPr lang="es-PE" sz="2800" b="1" dirty="0" err="1" smtClean="0">
                <a:solidFill>
                  <a:schemeClr val="bg1"/>
                </a:solidFill>
              </a:rPr>
              <a:t>Prof</a:t>
            </a:r>
            <a:r>
              <a:rPr lang="es-PE" sz="2800" b="1" dirty="0" smtClean="0">
                <a:solidFill>
                  <a:schemeClr val="bg1"/>
                </a:solidFill>
              </a:rPr>
              <a:t> José Antonio Taquía Gutiérrez</a:t>
            </a:r>
            <a:endParaRPr lang="es-PE" sz="2800" b="1" dirty="0">
              <a:solidFill>
                <a:schemeClr val="bg1"/>
              </a:solidFill>
            </a:endParaRPr>
          </a:p>
        </p:txBody>
      </p:sp>
      <p:sp>
        <p:nvSpPr>
          <p:cNvPr id="7" name="Rectángulo 6"/>
          <p:cNvSpPr/>
          <p:nvPr/>
        </p:nvSpPr>
        <p:spPr>
          <a:xfrm>
            <a:off x="3189210" y="5726281"/>
            <a:ext cx="5955285" cy="369332"/>
          </a:xfrm>
          <a:prstGeom prst="rect">
            <a:avLst/>
          </a:prstGeom>
        </p:spPr>
        <p:txBody>
          <a:bodyPr wrap="none">
            <a:spAutoFit/>
          </a:bodyPr>
          <a:lstStyle/>
          <a:p>
            <a:r>
              <a:rPr lang="es-PE" b="1" dirty="0" smtClean="0">
                <a:solidFill>
                  <a:schemeClr val="bg1"/>
                </a:solidFill>
              </a:rPr>
              <a:t>https://www.kaggle.com/ash316/eda-to-prediction-dietanic</a:t>
            </a:r>
            <a:endParaRPr lang="es-PE" b="1" dirty="0">
              <a:solidFill>
                <a:schemeClr val="bg1"/>
              </a:solidFill>
            </a:endParaRPr>
          </a:p>
        </p:txBody>
      </p:sp>
    </p:spTree>
    <p:extLst>
      <p:ext uri="{BB962C8B-B14F-4D97-AF65-F5344CB8AC3E}">
        <p14:creationId xmlns:p14="http://schemas.microsoft.com/office/powerpoint/2010/main" val="1584242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t is evident that not many passengers survived the accident.</a:t>
            </a:r>
          </a:p>
          <a:p>
            <a:r>
              <a:rPr lang="en-US" dirty="0"/>
              <a:t>Out of 891 passengers in training set, only around 350 survived </a:t>
            </a:r>
            <a:r>
              <a:rPr lang="en-US" dirty="0" err="1"/>
              <a:t>i.e</a:t>
            </a:r>
            <a:r>
              <a:rPr lang="en-US" dirty="0"/>
              <a:t> Only </a:t>
            </a:r>
            <a:r>
              <a:rPr lang="en-US" b="1" dirty="0"/>
              <a:t>38.4%</a:t>
            </a:r>
            <a:r>
              <a:rPr lang="en-US" dirty="0"/>
              <a:t> of the total training set survived the crash. We need to dig down more to get better insights from the data and see which categories of the passengers did survive and who didn't.</a:t>
            </a:r>
          </a:p>
          <a:p>
            <a:r>
              <a:rPr lang="en-US" dirty="0"/>
              <a:t>We will try to check the survival rate by using the different features of the dataset. Some of the features being Sex, Port Of </a:t>
            </a:r>
            <a:r>
              <a:rPr lang="en-US" dirty="0" err="1"/>
              <a:t>Embarcation</a:t>
            </a:r>
            <a:r>
              <a:rPr lang="en-US" dirty="0"/>
              <a:t>, </a:t>
            </a:r>
            <a:r>
              <a:rPr lang="en-US" dirty="0" err="1"/>
              <a:t>Age,etc</a:t>
            </a:r>
            <a:r>
              <a:rPr lang="en-US" dirty="0"/>
              <a:t>.</a:t>
            </a:r>
          </a:p>
          <a:p>
            <a:r>
              <a:rPr lang="en-US" dirty="0"/>
              <a:t>First let us understand the different types of features.</a:t>
            </a:r>
          </a:p>
          <a:p>
            <a:endParaRPr lang="es-PE" dirty="0"/>
          </a:p>
        </p:txBody>
      </p:sp>
    </p:spTree>
    <p:extLst>
      <p:ext uri="{BB962C8B-B14F-4D97-AF65-F5344CB8AC3E}">
        <p14:creationId xmlns:p14="http://schemas.microsoft.com/office/powerpoint/2010/main" val="219484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Types</a:t>
            </a:r>
            <a:r>
              <a:rPr lang="es-PE" dirty="0"/>
              <a:t> Of </a:t>
            </a:r>
            <a:r>
              <a:rPr lang="es-PE" dirty="0" err="1"/>
              <a:t>Features</a:t>
            </a:r>
            <a:r>
              <a:rPr lang="es-PE" dirty="0">
                <a:hlinkClick r:id="rId2"/>
              </a:rPr>
              <a:t>¶</a:t>
            </a:r>
            <a:r>
              <a:rPr lang="es-PE" dirty="0"/>
              <a:t/>
            </a:r>
            <a:br>
              <a:rPr lang="es-PE" dirty="0"/>
            </a:br>
            <a:endParaRPr lang="es-PE" dirty="0"/>
          </a:p>
        </p:txBody>
      </p:sp>
      <p:sp>
        <p:nvSpPr>
          <p:cNvPr id="3" name="Marcador de contenido 2"/>
          <p:cNvSpPr>
            <a:spLocks noGrp="1"/>
          </p:cNvSpPr>
          <p:nvPr>
            <p:ph idx="1"/>
          </p:nvPr>
        </p:nvSpPr>
        <p:spPr/>
        <p:txBody>
          <a:bodyPr>
            <a:normAutofit fontScale="70000" lnSpcReduction="20000"/>
          </a:bodyPr>
          <a:lstStyle/>
          <a:p>
            <a:r>
              <a:rPr lang="en-US" dirty="0"/>
              <a:t>Categorical Features:</a:t>
            </a:r>
          </a:p>
          <a:p>
            <a:r>
              <a:rPr lang="en-US" dirty="0"/>
              <a:t>A categorical variable is one that has two or more categories and each value in that feature can be </a:t>
            </a:r>
            <a:r>
              <a:rPr lang="en-US" dirty="0" err="1"/>
              <a:t>categorised</a:t>
            </a:r>
            <a:r>
              <a:rPr lang="en-US" dirty="0"/>
              <a:t> by </a:t>
            </a:r>
            <a:r>
              <a:rPr lang="en-US" dirty="0" err="1"/>
              <a:t>them.For</a:t>
            </a:r>
            <a:r>
              <a:rPr lang="en-US" dirty="0"/>
              <a:t> example, gender is a categorical variable having two categories (male and female). Now we cannot sort or give any ordering to such variables. They are also known as </a:t>
            </a:r>
            <a:r>
              <a:rPr lang="en-US" b="1" dirty="0"/>
              <a:t>Nominal Variables</a:t>
            </a:r>
            <a:r>
              <a:rPr lang="en-US" dirty="0"/>
              <a:t>.</a:t>
            </a:r>
          </a:p>
          <a:p>
            <a:r>
              <a:rPr lang="en-US" b="1" dirty="0"/>
              <a:t>Categorical Features in the dataset: </a:t>
            </a:r>
            <a:r>
              <a:rPr lang="en-US" b="1" dirty="0" err="1"/>
              <a:t>Sex,Embarked</a:t>
            </a:r>
            <a:r>
              <a:rPr lang="en-US" b="1" dirty="0"/>
              <a:t>.</a:t>
            </a:r>
            <a:endParaRPr lang="en-US" dirty="0"/>
          </a:p>
          <a:p>
            <a:r>
              <a:rPr lang="en-US" dirty="0"/>
              <a:t>Ordinal Features:</a:t>
            </a:r>
          </a:p>
          <a:p>
            <a:r>
              <a:rPr lang="en-US" dirty="0"/>
              <a:t>An ordinal variable is similar to categorical values, but the difference between them is that we can have relative ordering or sorting between the values. For </a:t>
            </a:r>
            <a:r>
              <a:rPr lang="en-US" dirty="0" err="1"/>
              <a:t>eg</a:t>
            </a:r>
            <a:r>
              <a:rPr lang="en-US" dirty="0"/>
              <a:t>: If we have a feature like </a:t>
            </a:r>
            <a:r>
              <a:rPr lang="en-US" b="1" dirty="0"/>
              <a:t>Height</a:t>
            </a:r>
            <a:r>
              <a:rPr lang="en-US" dirty="0"/>
              <a:t> with values </a:t>
            </a:r>
            <a:r>
              <a:rPr lang="en-US" b="1" dirty="0"/>
              <a:t>Tall, Medium, Short</a:t>
            </a:r>
            <a:r>
              <a:rPr lang="en-US" dirty="0"/>
              <a:t>, then Height is a ordinal variable. Here we can have a relative sort in the variable.</a:t>
            </a:r>
          </a:p>
          <a:p>
            <a:r>
              <a:rPr lang="en-US" b="1" dirty="0"/>
              <a:t>Ordinal Features in the dataset: </a:t>
            </a:r>
            <a:r>
              <a:rPr lang="en-US" b="1" dirty="0" err="1"/>
              <a:t>PClass</a:t>
            </a:r>
            <a:endParaRPr lang="en-US" dirty="0"/>
          </a:p>
          <a:p>
            <a:r>
              <a:rPr lang="en-US" dirty="0" err="1"/>
              <a:t>Continous</a:t>
            </a:r>
            <a:r>
              <a:rPr lang="en-US" dirty="0"/>
              <a:t> Feature:</a:t>
            </a:r>
          </a:p>
          <a:p>
            <a:r>
              <a:rPr lang="en-US" dirty="0"/>
              <a:t>A feature is said to be </a:t>
            </a:r>
            <a:r>
              <a:rPr lang="en-US" dirty="0" err="1"/>
              <a:t>continous</a:t>
            </a:r>
            <a:r>
              <a:rPr lang="en-US" dirty="0"/>
              <a:t> if it can take values between any two points or between the minimum or maximum values in the features column.</a:t>
            </a:r>
          </a:p>
          <a:p>
            <a:endParaRPr lang="es-PE" dirty="0"/>
          </a:p>
        </p:txBody>
      </p:sp>
    </p:spTree>
    <p:extLst>
      <p:ext uri="{BB962C8B-B14F-4D97-AF65-F5344CB8AC3E}">
        <p14:creationId xmlns:p14="http://schemas.microsoft.com/office/powerpoint/2010/main" val="204510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Analysing</a:t>
            </a:r>
            <a:r>
              <a:rPr lang="es-PE" dirty="0"/>
              <a:t> The </a:t>
            </a:r>
            <a:r>
              <a:rPr lang="es-PE" dirty="0" err="1" smtClean="0"/>
              <a:t>Features</a:t>
            </a:r>
            <a:endParaRPr lang="es-PE" dirty="0"/>
          </a:p>
        </p:txBody>
      </p:sp>
      <p:sp>
        <p:nvSpPr>
          <p:cNvPr id="3" name="Marcador de contenido 2"/>
          <p:cNvSpPr>
            <a:spLocks noGrp="1"/>
          </p:cNvSpPr>
          <p:nvPr>
            <p:ph idx="1"/>
          </p:nvPr>
        </p:nvSpPr>
        <p:spPr/>
        <p:txBody>
          <a:bodyPr/>
          <a:lstStyle/>
          <a:p>
            <a:r>
              <a:rPr lang="es-PE" dirty="0"/>
              <a:t>Sex--&gt; </a:t>
            </a:r>
            <a:r>
              <a:rPr lang="es-PE" dirty="0" err="1"/>
              <a:t>Categorical</a:t>
            </a:r>
            <a:r>
              <a:rPr lang="es-PE" dirty="0"/>
              <a:t> </a:t>
            </a:r>
            <a:r>
              <a:rPr lang="es-PE" dirty="0" err="1"/>
              <a:t>Feature</a:t>
            </a:r>
            <a:endParaRPr lang="es-PE" dirty="0"/>
          </a:p>
          <a:p>
            <a:pPr marL="0" indent="0">
              <a:buNone/>
            </a:pPr>
            <a:r>
              <a:rPr lang="en-US" dirty="0" err="1" smtClean="0"/>
              <a:t>data.groupby</a:t>
            </a:r>
            <a:r>
              <a:rPr lang="en-US" dirty="0" smtClean="0"/>
              <a:t>(['</a:t>
            </a:r>
            <a:r>
              <a:rPr lang="en-US" dirty="0" err="1" smtClean="0"/>
              <a:t>Sex','Survived</a:t>
            </a:r>
            <a:r>
              <a:rPr lang="en-US" dirty="0" smtClean="0"/>
              <a:t>'])['Survived'].count()</a:t>
            </a:r>
          </a:p>
          <a:p>
            <a:pPr marL="0" indent="0">
              <a:buNone/>
            </a:pPr>
            <a:r>
              <a:rPr lang="en-US" dirty="0" err="1" smtClean="0"/>
              <a:t>f,ax</a:t>
            </a:r>
            <a:r>
              <a:rPr lang="en-US" dirty="0" smtClean="0"/>
              <a:t>=</a:t>
            </a:r>
            <a:r>
              <a:rPr lang="en-US" dirty="0" err="1" smtClean="0"/>
              <a:t>plt.subplots</a:t>
            </a:r>
            <a:r>
              <a:rPr lang="en-US" dirty="0" smtClean="0"/>
              <a:t>(1,2,figsize=(18,8))</a:t>
            </a:r>
          </a:p>
          <a:p>
            <a:pPr marL="0" indent="0">
              <a:buNone/>
            </a:pPr>
            <a:r>
              <a:rPr lang="en-US" dirty="0" smtClean="0"/>
              <a:t>data[['</a:t>
            </a:r>
            <a:r>
              <a:rPr lang="en-US" dirty="0" err="1" smtClean="0"/>
              <a:t>Sex','Survived</a:t>
            </a:r>
            <a:r>
              <a:rPr lang="en-US" dirty="0" smtClean="0"/>
              <a:t>']].</a:t>
            </a:r>
            <a:r>
              <a:rPr lang="en-US" dirty="0" err="1" smtClean="0"/>
              <a:t>groupby</a:t>
            </a:r>
            <a:r>
              <a:rPr lang="en-US" dirty="0" smtClean="0"/>
              <a:t>(['Sex']).mean().</a:t>
            </a:r>
            <a:r>
              <a:rPr lang="en-US" dirty="0" err="1" smtClean="0"/>
              <a:t>plot.bar</a:t>
            </a:r>
            <a:r>
              <a:rPr lang="en-US" dirty="0" smtClean="0"/>
              <a:t>(ax=ax[0])</a:t>
            </a:r>
          </a:p>
          <a:p>
            <a:pPr marL="0" indent="0">
              <a:buNone/>
            </a:pPr>
            <a:r>
              <a:rPr lang="en-US" dirty="0" smtClean="0"/>
              <a:t>ax[0].</a:t>
            </a:r>
            <a:r>
              <a:rPr lang="en-US" dirty="0" err="1" smtClean="0"/>
              <a:t>set_title</a:t>
            </a:r>
            <a:r>
              <a:rPr lang="en-US" dirty="0" smtClean="0"/>
              <a:t>('Survived </a:t>
            </a:r>
            <a:r>
              <a:rPr lang="en-US" dirty="0" err="1" smtClean="0"/>
              <a:t>vs</a:t>
            </a:r>
            <a:r>
              <a:rPr lang="en-US" dirty="0" smtClean="0"/>
              <a:t> Sex')</a:t>
            </a:r>
          </a:p>
          <a:p>
            <a:pPr marL="0" indent="0">
              <a:buNone/>
            </a:pPr>
            <a:r>
              <a:rPr lang="en-US" dirty="0" err="1" smtClean="0"/>
              <a:t>sns.countplot</a:t>
            </a:r>
            <a:r>
              <a:rPr lang="en-US" dirty="0" smtClean="0"/>
              <a:t>('</a:t>
            </a:r>
            <a:r>
              <a:rPr lang="en-US" dirty="0" err="1" smtClean="0"/>
              <a:t>Sex',hue</a:t>
            </a:r>
            <a:r>
              <a:rPr lang="en-US" dirty="0" smtClean="0"/>
              <a:t>='</a:t>
            </a:r>
            <a:r>
              <a:rPr lang="en-US" dirty="0" err="1" smtClean="0"/>
              <a:t>Survived',data</a:t>
            </a:r>
            <a:r>
              <a:rPr lang="en-US" dirty="0" smtClean="0"/>
              <a:t>=</a:t>
            </a:r>
            <a:r>
              <a:rPr lang="en-US" dirty="0" err="1" smtClean="0"/>
              <a:t>data,ax</a:t>
            </a:r>
            <a:r>
              <a:rPr lang="en-US" dirty="0" smtClean="0"/>
              <a:t>=ax[1])</a:t>
            </a:r>
          </a:p>
          <a:p>
            <a:pPr marL="0" indent="0">
              <a:buNone/>
            </a:pPr>
            <a:r>
              <a:rPr lang="en-US" dirty="0" smtClean="0"/>
              <a:t>ax[1].</a:t>
            </a:r>
            <a:r>
              <a:rPr lang="en-US" dirty="0" err="1" smtClean="0"/>
              <a:t>set_title</a:t>
            </a:r>
            <a:r>
              <a:rPr lang="en-US" dirty="0" smtClean="0"/>
              <a:t>('</a:t>
            </a:r>
            <a:r>
              <a:rPr lang="en-US" dirty="0" err="1" smtClean="0"/>
              <a:t>Sex:Survived</a:t>
            </a:r>
            <a:r>
              <a:rPr lang="en-US" dirty="0" smtClean="0"/>
              <a:t> </a:t>
            </a:r>
            <a:r>
              <a:rPr lang="en-US" dirty="0" err="1" smtClean="0"/>
              <a:t>vs</a:t>
            </a:r>
            <a:r>
              <a:rPr lang="en-US" dirty="0" smtClean="0"/>
              <a:t> Dead')</a:t>
            </a:r>
          </a:p>
          <a:p>
            <a:pPr marL="0" indent="0">
              <a:buNone/>
            </a:pPr>
            <a:r>
              <a:rPr lang="en-US" dirty="0" err="1" smtClean="0"/>
              <a:t>plt.show</a:t>
            </a:r>
            <a:r>
              <a:rPr lang="en-US" dirty="0" smtClean="0"/>
              <a:t>()</a:t>
            </a:r>
            <a:endParaRPr lang="en-US" dirty="0"/>
          </a:p>
          <a:p>
            <a:pPr marL="0" indent="0">
              <a:buNone/>
            </a:pPr>
            <a:endParaRPr lang="es-PE" dirty="0"/>
          </a:p>
        </p:txBody>
      </p:sp>
    </p:spTree>
    <p:extLst>
      <p:ext uri="{BB962C8B-B14F-4D97-AF65-F5344CB8AC3E}">
        <p14:creationId xmlns:p14="http://schemas.microsoft.com/office/powerpoint/2010/main" val="102909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This looks interesting. The number of men on the ship is lot more than the number of women. Still the number of women saved is almost twice the number of males saved. The survival rates for a </a:t>
            </a:r>
            <a:r>
              <a:rPr lang="en-US" b="1" dirty="0"/>
              <a:t>women on the ship is around 75% while that for men in around 18-19%.</a:t>
            </a:r>
            <a:endParaRPr lang="en-US" dirty="0"/>
          </a:p>
          <a:p>
            <a:r>
              <a:rPr lang="en-US" dirty="0"/>
              <a:t>This looks to be a </a:t>
            </a:r>
            <a:r>
              <a:rPr lang="en-US" b="1" dirty="0"/>
              <a:t>very important</a:t>
            </a:r>
            <a:r>
              <a:rPr lang="en-US" dirty="0"/>
              <a:t> feature for modeling. But is it the best?? Lets check other features.</a:t>
            </a:r>
          </a:p>
          <a:p>
            <a:endParaRPr lang="es-PE" dirty="0"/>
          </a:p>
        </p:txBody>
      </p:sp>
    </p:spTree>
    <p:extLst>
      <p:ext uri="{BB962C8B-B14F-4D97-AF65-F5344CB8AC3E}">
        <p14:creationId xmlns:p14="http://schemas.microsoft.com/office/powerpoint/2010/main" val="214783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Pclass</a:t>
            </a:r>
            <a:r>
              <a:rPr lang="es-PE" dirty="0"/>
              <a:t> --&gt; Ordinal </a:t>
            </a:r>
            <a:r>
              <a:rPr lang="es-PE" dirty="0" err="1"/>
              <a:t>Feature</a:t>
            </a:r>
            <a:r>
              <a:rPr lang="es-PE" dirty="0"/>
              <a:t/>
            </a:r>
            <a:br>
              <a:rPr lang="es-PE" dirty="0"/>
            </a:br>
            <a:endParaRPr lang="es-PE" dirty="0"/>
          </a:p>
        </p:txBody>
      </p:sp>
      <p:sp>
        <p:nvSpPr>
          <p:cNvPr id="3" name="Marcador de contenido 2"/>
          <p:cNvSpPr>
            <a:spLocks noGrp="1"/>
          </p:cNvSpPr>
          <p:nvPr>
            <p:ph idx="1"/>
          </p:nvPr>
        </p:nvSpPr>
        <p:spPr/>
        <p:txBody>
          <a:bodyPr>
            <a:normAutofit fontScale="92500" lnSpcReduction="20000"/>
          </a:bodyPr>
          <a:lstStyle/>
          <a:p>
            <a:pPr marL="0" indent="0">
              <a:buNone/>
            </a:pPr>
            <a:r>
              <a:rPr lang="es-PE" dirty="0" err="1" smtClean="0"/>
              <a:t>pd.crosstab</a:t>
            </a:r>
            <a:r>
              <a:rPr lang="es-PE" dirty="0" smtClean="0"/>
              <a:t>(</a:t>
            </a:r>
            <a:r>
              <a:rPr lang="es-PE" dirty="0" err="1" smtClean="0"/>
              <a:t>data.Pclass,data.Survived,margins</a:t>
            </a:r>
            <a:r>
              <a:rPr lang="es-PE" dirty="0" smtClean="0"/>
              <a:t>=True).</a:t>
            </a:r>
            <a:r>
              <a:rPr lang="es-PE" dirty="0" err="1" smtClean="0"/>
              <a:t>style.background_gradient</a:t>
            </a:r>
            <a:r>
              <a:rPr lang="es-PE" dirty="0" smtClean="0"/>
              <a:t>(</a:t>
            </a:r>
            <a:r>
              <a:rPr lang="es-PE" dirty="0" err="1" smtClean="0"/>
              <a:t>cmap</a:t>
            </a:r>
            <a:r>
              <a:rPr lang="es-PE" dirty="0" smtClean="0"/>
              <a:t>='</a:t>
            </a:r>
            <a:r>
              <a:rPr lang="es-PE" dirty="0" err="1" smtClean="0"/>
              <a:t>summer_r</a:t>
            </a:r>
            <a:r>
              <a:rPr lang="es-PE" dirty="0" smtClean="0"/>
              <a:t>')</a:t>
            </a:r>
          </a:p>
          <a:p>
            <a:pPr marL="0" indent="0">
              <a:buNone/>
            </a:pPr>
            <a:endParaRPr lang="es-PE" dirty="0"/>
          </a:p>
          <a:p>
            <a:pPr marL="0" indent="0">
              <a:buNone/>
            </a:pPr>
            <a:r>
              <a:rPr lang="es-PE" dirty="0" err="1" smtClean="0"/>
              <a:t>f,ax</a:t>
            </a:r>
            <a:r>
              <a:rPr lang="es-PE" dirty="0" smtClean="0"/>
              <a:t>=</a:t>
            </a:r>
            <a:r>
              <a:rPr lang="es-PE" dirty="0" err="1" smtClean="0"/>
              <a:t>plt.subplots</a:t>
            </a:r>
            <a:r>
              <a:rPr lang="es-PE" dirty="0" smtClean="0"/>
              <a:t>(1,2,figsize=(18,8))</a:t>
            </a:r>
          </a:p>
          <a:p>
            <a:pPr marL="0" indent="0">
              <a:buNone/>
            </a:pPr>
            <a:r>
              <a:rPr lang="es-PE" dirty="0" smtClean="0"/>
              <a:t>data['</a:t>
            </a:r>
            <a:r>
              <a:rPr lang="es-PE" dirty="0" err="1" smtClean="0"/>
              <a:t>Pclass</a:t>
            </a:r>
            <a:r>
              <a:rPr lang="es-PE" dirty="0" smtClean="0"/>
              <a:t>'].</a:t>
            </a:r>
            <a:r>
              <a:rPr lang="es-PE" dirty="0" err="1" smtClean="0"/>
              <a:t>value_counts</a:t>
            </a:r>
            <a:r>
              <a:rPr lang="es-PE" dirty="0" smtClean="0"/>
              <a:t>().</a:t>
            </a:r>
            <a:r>
              <a:rPr lang="es-PE" dirty="0" err="1" smtClean="0"/>
              <a:t>plot.bar</a:t>
            </a:r>
            <a:r>
              <a:rPr lang="es-PE" dirty="0" smtClean="0"/>
              <a:t>(color=['#CD7F32','#FFDF00','#D3D3D3'],</a:t>
            </a:r>
            <a:r>
              <a:rPr lang="es-PE" dirty="0" err="1" smtClean="0"/>
              <a:t>ax</a:t>
            </a:r>
            <a:r>
              <a:rPr lang="es-PE" dirty="0" smtClean="0"/>
              <a:t>=</a:t>
            </a:r>
            <a:r>
              <a:rPr lang="es-PE" dirty="0" err="1" smtClean="0"/>
              <a:t>ax</a:t>
            </a:r>
            <a:r>
              <a:rPr lang="es-PE" dirty="0" smtClean="0"/>
              <a:t>[0])</a:t>
            </a:r>
          </a:p>
          <a:p>
            <a:pPr marL="0" indent="0">
              <a:buNone/>
            </a:pPr>
            <a:r>
              <a:rPr lang="es-PE" dirty="0" err="1" smtClean="0"/>
              <a:t>ax</a:t>
            </a:r>
            <a:r>
              <a:rPr lang="es-PE" dirty="0" smtClean="0"/>
              <a:t>[0].</a:t>
            </a:r>
            <a:r>
              <a:rPr lang="es-PE" dirty="0" err="1" smtClean="0"/>
              <a:t>set_title</a:t>
            </a:r>
            <a:r>
              <a:rPr lang="es-PE" dirty="0" smtClean="0"/>
              <a:t>('</a:t>
            </a:r>
            <a:r>
              <a:rPr lang="es-PE" dirty="0" err="1" smtClean="0"/>
              <a:t>Number</a:t>
            </a:r>
            <a:r>
              <a:rPr lang="es-PE" dirty="0" smtClean="0"/>
              <a:t> Of </a:t>
            </a:r>
            <a:r>
              <a:rPr lang="es-PE" dirty="0" err="1" smtClean="0"/>
              <a:t>Passengers</a:t>
            </a:r>
            <a:r>
              <a:rPr lang="es-PE" dirty="0" smtClean="0"/>
              <a:t> By </a:t>
            </a:r>
            <a:r>
              <a:rPr lang="es-PE" dirty="0" err="1" smtClean="0"/>
              <a:t>Pclass</a:t>
            </a:r>
            <a:r>
              <a:rPr lang="es-PE" dirty="0" smtClean="0"/>
              <a:t>')</a:t>
            </a:r>
          </a:p>
          <a:p>
            <a:pPr marL="0" indent="0">
              <a:buNone/>
            </a:pPr>
            <a:r>
              <a:rPr lang="es-PE" dirty="0" err="1" smtClean="0"/>
              <a:t>ax</a:t>
            </a:r>
            <a:r>
              <a:rPr lang="es-PE" dirty="0" smtClean="0"/>
              <a:t>[0].</a:t>
            </a:r>
            <a:r>
              <a:rPr lang="es-PE" dirty="0" err="1" smtClean="0"/>
              <a:t>set_ylabel</a:t>
            </a:r>
            <a:r>
              <a:rPr lang="es-PE" dirty="0" smtClean="0"/>
              <a:t>('</a:t>
            </a:r>
            <a:r>
              <a:rPr lang="es-PE" dirty="0" err="1" smtClean="0"/>
              <a:t>Count</a:t>
            </a:r>
            <a:r>
              <a:rPr lang="es-PE" dirty="0" smtClean="0"/>
              <a:t>')</a:t>
            </a:r>
          </a:p>
          <a:p>
            <a:pPr marL="0" indent="0">
              <a:buNone/>
            </a:pPr>
            <a:r>
              <a:rPr lang="es-PE" dirty="0" err="1" smtClean="0"/>
              <a:t>sns.countplot</a:t>
            </a:r>
            <a:r>
              <a:rPr lang="es-PE" dirty="0" smtClean="0"/>
              <a:t>('</a:t>
            </a:r>
            <a:r>
              <a:rPr lang="es-PE" dirty="0" err="1" smtClean="0"/>
              <a:t>Pclass</a:t>
            </a:r>
            <a:r>
              <a:rPr lang="es-PE" dirty="0" smtClean="0"/>
              <a:t>',</a:t>
            </a:r>
            <a:r>
              <a:rPr lang="es-PE" dirty="0" err="1" smtClean="0"/>
              <a:t>hue</a:t>
            </a:r>
            <a:r>
              <a:rPr lang="es-PE" dirty="0" smtClean="0"/>
              <a:t>='</a:t>
            </a:r>
            <a:r>
              <a:rPr lang="es-PE" dirty="0" err="1" smtClean="0"/>
              <a:t>Survived</a:t>
            </a:r>
            <a:r>
              <a:rPr lang="es-PE" dirty="0" smtClean="0"/>
              <a:t>',data=</a:t>
            </a:r>
            <a:r>
              <a:rPr lang="es-PE" dirty="0" err="1" smtClean="0"/>
              <a:t>data,ax</a:t>
            </a:r>
            <a:r>
              <a:rPr lang="es-PE" dirty="0" smtClean="0"/>
              <a:t>=</a:t>
            </a:r>
            <a:r>
              <a:rPr lang="es-PE" dirty="0" err="1" smtClean="0"/>
              <a:t>ax</a:t>
            </a:r>
            <a:r>
              <a:rPr lang="es-PE" dirty="0" smtClean="0"/>
              <a:t>[1])</a:t>
            </a:r>
          </a:p>
          <a:p>
            <a:pPr marL="0" indent="0">
              <a:buNone/>
            </a:pPr>
            <a:r>
              <a:rPr lang="es-PE" dirty="0" err="1" smtClean="0"/>
              <a:t>ax</a:t>
            </a:r>
            <a:r>
              <a:rPr lang="es-PE" dirty="0" smtClean="0"/>
              <a:t>[1].</a:t>
            </a:r>
            <a:r>
              <a:rPr lang="es-PE" dirty="0" err="1" smtClean="0"/>
              <a:t>set_title</a:t>
            </a:r>
            <a:r>
              <a:rPr lang="es-PE" dirty="0" smtClean="0"/>
              <a:t>('</a:t>
            </a:r>
            <a:r>
              <a:rPr lang="es-PE" dirty="0" err="1" smtClean="0"/>
              <a:t>Pclass:Survived</a:t>
            </a:r>
            <a:r>
              <a:rPr lang="es-PE" dirty="0" smtClean="0"/>
              <a:t> vs </a:t>
            </a:r>
            <a:r>
              <a:rPr lang="es-PE" dirty="0" err="1" smtClean="0"/>
              <a:t>Dead</a:t>
            </a:r>
            <a:r>
              <a:rPr lang="es-PE" dirty="0" smtClean="0"/>
              <a:t>')</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156484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People say </a:t>
            </a:r>
            <a:r>
              <a:rPr lang="en-US" b="1" dirty="0"/>
              <a:t>Money Can't Buy Everything</a:t>
            </a:r>
            <a:r>
              <a:rPr lang="en-US" dirty="0"/>
              <a:t>. But we can clearly see that </a:t>
            </a:r>
            <a:r>
              <a:rPr lang="en-US" dirty="0" err="1"/>
              <a:t>Passenegers</a:t>
            </a:r>
            <a:r>
              <a:rPr lang="en-US" dirty="0"/>
              <a:t> Of </a:t>
            </a:r>
            <a:r>
              <a:rPr lang="en-US" dirty="0" err="1"/>
              <a:t>Pclass</a:t>
            </a:r>
            <a:r>
              <a:rPr lang="en-US" dirty="0"/>
              <a:t> 1 were given a very high priority while rescue. Even though the </a:t>
            </a:r>
            <a:r>
              <a:rPr lang="en-US" dirty="0" err="1"/>
              <a:t>the</a:t>
            </a:r>
            <a:r>
              <a:rPr lang="en-US" dirty="0"/>
              <a:t> number of Passengers in </a:t>
            </a:r>
            <a:r>
              <a:rPr lang="en-US" dirty="0" err="1"/>
              <a:t>Pclass</a:t>
            </a:r>
            <a:r>
              <a:rPr lang="en-US" dirty="0"/>
              <a:t> 3 were a lot higher, still the number of survival from them is very low, somewhere around </a:t>
            </a:r>
            <a:r>
              <a:rPr lang="en-US" b="1" dirty="0"/>
              <a:t>25%</a:t>
            </a:r>
            <a:r>
              <a:rPr lang="en-US" dirty="0"/>
              <a:t>.</a:t>
            </a:r>
          </a:p>
          <a:p>
            <a:r>
              <a:rPr lang="en-US" dirty="0"/>
              <a:t>For </a:t>
            </a:r>
            <a:r>
              <a:rPr lang="en-US" dirty="0" err="1"/>
              <a:t>Pclass</a:t>
            </a:r>
            <a:r>
              <a:rPr lang="en-US" dirty="0"/>
              <a:t> 1 %survived is around </a:t>
            </a:r>
            <a:r>
              <a:rPr lang="en-US" b="1" dirty="0"/>
              <a:t>63%</a:t>
            </a:r>
            <a:r>
              <a:rPr lang="en-US" dirty="0"/>
              <a:t> while for Pclass2 is around </a:t>
            </a:r>
            <a:r>
              <a:rPr lang="en-US" b="1" dirty="0"/>
              <a:t>48%</a:t>
            </a:r>
            <a:r>
              <a:rPr lang="en-US" dirty="0"/>
              <a:t>. So money and status matters. Such a materialistic world.</a:t>
            </a:r>
          </a:p>
          <a:p>
            <a:r>
              <a:rPr lang="en-US" dirty="0"/>
              <a:t>Lets Dive in little bit more and check for other interesting observations. Lets check survival rate with </a:t>
            </a:r>
            <a:r>
              <a:rPr lang="en-US" b="1" dirty="0"/>
              <a:t>Sex and </a:t>
            </a:r>
            <a:r>
              <a:rPr lang="en-US" b="1" dirty="0" err="1"/>
              <a:t>Pclass</a:t>
            </a:r>
            <a:r>
              <a:rPr lang="en-US" dirty="0" err="1"/>
              <a:t>Together</a:t>
            </a:r>
            <a:r>
              <a:rPr lang="en-US" dirty="0"/>
              <a:t>.</a:t>
            </a:r>
          </a:p>
          <a:p>
            <a:endParaRPr lang="es-PE" dirty="0"/>
          </a:p>
        </p:txBody>
      </p:sp>
    </p:spTree>
    <p:extLst>
      <p:ext uri="{BB962C8B-B14F-4D97-AF65-F5344CB8AC3E}">
        <p14:creationId xmlns:p14="http://schemas.microsoft.com/office/powerpoint/2010/main" val="220629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smtClean="0"/>
              <a:t>pd.crosstab</a:t>
            </a:r>
            <a:r>
              <a:rPr lang="es-PE" dirty="0" smtClean="0"/>
              <a:t>([</a:t>
            </a:r>
            <a:r>
              <a:rPr lang="es-PE" dirty="0" err="1" smtClean="0"/>
              <a:t>data.Sex,data.Survived</a:t>
            </a:r>
            <a:r>
              <a:rPr lang="es-PE" dirty="0" smtClean="0"/>
              <a:t>],</a:t>
            </a:r>
            <a:r>
              <a:rPr lang="es-PE" dirty="0" err="1" smtClean="0"/>
              <a:t>data.Pclass,margins</a:t>
            </a:r>
            <a:r>
              <a:rPr lang="es-PE" dirty="0" smtClean="0"/>
              <a:t>=True).</a:t>
            </a:r>
            <a:r>
              <a:rPr lang="es-PE" dirty="0" err="1" smtClean="0"/>
              <a:t>style.background_gradient</a:t>
            </a:r>
            <a:r>
              <a:rPr lang="es-PE" dirty="0" smtClean="0"/>
              <a:t>(</a:t>
            </a:r>
            <a:r>
              <a:rPr lang="es-PE" dirty="0" err="1" smtClean="0"/>
              <a:t>cmap</a:t>
            </a:r>
            <a:r>
              <a:rPr lang="es-PE" dirty="0" smtClean="0"/>
              <a:t>='</a:t>
            </a:r>
            <a:r>
              <a:rPr lang="es-PE" dirty="0" err="1" smtClean="0"/>
              <a:t>summer_r</a:t>
            </a:r>
            <a:r>
              <a:rPr lang="es-PE" dirty="0" smtClean="0"/>
              <a:t>')</a:t>
            </a:r>
          </a:p>
          <a:p>
            <a:pPr marL="0" indent="0">
              <a:buNone/>
            </a:pPr>
            <a:endParaRPr lang="es-PE" dirty="0"/>
          </a:p>
          <a:p>
            <a:pPr marL="0" indent="0">
              <a:buNone/>
            </a:pPr>
            <a:r>
              <a:rPr lang="es-PE" dirty="0" err="1" smtClean="0"/>
              <a:t>sns.factorplot</a:t>
            </a:r>
            <a:r>
              <a:rPr lang="es-PE" dirty="0" smtClean="0"/>
              <a:t>('</a:t>
            </a:r>
            <a:r>
              <a:rPr lang="es-PE" dirty="0" err="1" smtClean="0"/>
              <a:t>Pclass</a:t>
            </a:r>
            <a:r>
              <a:rPr lang="es-PE" dirty="0" smtClean="0"/>
              <a:t>','</a:t>
            </a:r>
            <a:r>
              <a:rPr lang="es-PE" dirty="0" err="1" smtClean="0"/>
              <a:t>Survived</a:t>
            </a:r>
            <a:r>
              <a:rPr lang="es-PE" dirty="0" smtClean="0"/>
              <a:t>',</a:t>
            </a:r>
            <a:r>
              <a:rPr lang="es-PE" dirty="0" err="1" smtClean="0"/>
              <a:t>hue</a:t>
            </a:r>
            <a:r>
              <a:rPr lang="es-PE" dirty="0" smtClean="0"/>
              <a:t>='</a:t>
            </a:r>
            <a:r>
              <a:rPr lang="es-PE" dirty="0" err="1" smtClean="0"/>
              <a:t>Sex',data</a:t>
            </a:r>
            <a:r>
              <a:rPr lang="es-PE" dirty="0" smtClean="0"/>
              <a:t>=data)</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148118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We use </a:t>
            </a:r>
            <a:r>
              <a:rPr lang="en-US" b="1" dirty="0" err="1"/>
              <a:t>FactorPlot</a:t>
            </a:r>
            <a:r>
              <a:rPr lang="en-US" dirty="0"/>
              <a:t> in this case, because they make the </a:t>
            </a:r>
            <a:r>
              <a:rPr lang="en-US" dirty="0" err="1"/>
              <a:t>seperation</a:t>
            </a:r>
            <a:r>
              <a:rPr lang="en-US" dirty="0"/>
              <a:t> of categorical values easy.</a:t>
            </a:r>
          </a:p>
          <a:p>
            <a:r>
              <a:rPr lang="en-US" dirty="0"/>
              <a:t>Looking at the </a:t>
            </a:r>
            <a:r>
              <a:rPr lang="en-US" b="1" dirty="0" err="1"/>
              <a:t>CrossTab</a:t>
            </a:r>
            <a:r>
              <a:rPr lang="en-US" dirty="0"/>
              <a:t> and the </a:t>
            </a:r>
            <a:r>
              <a:rPr lang="en-US" b="1" dirty="0" err="1"/>
              <a:t>FactorPlot</a:t>
            </a:r>
            <a:r>
              <a:rPr lang="en-US" dirty="0"/>
              <a:t>, we can easily infer that survival for </a:t>
            </a:r>
            <a:r>
              <a:rPr lang="en-US" b="1" dirty="0"/>
              <a:t>Women from Pclass1</a:t>
            </a:r>
            <a:r>
              <a:rPr lang="en-US" dirty="0"/>
              <a:t> is about </a:t>
            </a:r>
            <a:r>
              <a:rPr lang="en-US" b="1" dirty="0"/>
              <a:t>95-96%</a:t>
            </a:r>
            <a:r>
              <a:rPr lang="en-US" dirty="0"/>
              <a:t>, as only 3 out of 94 Women from Pclass1 died.</a:t>
            </a:r>
          </a:p>
          <a:p>
            <a:r>
              <a:rPr lang="en-US" dirty="0"/>
              <a:t>It is evident that irrespective of </a:t>
            </a:r>
            <a:r>
              <a:rPr lang="en-US" dirty="0" err="1"/>
              <a:t>Pclass</a:t>
            </a:r>
            <a:r>
              <a:rPr lang="en-US" dirty="0"/>
              <a:t>, Women were given first priority while rescue. Even Men from Pclass1 have a very low survival rate.</a:t>
            </a:r>
          </a:p>
          <a:p>
            <a:r>
              <a:rPr lang="en-US" dirty="0"/>
              <a:t>Looks like </a:t>
            </a:r>
            <a:r>
              <a:rPr lang="en-US" dirty="0" err="1"/>
              <a:t>Pclass</a:t>
            </a:r>
            <a:r>
              <a:rPr lang="en-US" dirty="0"/>
              <a:t> is also an important feature. Lets </a:t>
            </a:r>
            <a:r>
              <a:rPr lang="en-US" dirty="0" err="1"/>
              <a:t>analyse</a:t>
            </a:r>
            <a:r>
              <a:rPr lang="en-US" dirty="0"/>
              <a:t> other features.</a:t>
            </a:r>
          </a:p>
          <a:p>
            <a:endParaRPr lang="es-PE" dirty="0"/>
          </a:p>
        </p:txBody>
      </p:sp>
    </p:spTree>
    <p:extLst>
      <p:ext uri="{BB962C8B-B14F-4D97-AF65-F5344CB8AC3E}">
        <p14:creationId xmlns:p14="http://schemas.microsoft.com/office/powerpoint/2010/main" val="178738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Age--&gt; </a:t>
            </a:r>
            <a:r>
              <a:rPr lang="es-PE" dirty="0" err="1"/>
              <a:t>Continous</a:t>
            </a:r>
            <a:r>
              <a:rPr lang="es-PE" dirty="0"/>
              <a:t> </a:t>
            </a:r>
            <a:r>
              <a:rPr lang="es-PE" dirty="0" err="1"/>
              <a:t>Feature</a:t>
            </a:r>
            <a:r>
              <a:rPr lang="es-PE" dirty="0"/>
              <a:t/>
            </a:r>
            <a:br>
              <a:rPr lang="es-PE" dirty="0"/>
            </a:br>
            <a:endParaRPr lang="es-PE" dirty="0"/>
          </a:p>
        </p:txBody>
      </p:sp>
      <p:sp>
        <p:nvSpPr>
          <p:cNvPr id="3" name="Marcador de contenido 2"/>
          <p:cNvSpPr>
            <a:spLocks noGrp="1"/>
          </p:cNvSpPr>
          <p:nvPr>
            <p:ph idx="1"/>
          </p:nvPr>
        </p:nvSpPr>
        <p:spPr/>
        <p:txBody>
          <a:bodyPr/>
          <a:lstStyle/>
          <a:p>
            <a:pPr marL="0" indent="0">
              <a:buNone/>
            </a:pPr>
            <a:r>
              <a:rPr lang="en-US" dirty="0" smtClean="0"/>
              <a:t>print('Oldest Passenger was </a:t>
            </a:r>
            <a:r>
              <a:rPr lang="en-US" dirty="0" err="1" smtClean="0"/>
              <a:t>of:',data</a:t>
            </a:r>
            <a:r>
              <a:rPr lang="en-US" dirty="0" smtClean="0"/>
              <a:t>['Age'].max(),'Years')</a:t>
            </a:r>
          </a:p>
          <a:p>
            <a:pPr marL="0" indent="0">
              <a:buNone/>
            </a:pPr>
            <a:r>
              <a:rPr lang="en-US" dirty="0" smtClean="0"/>
              <a:t>print('Youngest Passenger was </a:t>
            </a:r>
            <a:r>
              <a:rPr lang="en-US" dirty="0" err="1" smtClean="0"/>
              <a:t>of:',data</a:t>
            </a:r>
            <a:r>
              <a:rPr lang="en-US" dirty="0" smtClean="0"/>
              <a:t>['Age'].min(),'Years')</a:t>
            </a:r>
          </a:p>
          <a:p>
            <a:pPr marL="0" indent="0">
              <a:buNone/>
            </a:pPr>
            <a:r>
              <a:rPr lang="en-US" dirty="0" smtClean="0"/>
              <a:t>print('Average Age on the </a:t>
            </a:r>
            <a:r>
              <a:rPr lang="en-US" dirty="0" err="1" smtClean="0"/>
              <a:t>ship:',data</a:t>
            </a:r>
            <a:r>
              <a:rPr lang="en-US" dirty="0" smtClean="0"/>
              <a:t>['Age'].mean(),'Years')</a:t>
            </a:r>
            <a:endParaRPr lang="es-PE" dirty="0"/>
          </a:p>
        </p:txBody>
      </p:sp>
    </p:spTree>
    <p:extLst>
      <p:ext uri="{BB962C8B-B14F-4D97-AF65-F5344CB8AC3E}">
        <p14:creationId xmlns:p14="http://schemas.microsoft.com/office/powerpoint/2010/main" val="160924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a:bodyPr>
          <a:lstStyle/>
          <a:p>
            <a:pPr marL="0" indent="0">
              <a:buNone/>
            </a:pPr>
            <a:r>
              <a:rPr lang="es-PE" dirty="0" err="1" smtClean="0"/>
              <a:t>f,ax</a:t>
            </a:r>
            <a:r>
              <a:rPr lang="es-PE" dirty="0" smtClean="0"/>
              <a:t>=</a:t>
            </a:r>
            <a:r>
              <a:rPr lang="es-PE" dirty="0" err="1" smtClean="0"/>
              <a:t>plt.subplots</a:t>
            </a:r>
            <a:r>
              <a:rPr lang="es-PE" dirty="0" smtClean="0"/>
              <a:t>(1,2,figsize=(18,8))</a:t>
            </a:r>
          </a:p>
          <a:p>
            <a:pPr marL="0" indent="0">
              <a:buNone/>
            </a:pPr>
            <a:r>
              <a:rPr lang="es-PE" dirty="0" err="1" smtClean="0"/>
              <a:t>sns.violinplot</a:t>
            </a:r>
            <a:r>
              <a:rPr lang="es-PE" dirty="0" smtClean="0"/>
              <a:t>("</a:t>
            </a:r>
            <a:r>
              <a:rPr lang="es-PE" dirty="0" err="1" smtClean="0"/>
              <a:t>Pclass</a:t>
            </a:r>
            <a:r>
              <a:rPr lang="es-PE" dirty="0" smtClean="0"/>
              <a:t>","Age", </a:t>
            </a:r>
            <a:r>
              <a:rPr lang="es-PE" dirty="0" err="1" smtClean="0"/>
              <a:t>hue</a:t>
            </a:r>
            <a:r>
              <a:rPr lang="es-PE" dirty="0" smtClean="0"/>
              <a:t>="</a:t>
            </a:r>
            <a:r>
              <a:rPr lang="es-PE" dirty="0" err="1" smtClean="0"/>
              <a:t>Survived</a:t>
            </a:r>
            <a:r>
              <a:rPr lang="es-PE" dirty="0" smtClean="0"/>
              <a:t>", data=</a:t>
            </a:r>
            <a:r>
              <a:rPr lang="es-PE" dirty="0" err="1" smtClean="0"/>
              <a:t>data,split</a:t>
            </a:r>
            <a:r>
              <a:rPr lang="es-PE" dirty="0" smtClean="0"/>
              <a:t>=</a:t>
            </a:r>
            <a:r>
              <a:rPr lang="es-PE" dirty="0" err="1" smtClean="0"/>
              <a:t>True,ax</a:t>
            </a:r>
            <a:r>
              <a:rPr lang="es-PE" dirty="0" smtClean="0"/>
              <a:t>=</a:t>
            </a:r>
            <a:r>
              <a:rPr lang="es-PE" dirty="0" err="1" smtClean="0"/>
              <a:t>ax</a:t>
            </a:r>
            <a:r>
              <a:rPr lang="es-PE" dirty="0" smtClean="0"/>
              <a:t>[0])</a:t>
            </a:r>
          </a:p>
          <a:p>
            <a:pPr marL="0" indent="0">
              <a:buNone/>
            </a:pPr>
            <a:r>
              <a:rPr lang="es-PE" dirty="0" err="1" smtClean="0"/>
              <a:t>ax</a:t>
            </a:r>
            <a:r>
              <a:rPr lang="es-PE" dirty="0" smtClean="0"/>
              <a:t>[0].</a:t>
            </a:r>
            <a:r>
              <a:rPr lang="es-PE" dirty="0" err="1" smtClean="0"/>
              <a:t>set_title</a:t>
            </a:r>
            <a:r>
              <a:rPr lang="es-PE" dirty="0" smtClean="0"/>
              <a:t>('</a:t>
            </a:r>
            <a:r>
              <a:rPr lang="es-PE" dirty="0" err="1" smtClean="0"/>
              <a:t>Pclass</a:t>
            </a:r>
            <a:r>
              <a:rPr lang="es-PE" dirty="0" smtClean="0"/>
              <a:t> and Age vs </a:t>
            </a:r>
            <a:r>
              <a:rPr lang="es-PE" dirty="0" err="1" smtClean="0"/>
              <a:t>Survived</a:t>
            </a:r>
            <a:r>
              <a:rPr lang="es-PE" dirty="0" smtClean="0"/>
              <a:t>')</a:t>
            </a:r>
          </a:p>
          <a:p>
            <a:pPr marL="0" indent="0">
              <a:buNone/>
            </a:pPr>
            <a:r>
              <a:rPr lang="es-PE" dirty="0" err="1" smtClean="0"/>
              <a:t>ax</a:t>
            </a:r>
            <a:r>
              <a:rPr lang="es-PE" dirty="0" smtClean="0"/>
              <a:t>[0].</a:t>
            </a:r>
            <a:r>
              <a:rPr lang="es-PE" dirty="0" err="1" smtClean="0"/>
              <a:t>set_yticks</a:t>
            </a:r>
            <a:r>
              <a:rPr lang="es-PE" dirty="0" smtClean="0"/>
              <a:t>(</a:t>
            </a:r>
            <a:r>
              <a:rPr lang="es-PE" dirty="0" err="1" smtClean="0"/>
              <a:t>range</a:t>
            </a:r>
            <a:r>
              <a:rPr lang="es-PE" dirty="0" smtClean="0"/>
              <a:t>(0,110,10))</a:t>
            </a:r>
          </a:p>
          <a:p>
            <a:pPr marL="0" indent="0">
              <a:buNone/>
            </a:pPr>
            <a:r>
              <a:rPr lang="es-PE" dirty="0" err="1" smtClean="0"/>
              <a:t>sns.violinplot</a:t>
            </a:r>
            <a:r>
              <a:rPr lang="es-PE" dirty="0" smtClean="0"/>
              <a:t>("</a:t>
            </a:r>
            <a:r>
              <a:rPr lang="es-PE" dirty="0" err="1" smtClean="0"/>
              <a:t>Sex","Age</a:t>
            </a:r>
            <a:r>
              <a:rPr lang="es-PE" dirty="0" smtClean="0"/>
              <a:t>", </a:t>
            </a:r>
            <a:r>
              <a:rPr lang="es-PE" dirty="0" err="1" smtClean="0"/>
              <a:t>hue</a:t>
            </a:r>
            <a:r>
              <a:rPr lang="es-PE" dirty="0" smtClean="0"/>
              <a:t>="</a:t>
            </a:r>
            <a:r>
              <a:rPr lang="es-PE" dirty="0" err="1" smtClean="0"/>
              <a:t>Survived</a:t>
            </a:r>
            <a:r>
              <a:rPr lang="es-PE" dirty="0" smtClean="0"/>
              <a:t>", data=</a:t>
            </a:r>
            <a:r>
              <a:rPr lang="es-PE" dirty="0" err="1" smtClean="0"/>
              <a:t>data,split</a:t>
            </a:r>
            <a:r>
              <a:rPr lang="es-PE" dirty="0" smtClean="0"/>
              <a:t>=</a:t>
            </a:r>
            <a:r>
              <a:rPr lang="es-PE" dirty="0" err="1" smtClean="0"/>
              <a:t>True,ax</a:t>
            </a:r>
            <a:r>
              <a:rPr lang="es-PE" dirty="0" smtClean="0"/>
              <a:t>=</a:t>
            </a:r>
            <a:r>
              <a:rPr lang="es-PE" dirty="0" err="1" smtClean="0"/>
              <a:t>ax</a:t>
            </a:r>
            <a:r>
              <a:rPr lang="es-PE" dirty="0" smtClean="0"/>
              <a:t>[1])</a:t>
            </a:r>
          </a:p>
          <a:p>
            <a:pPr marL="0" indent="0">
              <a:buNone/>
            </a:pPr>
            <a:r>
              <a:rPr lang="es-PE" dirty="0" err="1" smtClean="0"/>
              <a:t>ax</a:t>
            </a:r>
            <a:r>
              <a:rPr lang="es-PE" dirty="0" smtClean="0"/>
              <a:t>[1].</a:t>
            </a:r>
            <a:r>
              <a:rPr lang="es-PE" dirty="0" err="1" smtClean="0"/>
              <a:t>set_title</a:t>
            </a:r>
            <a:r>
              <a:rPr lang="es-PE" dirty="0" smtClean="0"/>
              <a:t>('Sex and Age vs </a:t>
            </a:r>
            <a:r>
              <a:rPr lang="es-PE" dirty="0" err="1" smtClean="0"/>
              <a:t>Survived</a:t>
            </a:r>
            <a:r>
              <a:rPr lang="es-PE" dirty="0" smtClean="0"/>
              <a:t>')</a:t>
            </a:r>
          </a:p>
          <a:p>
            <a:pPr marL="0" indent="0">
              <a:buNone/>
            </a:pPr>
            <a:r>
              <a:rPr lang="es-PE" dirty="0" err="1" smtClean="0"/>
              <a:t>ax</a:t>
            </a:r>
            <a:r>
              <a:rPr lang="es-PE" dirty="0" smtClean="0"/>
              <a:t>[1].</a:t>
            </a:r>
            <a:r>
              <a:rPr lang="es-PE" dirty="0" err="1" smtClean="0"/>
              <a:t>set_yticks</a:t>
            </a:r>
            <a:r>
              <a:rPr lang="es-PE" dirty="0" smtClean="0"/>
              <a:t>(</a:t>
            </a:r>
            <a:r>
              <a:rPr lang="es-PE" dirty="0" err="1" smtClean="0"/>
              <a:t>range</a:t>
            </a:r>
            <a:r>
              <a:rPr lang="es-PE" dirty="0" smtClean="0"/>
              <a:t>(0,110,10))</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166571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a:p>
        </p:txBody>
      </p:sp>
      <p:pic>
        <p:nvPicPr>
          <p:cNvPr id="5" name="Imagen 4"/>
          <p:cNvPicPr>
            <a:picLocks noChangeAspect="1"/>
          </p:cNvPicPr>
          <p:nvPr/>
        </p:nvPicPr>
        <p:blipFill>
          <a:blip r:embed="rId2"/>
          <a:stretch>
            <a:fillRect/>
          </a:stretch>
        </p:blipFill>
        <p:spPr>
          <a:xfrm>
            <a:off x="367595" y="845344"/>
            <a:ext cx="11568590" cy="5329237"/>
          </a:xfrm>
          <a:prstGeom prst="rect">
            <a:avLst/>
          </a:prstGeom>
        </p:spPr>
      </p:pic>
    </p:spTree>
    <p:extLst>
      <p:ext uri="{BB962C8B-B14F-4D97-AF65-F5344CB8AC3E}">
        <p14:creationId xmlns:p14="http://schemas.microsoft.com/office/powerpoint/2010/main" val="187296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Observations:</a:t>
            </a:r>
          </a:p>
          <a:p>
            <a:r>
              <a:rPr lang="en-US" dirty="0"/>
              <a:t>1)The number of children increases with </a:t>
            </a:r>
            <a:r>
              <a:rPr lang="en-US" dirty="0" err="1"/>
              <a:t>Pclass</a:t>
            </a:r>
            <a:r>
              <a:rPr lang="en-US" dirty="0"/>
              <a:t> and the survival rate for </a:t>
            </a:r>
            <a:r>
              <a:rPr lang="en-US" dirty="0" err="1"/>
              <a:t>passenegers</a:t>
            </a:r>
            <a:r>
              <a:rPr lang="en-US" dirty="0"/>
              <a:t> below Age 10(</a:t>
            </a:r>
            <a:r>
              <a:rPr lang="en-US" dirty="0" err="1"/>
              <a:t>i.e</a:t>
            </a:r>
            <a:r>
              <a:rPr lang="en-US" dirty="0"/>
              <a:t> children) looks to be good irrespective of the </a:t>
            </a:r>
            <a:r>
              <a:rPr lang="en-US" dirty="0" err="1"/>
              <a:t>Pclass</a:t>
            </a:r>
            <a:r>
              <a:rPr lang="en-US" dirty="0"/>
              <a:t>.</a:t>
            </a:r>
          </a:p>
          <a:p>
            <a:r>
              <a:rPr lang="en-US" dirty="0"/>
              <a:t>2)Survival chances for </a:t>
            </a:r>
            <a:r>
              <a:rPr lang="en-US" dirty="0" err="1"/>
              <a:t>Passenegers</a:t>
            </a:r>
            <a:r>
              <a:rPr lang="en-US" dirty="0"/>
              <a:t> aged 20-50 from Pclass1 is high and is even better for Women.</a:t>
            </a:r>
          </a:p>
          <a:p>
            <a:r>
              <a:rPr lang="en-US" dirty="0"/>
              <a:t>3)For males, the survival chances decreases with an increase in age.</a:t>
            </a:r>
          </a:p>
          <a:p>
            <a:r>
              <a:rPr lang="en-US" dirty="0"/>
              <a:t/>
            </a:r>
            <a:br>
              <a:rPr lang="en-US" dirty="0"/>
            </a:br>
            <a:endParaRPr lang="es-PE" dirty="0"/>
          </a:p>
        </p:txBody>
      </p:sp>
    </p:spTree>
    <p:extLst>
      <p:ext uri="{BB962C8B-B14F-4D97-AF65-F5344CB8AC3E}">
        <p14:creationId xmlns:p14="http://schemas.microsoft.com/office/powerpoint/2010/main" val="1184690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s we had seen earlier, the Age feature has </a:t>
            </a:r>
            <a:r>
              <a:rPr lang="en-US" b="1" dirty="0"/>
              <a:t>177</a:t>
            </a:r>
            <a:r>
              <a:rPr lang="en-US" dirty="0"/>
              <a:t> null values. To replace these </a:t>
            </a:r>
            <a:r>
              <a:rPr lang="en-US" dirty="0" err="1"/>
              <a:t>NaN</a:t>
            </a:r>
            <a:r>
              <a:rPr lang="en-US" dirty="0"/>
              <a:t> values, we can assign them the mean age of the dataset.</a:t>
            </a:r>
          </a:p>
          <a:p>
            <a:r>
              <a:rPr lang="en-US" dirty="0"/>
              <a:t>But the problem is, there were many people with many different ages. We just cant assign a 4 year kid with the mean age that is 29 years. Is there any way to find out what age-band does the passenger lie??</a:t>
            </a:r>
          </a:p>
          <a:p>
            <a:r>
              <a:rPr lang="en-US" b="1" dirty="0"/>
              <a:t>Bingo!!!!</a:t>
            </a:r>
            <a:r>
              <a:rPr lang="en-US" dirty="0"/>
              <a:t>, we can check the </a:t>
            </a:r>
            <a:r>
              <a:rPr lang="en-US" b="1" dirty="0"/>
              <a:t>Name</a:t>
            </a:r>
            <a:r>
              <a:rPr lang="en-US" dirty="0"/>
              <a:t> feature. Looking upon the feature, we can see that the names have a salutation like </a:t>
            </a:r>
            <a:r>
              <a:rPr lang="en-US" dirty="0" err="1"/>
              <a:t>Mr</a:t>
            </a:r>
            <a:r>
              <a:rPr lang="en-US" dirty="0"/>
              <a:t> or Mrs. Thus we can assign the mean values of </a:t>
            </a:r>
            <a:r>
              <a:rPr lang="en-US" dirty="0" err="1"/>
              <a:t>Mr</a:t>
            </a:r>
            <a:r>
              <a:rPr lang="en-US" dirty="0"/>
              <a:t> and </a:t>
            </a:r>
            <a:r>
              <a:rPr lang="en-US" dirty="0" err="1"/>
              <a:t>Mrs</a:t>
            </a:r>
            <a:r>
              <a:rPr lang="en-US" dirty="0"/>
              <a:t> to the respective groups.</a:t>
            </a:r>
          </a:p>
          <a:p>
            <a:r>
              <a:rPr lang="en-US" b="1" dirty="0"/>
              <a:t>''What's In A Name??''</a:t>
            </a:r>
            <a:r>
              <a:rPr lang="en-US" dirty="0"/>
              <a:t>---&gt; </a:t>
            </a:r>
            <a:r>
              <a:rPr lang="en-US" b="1" dirty="0"/>
              <a:t>Feature</a:t>
            </a:r>
            <a:r>
              <a:rPr lang="en-US" dirty="0"/>
              <a:t> :p</a:t>
            </a:r>
          </a:p>
          <a:p>
            <a:endParaRPr lang="es-PE" dirty="0"/>
          </a:p>
        </p:txBody>
      </p:sp>
    </p:spTree>
    <p:extLst>
      <p:ext uri="{BB962C8B-B14F-4D97-AF65-F5344CB8AC3E}">
        <p14:creationId xmlns:p14="http://schemas.microsoft.com/office/powerpoint/2010/main" val="376870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smtClean="0"/>
              <a:t>data['</a:t>
            </a:r>
            <a:r>
              <a:rPr lang="es-PE" dirty="0" err="1" smtClean="0"/>
              <a:t>Initial</a:t>
            </a:r>
            <a:r>
              <a:rPr lang="es-PE" dirty="0" smtClean="0"/>
              <a:t>']=0</a:t>
            </a:r>
          </a:p>
          <a:p>
            <a:pPr marL="0" indent="0">
              <a:buNone/>
            </a:pPr>
            <a:r>
              <a:rPr lang="es-PE" dirty="0" err="1" smtClean="0"/>
              <a:t>for</a:t>
            </a:r>
            <a:r>
              <a:rPr lang="es-PE" dirty="0" smtClean="0"/>
              <a:t> i in data:</a:t>
            </a:r>
          </a:p>
          <a:p>
            <a:pPr marL="0" indent="0">
              <a:buNone/>
            </a:pPr>
            <a:r>
              <a:rPr lang="es-PE" dirty="0" smtClean="0"/>
              <a:t>    data['</a:t>
            </a:r>
            <a:r>
              <a:rPr lang="es-PE" dirty="0" err="1" smtClean="0"/>
              <a:t>Initial</a:t>
            </a:r>
            <a:r>
              <a:rPr lang="es-PE" dirty="0" smtClean="0"/>
              <a:t>']=</a:t>
            </a:r>
            <a:r>
              <a:rPr lang="es-PE" dirty="0" err="1" smtClean="0"/>
              <a:t>data.Name.str.extract</a:t>
            </a:r>
            <a:r>
              <a:rPr lang="es-PE" dirty="0" smtClean="0"/>
              <a:t>('([A-</a:t>
            </a:r>
            <a:r>
              <a:rPr lang="es-PE" dirty="0" err="1" smtClean="0"/>
              <a:t>Za</a:t>
            </a:r>
            <a:r>
              <a:rPr lang="es-PE" dirty="0" smtClean="0"/>
              <a:t>-z]+)\.') #</a:t>
            </a:r>
            <a:r>
              <a:rPr lang="es-PE" dirty="0" err="1" smtClean="0"/>
              <a:t>lets</a:t>
            </a:r>
            <a:r>
              <a:rPr lang="es-PE" dirty="0" smtClean="0"/>
              <a:t> </a:t>
            </a:r>
            <a:r>
              <a:rPr lang="es-PE" dirty="0" err="1" smtClean="0"/>
              <a:t>extract</a:t>
            </a:r>
            <a:r>
              <a:rPr lang="es-PE" dirty="0" smtClean="0"/>
              <a:t> the </a:t>
            </a:r>
            <a:r>
              <a:rPr lang="es-PE" dirty="0" err="1" smtClean="0"/>
              <a:t>Salutations</a:t>
            </a:r>
            <a:endParaRPr lang="es-PE" dirty="0" smtClean="0"/>
          </a:p>
          <a:p>
            <a:pPr marL="0" indent="0">
              <a:buNone/>
            </a:pPr>
            <a:endParaRPr lang="es-PE" dirty="0"/>
          </a:p>
          <a:p>
            <a:pPr marL="0" indent="0">
              <a:buNone/>
            </a:pPr>
            <a:r>
              <a:rPr lang="en-US" dirty="0"/>
              <a:t>Okay so here we are using the Regex: </a:t>
            </a:r>
            <a:r>
              <a:rPr lang="en-US" b="1" dirty="0"/>
              <a:t>[A-</a:t>
            </a:r>
            <a:r>
              <a:rPr lang="en-US" b="1" dirty="0" err="1"/>
              <a:t>Za</a:t>
            </a:r>
            <a:r>
              <a:rPr lang="en-US" b="1" dirty="0"/>
              <a:t>-z]+).</a:t>
            </a:r>
            <a:r>
              <a:rPr lang="en-US" dirty="0"/>
              <a:t>. So what it does is, it looks for strings which lie between </a:t>
            </a:r>
            <a:r>
              <a:rPr lang="en-US" b="1" dirty="0"/>
              <a:t>A-Z or a-z</a:t>
            </a:r>
            <a:r>
              <a:rPr lang="en-US" dirty="0"/>
              <a:t> and followed by a </a:t>
            </a:r>
            <a:r>
              <a:rPr lang="en-US" b="1" dirty="0"/>
              <a:t>.(dot)</a:t>
            </a:r>
            <a:r>
              <a:rPr lang="en-US" dirty="0"/>
              <a:t>. So we successfully extract the Initials from the Name.</a:t>
            </a:r>
            <a:endParaRPr lang="es-PE" dirty="0"/>
          </a:p>
        </p:txBody>
      </p:sp>
    </p:spTree>
    <p:extLst>
      <p:ext uri="{BB962C8B-B14F-4D97-AF65-F5344CB8AC3E}">
        <p14:creationId xmlns:p14="http://schemas.microsoft.com/office/powerpoint/2010/main" val="297370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err="1" smtClean="0"/>
              <a:t>pd.crosstab</a:t>
            </a:r>
            <a:r>
              <a:rPr lang="en-US" dirty="0" smtClean="0"/>
              <a:t>(</a:t>
            </a:r>
            <a:r>
              <a:rPr lang="en-US" dirty="0" err="1" smtClean="0"/>
              <a:t>data.Initial,data.Sex</a:t>
            </a:r>
            <a:r>
              <a:rPr lang="en-US" dirty="0" smtClean="0"/>
              <a:t>).</a:t>
            </a:r>
            <a:r>
              <a:rPr lang="en-US" dirty="0" err="1" smtClean="0"/>
              <a:t>T.style.background_gradient</a:t>
            </a:r>
            <a:r>
              <a:rPr lang="en-US" dirty="0" smtClean="0"/>
              <a:t>(</a:t>
            </a:r>
            <a:r>
              <a:rPr lang="en-US" dirty="0" err="1" smtClean="0"/>
              <a:t>cmap</a:t>
            </a:r>
            <a:r>
              <a:rPr lang="en-US" dirty="0" smtClean="0"/>
              <a:t>='</a:t>
            </a:r>
            <a:r>
              <a:rPr lang="en-US" dirty="0" err="1" smtClean="0"/>
              <a:t>summer_r</a:t>
            </a:r>
            <a:r>
              <a:rPr lang="en-US" dirty="0" smtClean="0"/>
              <a:t>') #Checking the Initials with the Sex</a:t>
            </a:r>
            <a:endParaRPr lang="es-PE" dirty="0"/>
          </a:p>
        </p:txBody>
      </p:sp>
    </p:spTree>
    <p:extLst>
      <p:ext uri="{BB962C8B-B14F-4D97-AF65-F5344CB8AC3E}">
        <p14:creationId xmlns:p14="http://schemas.microsoft.com/office/powerpoint/2010/main" val="398870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n-US" dirty="0"/>
              <a:t>Okay so there are some misspelled Initials like </a:t>
            </a:r>
            <a:r>
              <a:rPr lang="en-US" dirty="0" err="1"/>
              <a:t>Mlle</a:t>
            </a:r>
            <a:r>
              <a:rPr lang="en-US" dirty="0"/>
              <a:t> or </a:t>
            </a:r>
            <a:r>
              <a:rPr lang="en-US" dirty="0" err="1"/>
              <a:t>Mme</a:t>
            </a:r>
            <a:r>
              <a:rPr lang="en-US" dirty="0"/>
              <a:t> that stand for Miss. I will replace them with Miss and same thing for other values</a:t>
            </a:r>
            <a:r>
              <a:rPr lang="en-US" dirty="0" smtClean="0"/>
              <a:t>.</a:t>
            </a:r>
          </a:p>
          <a:p>
            <a:pPr marL="0" indent="0">
              <a:buNone/>
            </a:pPr>
            <a:r>
              <a:rPr lang="en-US" i="1" dirty="0" smtClean="0">
                <a:solidFill>
                  <a:srgbClr val="FF0000"/>
                </a:solidFill>
              </a:rPr>
              <a:t>data['Initial'].replace(['Mlle','Mme','Ms','Dr','Major','Lady','Countess','Jonkheer','Col','Rev','Capt','Sir','Don'],['Miss','Miss','Miss','Mr','Mr','Mrs','Mrs','Other','Other','Other','Mr','Mr','Mr'],</a:t>
            </a:r>
            <a:r>
              <a:rPr lang="en-US" i="1" dirty="0" err="1" smtClean="0">
                <a:solidFill>
                  <a:srgbClr val="FF0000"/>
                </a:solidFill>
              </a:rPr>
              <a:t>inplace</a:t>
            </a:r>
            <a:r>
              <a:rPr lang="en-US" i="1" dirty="0" smtClean="0">
                <a:solidFill>
                  <a:srgbClr val="FF0000"/>
                </a:solidFill>
              </a:rPr>
              <a:t>=True)</a:t>
            </a:r>
            <a:endParaRPr lang="en-US" i="1" dirty="0">
              <a:solidFill>
                <a:srgbClr val="FF0000"/>
              </a:solidFill>
            </a:endParaRPr>
          </a:p>
          <a:p>
            <a:pPr marL="0" indent="0">
              <a:buNone/>
            </a:pPr>
            <a:r>
              <a:rPr lang="en-US" i="1" dirty="0" err="1" smtClean="0">
                <a:solidFill>
                  <a:srgbClr val="FF0000"/>
                </a:solidFill>
              </a:rPr>
              <a:t>data.groupby</a:t>
            </a:r>
            <a:r>
              <a:rPr lang="en-US" i="1" dirty="0" smtClean="0">
                <a:solidFill>
                  <a:srgbClr val="FF0000"/>
                </a:solidFill>
              </a:rPr>
              <a:t>('Initial')['Age'].mean() #lets check the average age by Initials</a:t>
            </a:r>
            <a:endParaRPr lang="es-PE" i="1" dirty="0">
              <a:solidFill>
                <a:srgbClr val="FF0000"/>
              </a:solidFill>
            </a:endParaRPr>
          </a:p>
        </p:txBody>
      </p:sp>
    </p:spTree>
    <p:extLst>
      <p:ext uri="{BB962C8B-B14F-4D97-AF65-F5344CB8AC3E}">
        <p14:creationId xmlns:p14="http://schemas.microsoft.com/office/powerpoint/2010/main" val="425816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smtClean="0"/>
              <a:t>## </a:t>
            </a:r>
            <a:r>
              <a:rPr lang="es-PE" dirty="0" err="1" smtClean="0"/>
              <a:t>Assigning</a:t>
            </a:r>
            <a:r>
              <a:rPr lang="es-PE" dirty="0" smtClean="0"/>
              <a:t> the </a:t>
            </a:r>
            <a:r>
              <a:rPr lang="es-PE" dirty="0" err="1" smtClean="0"/>
              <a:t>NaN</a:t>
            </a:r>
            <a:r>
              <a:rPr lang="es-PE" dirty="0" smtClean="0"/>
              <a:t> </a:t>
            </a:r>
            <a:r>
              <a:rPr lang="es-PE" dirty="0" err="1" smtClean="0"/>
              <a:t>Values</a:t>
            </a:r>
            <a:r>
              <a:rPr lang="es-PE" dirty="0" smtClean="0"/>
              <a:t> </a:t>
            </a:r>
            <a:r>
              <a:rPr lang="es-PE" dirty="0" err="1" smtClean="0"/>
              <a:t>with</a:t>
            </a:r>
            <a:r>
              <a:rPr lang="es-PE" dirty="0" smtClean="0"/>
              <a:t> the </a:t>
            </a:r>
            <a:r>
              <a:rPr lang="es-PE" dirty="0" err="1" smtClean="0"/>
              <a:t>Ceil</a:t>
            </a:r>
            <a:r>
              <a:rPr lang="es-PE" dirty="0" smtClean="0"/>
              <a:t> </a:t>
            </a:r>
            <a:r>
              <a:rPr lang="es-PE" dirty="0" err="1" smtClean="0"/>
              <a:t>values</a:t>
            </a:r>
            <a:r>
              <a:rPr lang="es-PE" dirty="0" smtClean="0"/>
              <a:t> of the mean </a:t>
            </a:r>
            <a:r>
              <a:rPr lang="es-PE" dirty="0" err="1" smtClean="0"/>
              <a:t>ages</a:t>
            </a:r>
            <a:endParaRPr lang="es-PE" dirty="0" smtClean="0"/>
          </a:p>
          <a:p>
            <a:pPr marL="0" indent="0">
              <a:buNone/>
            </a:pPr>
            <a:r>
              <a:rPr lang="es-PE" dirty="0" err="1" smtClean="0"/>
              <a:t>data.loc</a:t>
            </a:r>
            <a:r>
              <a:rPr lang="es-PE" dirty="0" smtClean="0"/>
              <a:t>[(</a:t>
            </a:r>
            <a:r>
              <a:rPr lang="es-PE" dirty="0" err="1" smtClean="0"/>
              <a:t>data.Age.isnull</a:t>
            </a:r>
            <a:r>
              <a:rPr lang="es-PE" dirty="0" smtClean="0"/>
              <a:t>())&amp;(</a:t>
            </a:r>
            <a:r>
              <a:rPr lang="es-PE" dirty="0" err="1" smtClean="0"/>
              <a:t>data.Initial</a:t>
            </a:r>
            <a:r>
              <a:rPr lang="es-PE" dirty="0" smtClean="0"/>
              <a:t>=='</a:t>
            </a:r>
            <a:r>
              <a:rPr lang="es-PE" dirty="0" err="1" smtClean="0"/>
              <a:t>Mr</a:t>
            </a:r>
            <a:r>
              <a:rPr lang="es-PE" dirty="0" smtClean="0"/>
              <a:t>'),'Age']=33</a:t>
            </a:r>
          </a:p>
          <a:p>
            <a:pPr marL="0" indent="0">
              <a:buNone/>
            </a:pPr>
            <a:r>
              <a:rPr lang="es-PE" dirty="0" err="1" smtClean="0"/>
              <a:t>data.loc</a:t>
            </a:r>
            <a:r>
              <a:rPr lang="es-PE" dirty="0" smtClean="0"/>
              <a:t>[(</a:t>
            </a:r>
            <a:r>
              <a:rPr lang="es-PE" dirty="0" err="1" smtClean="0"/>
              <a:t>data.Age.isnull</a:t>
            </a:r>
            <a:r>
              <a:rPr lang="es-PE" dirty="0" smtClean="0"/>
              <a:t>())&amp;(</a:t>
            </a:r>
            <a:r>
              <a:rPr lang="es-PE" dirty="0" err="1" smtClean="0"/>
              <a:t>data.Initial</a:t>
            </a:r>
            <a:r>
              <a:rPr lang="es-PE" dirty="0" smtClean="0"/>
              <a:t>=='</a:t>
            </a:r>
            <a:r>
              <a:rPr lang="es-PE" dirty="0" err="1" smtClean="0"/>
              <a:t>Mrs</a:t>
            </a:r>
            <a:r>
              <a:rPr lang="es-PE" dirty="0" smtClean="0"/>
              <a:t>'),'Age']=36</a:t>
            </a:r>
          </a:p>
          <a:p>
            <a:pPr marL="0" indent="0">
              <a:buNone/>
            </a:pPr>
            <a:r>
              <a:rPr lang="es-PE" dirty="0" err="1" smtClean="0"/>
              <a:t>data.loc</a:t>
            </a:r>
            <a:r>
              <a:rPr lang="es-PE" dirty="0" smtClean="0"/>
              <a:t>[(</a:t>
            </a:r>
            <a:r>
              <a:rPr lang="es-PE" dirty="0" err="1" smtClean="0"/>
              <a:t>data.Age.isnull</a:t>
            </a:r>
            <a:r>
              <a:rPr lang="es-PE" dirty="0" smtClean="0"/>
              <a:t>())&amp;(</a:t>
            </a:r>
            <a:r>
              <a:rPr lang="es-PE" dirty="0" err="1" smtClean="0"/>
              <a:t>data.Initial</a:t>
            </a:r>
            <a:r>
              <a:rPr lang="es-PE" dirty="0" smtClean="0"/>
              <a:t>=='Master'),'Age']=5</a:t>
            </a:r>
          </a:p>
          <a:p>
            <a:pPr marL="0" indent="0">
              <a:buNone/>
            </a:pPr>
            <a:r>
              <a:rPr lang="es-PE" dirty="0" err="1" smtClean="0"/>
              <a:t>data.loc</a:t>
            </a:r>
            <a:r>
              <a:rPr lang="es-PE" dirty="0" smtClean="0"/>
              <a:t>[(</a:t>
            </a:r>
            <a:r>
              <a:rPr lang="es-PE" dirty="0" err="1" smtClean="0"/>
              <a:t>data.Age.isnull</a:t>
            </a:r>
            <a:r>
              <a:rPr lang="es-PE" dirty="0" smtClean="0"/>
              <a:t>())&amp;(</a:t>
            </a:r>
            <a:r>
              <a:rPr lang="es-PE" dirty="0" err="1" smtClean="0"/>
              <a:t>data.Initial</a:t>
            </a:r>
            <a:r>
              <a:rPr lang="es-PE" dirty="0" smtClean="0"/>
              <a:t>=='Miss'),'Age']=22</a:t>
            </a:r>
          </a:p>
          <a:p>
            <a:pPr marL="0" indent="0">
              <a:buNone/>
            </a:pPr>
            <a:r>
              <a:rPr lang="es-PE" dirty="0" err="1" smtClean="0"/>
              <a:t>data.loc</a:t>
            </a:r>
            <a:r>
              <a:rPr lang="es-PE" dirty="0" smtClean="0"/>
              <a:t>[(</a:t>
            </a:r>
            <a:r>
              <a:rPr lang="es-PE" dirty="0" err="1" smtClean="0"/>
              <a:t>data.Age.isnull</a:t>
            </a:r>
            <a:r>
              <a:rPr lang="es-PE" dirty="0" smtClean="0"/>
              <a:t>())&amp;(</a:t>
            </a:r>
            <a:r>
              <a:rPr lang="es-PE" dirty="0" err="1" smtClean="0"/>
              <a:t>data.Initial</a:t>
            </a:r>
            <a:r>
              <a:rPr lang="es-PE" dirty="0" smtClean="0"/>
              <a:t>=='</a:t>
            </a:r>
            <a:r>
              <a:rPr lang="es-PE" dirty="0" err="1" smtClean="0"/>
              <a:t>Other</a:t>
            </a:r>
            <a:r>
              <a:rPr lang="es-PE" dirty="0" smtClean="0"/>
              <a:t>'),'Age']=46</a:t>
            </a:r>
            <a:endParaRPr lang="es-PE" dirty="0"/>
          </a:p>
        </p:txBody>
      </p:sp>
    </p:spTree>
    <p:extLst>
      <p:ext uri="{BB962C8B-B14F-4D97-AF65-F5344CB8AC3E}">
        <p14:creationId xmlns:p14="http://schemas.microsoft.com/office/powerpoint/2010/main" val="656601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n-US" dirty="0" err="1" smtClean="0"/>
              <a:t>data.Age.isnull</a:t>
            </a:r>
            <a:r>
              <a:rPr lang="en-US" dirty="0" smtClean="0"/>
              <a:t>().any() #So no null values left finally </a:t>
            </a:r>
          </a:p>
          <a:p>
            <a:pPr marL="0" indent="0">
              <a:buNone/>
            </a:pPr>
            <a:endParaRPr lang="en-US" dirty="0"/>
          </a:p>
          <a:p>
            <a:pPr marL="0" indent="0">
              <a:buNone/>
            </a:pPr>
            <a:endParaRPr lang="es-PE" dirty="0"/>
          </a:p>
        </p:txBody>
      </p:sp>
    </p:spTree>
    <p:extLst>
      <p:ext uri="{BB962C8B-B14F-4D97-AF65-F5344CB8AC3E}">
        <p14:creationId xmlns:p14="http://schemas.microsoft.com/office/powerpoint/2010/main" val="2265406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20000"/>
          </a:bodyPr>
          <a:lstStyle/>
          <a:p>
            <a:pPr marL="0" indent="0">
              <a:buNone/>
            </a:pPr>
            <a:r>
              <a:rPr lang="es-PE" dirty="0" err="1" smtClean="0"/>
              <a:t>f,ax</a:t>
            </a:r>
            <a:r>
              <a:rPr lang="es-PE" dirty="0" smtClean="0"/>
              <a:t>=</a:t>
            </a:r>
            <a:r>
              <a:rPr lang="es-PE" dirty="0" err="1" smtClean="0"/>
              <a:t>plt.subplots</a:t>
            </a:r>
            <a:r>
              <a:rPr lang="es-PE" dirty="0" smtClean="0"/>
              <a:t>(1,2,figsize=(20,10))</a:t>
            </a:r>
          </a:p>
          <a:p>
            <a:pPr marL="0" indent="0">
              <a:buNone/>
            </a:pPr>
            <a:r>
              <a:rPr lang="es-PE" dirty="0" smtClean="0"/>
              <a:t>data[data['</a:t>
            </a:r>
            <a:r>
              <a:rPr lang="es-PE" dirty="0" err="1" smtClean="0"/>
              <a:t>Survived</a:t>
            </a:r>
            <a:r>
              <a:rPr lang="es-PE" dirty="0" smtClean="0"/>
              <a:t>']==0].</a:t>
            </a:r>
            <a:r>
              <a:rPr lang="es-PE" dirty="0" err="1" smtClean="0"/>
              <a:t>Age.plot.hist</a:t>
            </a:r>
            <a:r>
              <a:rPr lang="es-PE" dirty="0" smtClean="0"/>
              <a:t>(</a:t>
            </a:r>
            <a:r>
              <a:rPr lang="es-PE" dirty="0" err="1" smtClean="0"/>
              <a:t>ax</a:t>
            </a:r>
            <a:r>
              <a:rPr lang="es-PE" dirty="0" smtClean="0"/>
              <a:t>=</a:t>
            </a:r>
            <a:r>
              <a:rPr lang="es-PE" dirty="0" err="1" smtClean="0"/>
              <a:t>ax</a:t>
            </a:r>
            <a:r>
              <a:rPr lang="es-PE" dirty="0" smtClean="0"/>
              <a:t>[0],</a:t>
            </a:r>
            <a:r>
              <a:rPr lang="es-PE" dirty="0" err="1" smtClean="0"/>
              <a:t>bins</a:t>
            </a:r>
            <a:r>
              <a:rPr lang="es-PE" dirty="0" smtClean="0"/>
              <a:t>=20,edgecolor='</a:t>
            </a:r>
            <a:r>
              <a:rPr lang="es-PE" dirty="0" err="1" smtClean="0"/>
              <a:t>black</a:t>
            </a:r>
            <a:r>
              <a:rPr lang="es-PE" dirty="0" smtClean="0"/>
              <a:t>',color='red')</a:t>
            </a:r>
          </a:p>
          <a:p>
            <a:pPr marL="0" indent="0">
              <a:buNone/>
            </a:pPr>
            <a:r>
              <a:rPr lang="es-PE" dirty="0" err="1" smtClean="0"/>
              <a:t>ax</a:t>
            </a:r>
            <a:r>
              <a:rPr lang="es-PE" dirty="0" smtClean="0"/>
              <a:t>[0].</a:t>
            </a:r>
            <a:r>
              <a:rPr lang="es-PE" dirty="0" err="1" smtClean="0"/>
              <a:t>set_title</a:t>
            </a:r>
            <a:r>
              <a:rPr lang="es-PE" dirty="0" smtClean="0"/>
              <a:t>('</a:t>
            </a:r>
            <a:r>
              <a:rPr lang="es-PE" dirty="0" err="1" smtClean="0"/>
              <a:t>Survived</a:t>
            </a:r>
            <a:r>
              <a:rPr lang="es-PE" dirty="0" smtClean="0"/>
              <a:t>= 0')</a:t>
            </a:r>
          </a:p>
          <a:p>
            <a:pPr marL="0" indent="0">
              <a:buNone/>
            </a:pPr>
            <a:r>
              <a:rPr lang="es-PE" dirty="0" smtClean="0"/>
              <a:t>x1=</a:t>
            </a:r>
            <a:r>
              <a:rPr lang="es-PE" dirty="0" err="1" smtClean="0"/>
              <a:t>list</a:t>
            </a:r>
            <a:r>
              <a:rPr lang="es-PE" dirty="0" smtClean="0"/>
              <a:t>(</a:t>
            </a:r>
            <a:r>
              <a:rPr lang="es-PE" dirty="0" err="1" smtClean="0"/>
              <a:t>range</a:t>
            </a:r>
            <a:r>
              <a:rPr lang="es-PE" dirty="0" smtClean="0"/>
              <a:t>(0,85,5))</a:t>
            </a:r>
          </a:p>
          <a:p>
            <a:pPr marL="0" indent="0">
              <a:buNone/>
            </a:pPr>
            <a:r>
              <a:rPr lang="es-PE" dirty="0" err="1" smtClean="0"/>
              <a:t>ax</a:t>
            </a:r>
            <a:r>
              <a:rPr lang="es-PE" dirty="0" smtClean="0"/>
              <a:t>[0].</a:t>
            </a:r>
            <a:r>
              <a:rPr lang="es-PE" dirty="0" err="1" smtClean="0"/>
              <a:t>set_xticks</a:t>
            </a:r>
            <a:r>
              <a:rPr lang="es-PE" dirty="0" smtClean="0"/>
              <a:t>(x1)</a:t>
            </a:r>
          </a:p>
          <a:p>
            <a:pPr marL="0" indent="0">
              <a:buNone/>
            </a:pPr>
            <a:r>
              <a:rPr lang="es-PE" dirty="0" smtClean="0"/>
              <a:t>data[data['</a:t>
            </a:r>
            <a:r>
              <a:rPr lang="es-PE" dirty="0" err="1" smtClean="0"/>
              <a:t>Survived</a:t>
            </a:r>
            <a:r>
              <a:rPr lang="es-PE" dirty="0" smtClean="0"/>
              <a:t>']==1].</a:t>
            </a:r>
            <a:r>
              <a:rPr lang="es-PE" dirty="0" err="1" smtClean="0"/>
              <a:t>Age.plot.hist</a:t>
            </a:r>
            <a:r>
              <a:rPr lang="es-PE" dirty="0" smtClean="0"/>
              <a:t>(</a:t>
            </a:r>
            <a:r>
              <a:rPr lang="es-PE" dirty="0" err="1" smtClean="0"/>
              <a:t>ax</a:t>
            </a:r>
            <a:r>
              <a:rPr lang="es-PE" dirty="0" smtClean="0"/>
              <a:t>=</a:t>
            </a:r>
            <a:r>
              <a:rPr lang="es-PE" dirty="0" err="1" smtClean="0"/>
              <a:t>ax</a:t>
            </a:r>
            <a:r>
              <a:rPr lang="es-PE" dirty="0" smtClean="0"/>
              <a:t>[1],color='</a:t>
            </a:r>
            <a:r>
              <a:rPr lang="es-PE" dirty="0" err="1" smtClean="0"/>
              <a:t>green</a:t>
            </a:r>
            <a:r>
              <a:rPr lang="es-PE" dirty="0" smtClean="0"/>
              <a:t>',</a:t>
            </a:r>
            <a:r>
              <a:rPr lang="es-PE" dirty="0" err="1" smtClean="0"/>
              <a:t>bins</a:t>
            </a:r>
            <a:r>
              <a:rPr lang="es-PE" dirty="0" smtClean="0"/>
              <a:t>=20,edgecolor='</a:t>
            </a:r>
            <a:r>
              <a:rPr lang="es-PE" dirty="0" err="1" smtClean="0"/>
              <a:t>black</a:t>
            </a:r>
            <a:r>
              <a:rPr lang="es-PE" dirty="0" smtClean="0"/>
              <a:t>')</a:t>
            </a:r>
          </a:p>
          <a:p>
            <a:pPr marL="0" indent="0">
              <a:buNone/>
            </a:pPr>
            <a:r>
              <a:rPr lang="es-PE" dirty="0" err="1" smtClean="0"/>
              <a:t>ax</a:t>
            </a:r>
            <a:r>
              <a:rPr lang="es-PE" dirty="0" smtClean="0"/>
              <a:t>[1].</a:t>
            </a:r>
            <a:r>
              <a:rPr lang="es-PE" dirty="0" err="1" smtClean="0"/>
              <a:t>set_title</a:t>
            </a:r>
            <a:r>
              <a:rPr lang="es-PE" dirty="0" smtClean="0"/>
              <a:t>('</a:t>
            </a:r>
            <a:r>
              <a:rPr lang="es-PE" dirty="0" err="1" smtClean="0"/>
              <a:t>Survived</a:t>
            </a:r>
            <a:r>
              <a:rPr lang="es-PE" dirty="0" smtClean="0"/>
              <a:t>= 1')</a:t>
            </a:r>
          </a:p>
          <a:p>
            <a:pPr marL="0" indent="0">
              <a:buNone/>
            </a:pPr>
            <a:r>
              <a:rPr lang="es-PE" dirty="0" smtClean="0"/>
              <a:t>x2=</a:t>
            </a:r>
            <a:r>
              <a:rPr lang="es-PE" dirty="0" err="1" smtClean="0"/>
              <a:t>list</a:t>
            </a:r>
            <a:r>
              <a:rPr lang="es-PE" dirty="0" smtClean="0"/>
              <a:t>(</a:t>
            </a:r>
            <a:r>
              <a:rPr lang="es-PE" dirty="0" err="1" smtClean="0"/>
              <a:t>range</a:t>
            </a:r>
            <a:r>
              <a:rPr lang="es-PE" dirty="0" smtClean="0"/>
              <a:t>(0,85,5))</a:t>
            </a:r>
          </a:p>
          <a:p>
            <a:pPr marL="0" indent="0">
              <a:buNone/>
            </a:pPr>
            <a:r>
              <a:rPr lang="es-PE" dirty="0" err="1" smtClean="0"/>
              <a:t>ax</a:t>
            </a:r>
            <a:r>
              <a:rPr lang="es-PE" dirty="0" smtClean="0"/>
              <a:t>[1].</a:t>
            </a:r>
            <a:r>
              <a:rPr lang="es-PE" dirty="0" err="1" smtClean="0"/>
              <a:t>set_xticks</a:t>
            </a:r>
            <a:r>
              <a:rPr lang="es-PE" dirty="0" smtClean="0"/>
              <a:t>(x2)</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759650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Observations:</a:t>
            </a:r>
          </a:p>
          <a:p>
            <a:r>
              <a:rPr lang="en-US" dirty="0"/>
              <a:t>1)The Toddlers(age&lt;5) were saved in large numbers(The Women and Child First Policy).</a:t>
            </a:r>
          </a:p>
          <a:p>
            <a:r>
              <a:rPr lang="en-US" dirty="0"/>
              <a:t>2)The oldest Passenger was saved(80 years).</a:t>
            </a:r>
          </a:p>
          <a:p>
            <a:r>
              <a:rPr lang="en-US" dirty="0"/>
              <a:t>3)Maximum number of deaths were in the age group of 30-40.</a:t>
            </a:r>
          </a:p>
          <a:p>
            <a:endParaRPr lang="es-PE" dirty="0"/>
          </a:p>
        </p:txBody>
      </p:sp>
    </p:spTree>
    <p:extLst>
      <p:ext uri="{BB962C8B-B14F-4D97-AF65-F5344CB8AC3E}">
        <p14:creationId xmlns:p14="http://schemas.microsoft.com/office/powerpoint/2010/main" val="3451421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smtClean="0"/>
              <a:t>sns.factorplot</a:t>
            </a:r>
            <a:r>
              <a:rPr lang="es-PE" dirty="0" smtClean="0"/>
              <a:t>('</a:t>
            </a:r>
            <a:r>
              <a:rPr lang="es-PE" dirty="0" err="1" smtClean="0"/>
              <a:t>Pclass</a:t>
            </a:r>
            <a:r>
              <a:rPr lang="es-PE" dirty="0" smtClean="0"/>
              <a:t>','</a:t>
            </a:r>
            <a:r>
              <a:rPr lang="es-PE" dirty="0" err="1" smtClean="0"/>
              <a:t>Survived</a:t>
            </a:r>
            <a:r>
              <a:rPr lang="es-PE" dirty="0" smtClean="0"/>
              <a:t>',col='</a:t>
            </a:r>
            <a:r>
              <a:rPr lang="es-PE" dirty="0" err="1" smtClean="0"/>
              <a:t>Initial</a:t>
            </a:r>
            <a:r>
              <a:rPr lang="es-PE" dirty="0" smtClean="0"/>
              <a:t>',data=data)</a:t>
            </a:r>
          </a:p>
          <a:p>
            <a:pPr marL="0" indent="0">
              <a:buNone/>
            </a:pPr>
            <a:r>
              <a:rPr lang="es-PE" dirty="0" err="1" smtClean="0"/>
              <a:t>plt.show</a:t>
            </a:r>
            <a:r>
              <a:rPr lang="es-PE" dirty="0" smtClean="0"/>
              <a:t>()</a:t>
            </a:r>
          </a:p>
          <a:p>
            <a:pPr marL="0" indent="0">
              <a:buNone/>
            </a:pPr>
            <a:endParaRPr lang="es-PE" dirty="0"/>
          </a:p>
          <a:p>
            <a:pPr marL="0" indent="0">
              <a:buNone/>
            </a:pPr>
            <a:r>
              <a:rPr lang="en-US" dirty="0"/>
              <a:t>he Women and Child first policy thus holds true irrespective of the class.</a:t>
            </a:r>
            <a:endParaRPr lang="es-PE" dirty="0"/>
          </a:p>
        </p:txBody>
      </p:sp>
    </p:spTree>
    <p:extLst>
      <p:ext uri="{BB962C8B-B14F-4D97-AF65-F5344CB8AC3E}">
        <p14:creationId xmlns:p14="http://schemas.microsoft.com/office/powerpoint/2010/main" val="316581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9086"/>
            <a:ext cx="10515600" cy="5327877"/>
          </a:xfrm>
        </p:spPr>
        <p:txBody>
          <a:bodyPr>
            <a:normAutofit fontScale="92500" lnSpcReduction="10000"/>
          </a:bodyPr>
          <a:lstStyle/>
          <a:p>
            <a:pPr algn="just"/>
            <a:r>
              <a:rPr lang="es-PE" dirty="0"/>
              <a:t>El hundimiento del </a:t>
            </a:r>
            <a:r>
              <a:rPr lang="es-PE" dirty="0" err="1"/>
              <a:t>Titanic</a:t>
            </a:r>
            <a:r>
              <a:rPr lang="es-PE" dirty="0"/>
              <a:t> es uno de los naufragios más infames de la historia. El 15 de abril de 1912, durante su viaje inaugural, el </a:t>
            </a:r>
            <a:r>
              <a:rPr lang="es-PE" dirty="0" err="1"/>
              <a:t>Titanic</a:t>
            </a:r>
            <a:r>
              <a:rPr lang="es-PE" dirty="0"/>
              <a:t> se hundió después de colisionar con un iceberg, matando a 1502 de 2224 pasajeros y tripulantes. Es por eso que el nombre </a:t>
            </a:r>
            <a:r>
              <a:rPr lang="es-PE" dirty="0" err="1"/>
              <a:t>DieTanic</a:t>
            </a:r>
            <a:r>
              <a:rPr lang="es-PE" dirty="0"/>
              <a:t>. Este es un desastre muy inolvidable que nadie en el mundo puede olvidar.</a:t>
            </a:r>
          </a:p>
          <a:p>
            <a:pPr algn="just"/>
            <a:r>
              <a:rPr lang="es-PE" dirty="0"/>
              <a:t>Se necesitaron unos $ 7,5 millones para construir el </a:t>
            </a:r>
            <a:r>
              <a:rPr lang="es-PE" dirty="0" err="1"/>
              <a:t>Titanic</a:t>
            </a:r>
            <a:r>
              <a:rPr lang="es-PE" dirty="0"/>
              <a:t> y se hundió bajo el océano debido a una colisión. El </a:t>
            </a:r>
            <a:r>
              <a:rPr lang="es-PE" dirty="0" err="1"/>
              <a:t>Titanic</a:t>
            </a:r>
            <a:r>
              <a:rPr lang="es-PE" dirty="0"/>
              <a:t> </a:t>
            </a:r>
            <a:r>
              <a:rPr lang="es-PE" dirty="0" err="1"/>
              <a:t>Dataset</a:t>
            </a:r>
            <a:r>
              <a:rPr lang="es-PE" dirty="0"/>
              <a:t> es un muy buen conjunto de datos para que los investigadores comiencen un viaje en la ciencia de datos y participen en competiciones en </a:t>
            </a:r>
            <a:r>
              <a:rPr lang="es-PE" dirty="0" err="1"/>
              <a:t>Kaggle</a:t>
            </a:r>
            <a:r>
              <a:rPr lang="es-PE" dirty="0"/>
              <a:t>.</a:t>
            </a:r>
          </a:p>
          <a:p>
            <a:pPr algn="just"/>
            <a:r>
              <a:rPr lang="es-PE" dirty="0"/>
              <a:t>El objetivo de este cuaderno es dar una idea de cómo es el flujo de trabajo en cualquier problema de modelado predictivo. ¿Cómo verificamos las características, cómo agregamos nuevas características y algunos conceptos de aprendizaje automático? Intenté mantener el portátil lo más básico posible para que incluso los novatos puedan comprender cada fase del mismo.</a:t>
            </a:r>
          </a:p>
        </p:txBody>
      </p:sp>
    </p:spTree>
    <p:extLst>
      <p:ext uri="{BB962C8B-B14F-4D97-AF65-F5344CB8AC3E}">
        <p14:creationId xmlns:p14="http://schemas.microsoft.com/office/powerpoint/2010/main" val="242663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Embarked</a:t>
            </a:r>
            <a:r>
              <a:rPr lang="es-PE" dirty="0"/>
              <a:t>--&gt; </a:t>
            </a:r>
            <a:r>
              <a:rPr lang="es-PE" dirty="0" err="1"/>
              <a:t>Categorical</a:t>
            </a:r>
            <a:r>
              <a:rPr lang="es-PE" dirty="0"/>
              <a:t> </a:t>
            </a:r>
            <a:r>
              <a:rPr lang="es-PE" dirty="0" err="1"/>
              <a:t>Value</a:t>
            </a:r>
            <a:r>
              <a:rPr lang="es-PE" dirty="0"/>
              <a:t/>
            </a:r>
            <a:br>
              <a:rPr lang="es-PE" dirty="0"/>
            </a:br>
            <a:endParaRPr lang="es-PE" dirty="0"/>
          </a:p>
        </p:txBody>
      </p:sp>
      <p:sp>
        <p:nvSpPr>
          <p:cNvPr id="3" name="Marcador de contenido 2"/>
          <p:cNvSpPr>
            <a:spLocks noGrp="1"/>
          </p:cNvSpPr>
          <p:nvPr>
            <p:ph idx="1"/>
          </p:nvPr>
        </p:nvSpPr>
        <p:spPr/>
        <p:txBody>
          <a:bodyPr/>
          <a:lstStyle/>
          <a:p>
            <a:pPr marL="0" indent="0">
              <a:buNone/>
            </a:pPr>
            <a:r>
              <a:rPr lang="es-PE" dirty="0" err="1" smtClean="0"/>
              <a:t>pd.crosstab</a:t>
            </a:r>
            <a:r>
              <a:rPr lang="es-PE" dirty="0" smtClean="0"/>
              <a:t>([</a:t>
            </a:r>
            <a:r>
              <a:rPr lang="es-PE" dirty="0" err="1" smtClean="0"/>
              <a:t>data.Embarked,data.Pclass</a:t>
            </a:r>
            <a:r>
              <a:rPr lang="es-PE" dirty="0" smtClean="0"/>
              <a:t>],[</a:t>
            </a:r>
            <a:r>
              <a:rPr lang="es-PE" dirty="0" err="1" smtClean="0"/>
              <a:t>data.Sex,data.Survived</a:t>
            </a:r>
            <a:r>
              <a:rPr lang="es-PE" dirty="0" smtClean="0"/>
              <a:t>],</a:t>
            </a:r>
            <a:r>
              <a:rPr lang="es-PE" dirty="0" err="1" smtClean="0"/>
              <a:t>margins</a:t>
            </a:r>
            <a:r>
              <a:rPr lang="es-PE" dirty="0" smtClean="0"/>
              <a:t>=True).</a:t>
            </a:r>
            <a:r>
              <a:rPr lang="es-PE" dirty="0" err="1" smtClean="0"/>
              <a:t>style.background_gradient</a:t>
            </a:r>
            <a:r>
              <a:rPr lang="es-PE" dirty="0" smtClean="0"/>
              <a:t>(</a:t>
            </a:r>
            <a:r>
              <a:rPr lang="es-PE" dirty="0" err="1" smtClean="0"/>
              <a:t>cmap</a:t>
            </a:r>
            <a:r>
              <a:rPr lang="es-PE" dirty="0" smtClean="0"/>
              <a:t>='</a:t>
            </a:r>
            <a:r>
              <a:rPr lang="es-PE" dirty="0" err="1" smtClean="0"/>
              <a:t>summer_r</a:t>
            </a:r>
            <a:r>
              <a:rPr lang="es-PE" dirty="0" smtClean="0"/>
              <a:t>')</a:t>
            </a:r>
            <a:endParaRPr lang="es-PE" dirty="0"/>
          </a:p>
        </p:txBody>
      </p:sp>
    </p:spTree>
    <p:extLst>
      <p:ext uri="{BB962C8B-B14F-4D97-AF65-F5344CB8AC3E}">
        <p14:creationId xmlns:p14="http://schemas.microsoft.com/office/powerpoint/2010/main" val="248807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Chances for Survival by Port Of Embarkation</a:t>
            </a:r>
            <a:r>
              <a:rPr lang="en-US" dirty="0">
                <a:hlinkClick r:id="rId2"/>
              </a:rPr>
              <a:t>¶</a:t>
            </a:r>
            <a:r>
              <a:rPr lang="en-US" dirty="0"/>
              <a:t/>
            </a:r>
            <a:br>
              <a:rPr lang="en-US" dirty="0"/>
            </a:br>
            <a:r>
              <a:rPr lang="en-US" dirty="0" smtClean="0"/>
              <a:t>	</a:t>
            </a:r>
            <a:endParaRPr lang="es-PE" dirty="0"/>
          </a:p>
        </p:txBody>
      </p:sp>
      <p:sp>
        <p:nvSpPr>
          <p:cNvPr id="3" name="Marcador de contenido 2"/>
          <p:cNvSpPr>
            <a:spLocks noGrp="1"/>
          </p:cNvSpPr>
          <p:nvPr>
            <p:ph idx="1"/>
          </p:nvPr>
        </p:nvSpPr>
        <p:spPr/>
        <p:txBody>
          <a:bodyPr/>
          <a:lstStyle/>
          <a:p>
            <a:pPr marL="0" indent="0">
              <a:buNone/>
            </a:pPr>
            <a:r>
              <a:rPr lang="es-PE" dirty="0" err="1" smtClean="0"/>
              <a:t>sns.factorplot</a:t>
            </a:r>
            <a:r>
              <a:rPr lang="es-PE" dirty="0" smtClean="0"/>
              <a:t>('</a:t>
            </a:r>
            <a:r>
              <a:rPr lang="es-PE" dirty="0" err="1" smtClean="0"/>
              <a:t>Embarked</a:t>
            </a:r>
            <a:r>
              <a:rPr lang="es-PE" dirty="0" smtClean="0"/>
              <a:t>','</a:t>
            </a:r>
            <a:r>
              <a:rPr lang="es-PE" dirty="0" err="1" smtClean="0"/>
              <a:t>Survived</a:t>
            </a:r>
            <a:r>
              <a:rPr lang="es-PE" dirty="0" smtClean="0"/>
              <a:t>',data=data)</a:t>
            </a:r>
          </a:p>
          <a:p>
            <a:pPr marL="0" indent="0">
              <a:buNone/>
            </a:pPr>
            <a:r>
              <a:rPr lang="es-PE" dirty="0" err="1" smtClean="0"/>
              <a:t>fig</a:t>
            </a:r>
            <a:r>
              <a:rPr lang="es-PE" dirty="0" smtClean="0"/>
              <a:t>=</a:t>
            </a:r>
            <a:r>
              <a:rPr lang="es-PE" dirty="0" err="1" smtClean="0"/>
              <a:t>plt.gcf</a:t>
            </a:r>
            <a:r>
              <a:rPr lang="es-PE" dirty="0" smtClean="0"/>
              <a:t>()</a:t>
            </a:r>
          </a:p>
          <a:p>
            <a:pPr marL="0" indent="0">
              <a:buNone/>
            </a:pPr>
            <a:r>
              <a:rPr lang="es-PE" dirty="0" err="1" smtClean="0"/>
              <a:t>fig.set_size_inches</a:t>
            </a:r>
            <a:r>
              <a:rPr lang="es-PE" dirty="0" smtClean="0"/>
              <a:t>(5,3)</a:t>
            </a:r>
          </a:p>
          <a:p>
            <a:pPr marL="0" indent="0">
              <a:buNone/>
            </a:pPr>
            <a:r>
              <a:rPr lang="es-PE" dirty="0" err="1" smtClean="0"/>
              <a:t>plt.show</a:t>
            </a:r>
            <a:r>
              <a:rPr lang="es-PE" dirty="0" smtClean="0"/>
              <a:t>()</a:t>
            </a:r>
          </a:p>
          <a:p>
            <a:pPr marL="0" indent="0">
              <a:buNone/>
            </a:pPr>
            <a:endParaRPr lang="es-PE" dirty="0"/>
          </a:p>
          <a:p>
            <a:pPr marL="0" indent="0">
              <a:buNone/>
            </a:pPr>
            <a:r>
              <a:rPr lang="en-US" dirty="0"/>
              <a:t>The chances for survival for Port C is highest around 0.55 while it is lowest for S.</a:t>
            </a:r>
            <a:endParaRPr lang="es-PE" dirty="0"/>
          </a:p>
        </p:txBody>
      </p:sp>
    </p:spTree>
    <p:extLst>
      <p:ext uri="{BB962C8B-B14F-4D97-AF65-F5344CB8AC3E}">
        <p14:creationId xmlns:p14="http://schemas.microsoft.com/office/powerpoint/2010/main" val="3914399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20000"/>
          </a:bodyPr>
          <a:lstStyle/>
          <a:p>
            <a:pPr marL="0" indent="0">
              <a:buNone/>
            </a:pPr>
            <a:r>
              <a:rPr lang="es-PE" dirty="0" err="1" smtClean="0"/>
              <a:t>f,ax</a:t>
            </a:r>
            <a:r>
              <a:rPr lang="es-PE" dirty="0" smtClean="0"/>
              <a:t>=</a:t>
            </a:r>
            <a:r>
              <a:rPr lang="es-PE" dirty="0" err="1" smtClean="0"/>
              <a:t>plt.subplots</a:t>
            </a:r>
            <a:r>
              <a:rPr lang="es-PE" dirty="0" smtClean="0"/>
              <a:t>(2,2,figsize=(20,15))</a:t>
            </a:r>
          </a:p>
          <a:p>
            <a:pPr marL="0" indent="0">
              <a:buNone/>
            </a:pPr>
            <a:r>
              <a:rPr lang="es-PE" dirty="0" err="1" smtClean="0"/>
              <a:t>sns.countplot</a:t>
            </a:r>
            <a:r>
              <a:rPr lang="es-PE" dirty="0" smtClean="0"/>
              <a:t>('</a:t>
            </a:r>
            <a:r>
              <a:rPr lang="es-PE" dirty="0" err="1" smtClean="0"/>
              <a:t>Embarked</a:t>
            </a:r>
            <a:r>
              <a:rPr lang="es-PE" dirty="0" smtClean="0"/>
              <a:t>',data=</a:t>
            </a:r>
            <a:r>
              <a:rPr lang="es-PE" dirty="0" err="1" smtClean="0"/>
              <a:t>data,ax</a:t>
            </a:r>
            <a:r>
              <a:rPr lang="es-PE" dirty="0" smtClean="0"/>
              <a:t>=</a:t>
            </a:r>
            <a:r>
              <a:rPr lang="es-PE" dirty="0" err="1" smtClean="0"/>
              <a:t>ax</a:t>
            </a:r>
            <a:r>
              <a:rPr lang="es-PE" dirty="0" smtClean="0"/>
              <a:t>[0,0])</a:t>
            </a:r>
          </a:p>
          <a:p>
            <a:pPr marL="0" indent="0">
              <a:buNone/>
            </a:pPr>
            <a:r>
              <a:rPr lang="es-PE" dirty="0" err="1" smtClean="0"/>
              <a:t>ax</a:t>
            </a:r>
            <a:r>
              <a:rPr lang="es-PE" dirty="0" smtClean="0"/>
              <a:t>[0,0].</a:t>
            </a:r>
            <a:r>
              <a:rPr lang="es-PE" dirty="0" err="1" smtClean="0"/>
              <a:t>set_title</a:t>
            </a:r>
            <a:r>
              <a:rPr lang="es-PE" dirty="0" smtClean="0"/>
              <a:t>('No. Of </a:t>
            </a:r>
            <a:r>
              <a:rPr lang="es-PE" dirty="0" err="1" smtClean="0"/>
              <a:t>Passengers</a:t>
            </a:r>
            <a:r>
              <a:rPr lang="es-PE" dirty="0" smtClean="0"/>
              <a:t> </a:t>
            </a:r>
            <a:r>
              <a:rPr lang="es-PE" dirty="0" err="1" smtClean="0"/>
              <a:t>Boarded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Sex',data</a:t>
            </a:r>
            <a:r>
              <a:rPr lang="es-PE" dirty="0" smtClean="0"/>
              <a:t>=</a:t>
            </a:r>
            <a:r>
              <a:rPr lang="es-PE" dirty="0" err="1" smtClean="0"/>
              <a:t>data,ax</a:t>
            </a:r>
            <a:r>
              <a:rPr lang="es-PE" dirty="0" smtClean="0"/>
              <a:t>=</a:t>
            </a:r>
            <a:r>
              <a:rPr lang="es-PE" dirty="0" err="1" smtClean="0"/>
              <a:t>ax</a:t>
            </a:r>
            <a:r>
              <a:rPr lang="es-PE" dirty="0" smtClean="0"/>
              <a:t>[0,1])</a:t>
            </a:r>
          </a:p>
          <a:p>
            <a:pPr marL="0" indent="0">
              <a:buNone/>
            </a:pPr>
            <a:r>
              <a:rPr lang="es-PE" dirty="0" err="1" smtClean="0"/>
              <a:t>ax</a:t>
            </a:r>
            <a:r>
              <a:rPr lang="es-PE" dirty="0" smtClean="0"/>
              <a:t>[0,1].</a:t>
            </a:r>
            <a:r>
              <a:rPr lang="es-PE" dirty="0" err="1" smtClean="0"/>
              <a:t>set_title</a:t>
            </a:r>
            <a:r>
              <a:rPr lang="es-PE" dirty="0" smtClean="0"/>
              <a:t>('</a:t>
            </a:r>
            <a:r>
              <a:rPr lang="es-PE" dirty="0" err="1" smtClean="0"/>
              <a:t>Male-Female</a:t>
            </a:r>
            <a:r>
              <a:rPr lang="es-PE" dirty="0" smtClean="0"/>
              <a:t> Split </a:t>
            </a:r>
            <a:r>
              <a:rPr lang="es-PE" dirty="0" err="1" smtClean="0"/>
              <a:t>for</a:t>
            </a:r>
            <a:r>
              <a:rPr lang="es-PE" dirty="0" smtClean="0"/>
              <a:t> </a:t>
            </a:r>
            <a:r>
              <a:rPr lang="es-PE" dirty="0" err="1" smtClean="0"/>
              <a:t>Embarked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Survived</a:t>
            </a:r>
            <a:r>
              <a:rPr lang="es-PE" dirty="0" smtClean="0"/>
              <a:t>',data=</a:t>
            </a:r>
            <a:r>
              <a:rPr lang="es-PE" dirty="0" err="1" smtClean="0"/>
              <a:t>data,ax</a:t>
            </a:r>
            <a:r>
              <a:rPr lang="es-PE" dirty="0" smtClean="0"/>
              <a:t>=</a:t>
            </a:r>
            <a:r>
              <a:rPr lang="es-PE" dirty="0" err="1" smtClean="0"/>
              <a:t>ax</a:t>
            </a:r>
            <a:r>
              <a:rPr lang="es-PE" dirty="0" smtClean="0"/>
              <a:t>[1,0])</a:t>
            </a:r>
          </a:p>
          <a:p>
            <a:pPr marL="0" indent="0">
              <a:buNone/>
            </a:pPr>
            <a:r>
              <a:rPr lang="es-PE" dirty="0" err="1" smtClean="0"/>
              <a:t>ax</a:t>
            </a:r>
            <a:r>
              <a:rPr lang="es-PE" dirty="0" smtClean="0"/>
              <a:t>[1,0].</a:t>
            </a:r>
            <a:r>
              <a:rPr lang="es-PE" dirty="0" err="1" smtClean="0"/>
              <a:t>set_title</a:t>
            </a:r>
            <a:r>
              <a:rPr lang="es-PE" dirty="0" smtClean="0"/>
              <a:t>('</a:t>
            </a:r>
            <a:r>
              <a:rPr lang="es-PE" dirty="0" err="1" smtClean="0"/>
              <a:t>Embarked</a:t>
            </a:r>
            <a:r>
              <a:rPr lang="es-PE" dirty="0" smtClean="0"/>
              <a:t> vs </a:t>
            </a:r>
            <a:r>
              <a:rPr lang="es-PE" dirty="0" err="1" smtClean="0"/>
              <a:t>Survived</a:t>
            </a:r>
            <a:r>
              <a:rPr lang="es-PE" dirty="0" smtClean="0"/>
              <a:t>')</a:t>
            </a:r>
          </a:p>
          <a:p>
            <a:pPr marL="0" indent="0">
              <a:buNone/>
            </a:pPr>
            <a:r>
              <a:rPr lang="es-PE" dirty="0" err="1" smtClean="0"/>
              <a:t>sns.countplot</a:t>
            </a:r>
            <a:r>
              <a:rPr lang="es-PE" dirty="0" smtClean="0"/>
              <a:t>('</a:t>
            </a:r>
            <a:r>
              <a:rPr lang="es-PE" dirty="0" err="1" smtClean="0"/>
              <a:t>Embarked</a:t>
            </a:r>
            <a:r>
              <a:rPr lang="es-PE" dirty="0" smtClean="0"/>
              <a:t>',</a:t>
            </a:r>
            <a:r>
              <a:rPr lang="es-PE" dirty="0" err="1" smtClean="0"/>
              <a:t>hue</a:t>
            </a:r>
            <a:r>
              <a:rPr lang="es-PE" dirty="0" smtClean="0"/>
              <a:t>='</a:t>
            </a:r>
            <a:r>
              <a:rPr lang="es-PE" dirty="0" err="1" smtClean="0"/>
              <a:t>Pclass</a:t>
            </a:r>
            <a:r>
              <a:rPr lang="es-PE" dirty="0" smtClean="0"/>
              <a:t>',data=</a:t>
            </a:r>
            <a:r>
              <a:rPr lang="es-PE" dirty="0" err="1" smtClean="0"/>
              <a:t>data,ax</a:t>
            </a:r>
            <a:r>
              <a:rPr lang="es-PE" dirty="0" smtClean="0"/>
              <a:t>=</a:t>
            </a:r>
            <a:r>
              <a:rPr lang="es-PE" dirty="0" err="1" smtClean="0"/>
              <a:t>ax</a:t>
            </a:r>
            <a:r>
              <a:rPr lang="es-PE" dirty="0" smtClean="0"/>
              <a:t>[1,1])</a:t>
            </a:r>
          </a:p>
          <a:p>
            <a:pPr marL="0" indent="0">
              <a:buNone/>
            </a:pPr>
            <a:r>
              <a:rPr lang="es-PE" dirty="0" err="1" smtClean="0"/>
              <a:t>ax</a:t>
            </a:r>
            <a:r>
              <a:rPr lang="es-PE" dirty="0" smtClean="0"/>
              <a:t>[1,1].</a:t>
            </a:r>
            <a:r>
              <a:rPr lang="es-PE" dirty="0" err="1" smtClean="0"/>
              <a:t>set_title</a:t>
            </a:r>
            <a:r>
              <a:rPr lang="es-PE" dirty="0" smtClean="0"/>
              <a:t>('</a:t>
            </a:r>
            <a:r>
              <a:rPr lang="es-PE" dirty="0" err="1" smtClean="0"/>
              <a:t>Embarked</a:t>
            </a:r>
            <a:r>
              <a:rPr lang="es-PE" dirty="0" smtClean="0"/>
              <a:t> vs </a:t>
            </a:r>
            <a:r>
              <a:rPr lang="es-PE" dirty="0" err="1" smtClean="0"/>
              <a:t>Pclass</a:t>
            </a:r>
            <a:r>
              <a:rPr lang="es-PE" dirty="0" smtClean="0"/>
              <a:t>')</a:t>
            </a:r>
          </a:p>
          <a:p>
            <a:pPr marL="0" indent="0">
              <a:buNone/>
            </a:pPr>
            <a:r>
              <a:rPr lang="es-PE" dirty="0" err="1" smtClean="0"/>
              <a:t>plt.subplots_adjust</a:t>
            </a:r>
            <a:r>
              <a:rPr lang="es-PE" dirty="0" smtClean="0"/>
              <a:t>(</a:t>
            </a:r>
            <a:r>
              <a:rPr lang="es-PE" dirty="0" err="1" smtClean="0"/>
              <a:t>wspace</a:t>
            </a:r>
            <a:r>
              <a:rPr lang="es-PE" dirty="0" smtClean="0"/>
              <a:t>=0.2,hspace=0.5)</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653145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n-US" dirty="0"/>
              <a:t>Observations:</a:t>
            </a:r>
          </a:p>
          <a:p>
            <a:r>
              <a:rPr lang="en-US" dirty="0"/>
              <a:t>1)Maximum </a:t>
            </a:r>
            <a:r>
              <a:rPr lang="en-US" dirty="0" err="1"/>
              <a:t>passenegers</a:t>
            </a:r>
            <a:r>
              <a:rPr lang="en-US" dirty="0"/>
              <a:t> boarded from S. Majority of them being from Pclass3.</a:t>
            </a:r>
          </a:p>
          <a:p>
            <a:r>
              <a:rPr lang="en-US" dirty="0"/>
              <a:t>2)The Passengers from C look to be lucky as a good proportion of them survived. The reason for this maybe the rescue of all the Pclass1 and Pclass2 Passengers.</a:t>
            </a:r>
          </a:p>
          <a:p>
            <a:r>
              <a:rPr lang="en-US" dirty="0"/>
              <a:t>3)The Embark S looks to the port from where majority of the rich people boarded. Still the chances for survival is low here, that is because many passengers from Pclass3 around </a:t>
            </a:r>
            <a:r>
              <a:rPr lang="en-US" b="1" dirty="0"/>
              <a:t>81%</a:t>
            </a:r>
            <a:r>
              <a:rPr lang="en-US" dirty="0"/>
              <a:t> didn't survive.</a:t>
            </a:r>
          </a:p>
          <a:p>
            <a:r>
              <a:rPr lang="en-US" dirty="0"/>
              <a:t>4)Port Q had almost 95% of the passengers were from Pclass3.</a:t>
            </a:r>
          </a:p>
          <a:p>
            <a:endParaRPr lang="es-PE" dirty="0"/>
          </a:p>
        </p:txBody>
      </p:sp>
    </p:spTree>
    <p:extLst>
      <p:ext uri="{BB962C8B-B14F-4D97-AF65-F5344CB8AC3E}">
        <p14:creationId xmlns:p14="http://schemas.microsoft.com/office/powerpoint/2010/main" val="2570184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pPr marL="0" indent="0">
              <a:buNone/>
            </a:pPr>
            <a:r>
              <a:rPr lang="es-PE" dirty="0" err="1" smtClean="0"/>
              <a:t>sns.factorplot</a:t>
            </a:r>
            <a:r>
              <a:rPr lang="es-PE" dirty="0" smtClean="0"/>
              <a:t>('</a:t>
            </a:r>
            <a:r>
              <a:rPr lang="es-PE" dirty="0" err="1" smtClean="0"/>
              <a:t>Pclass</a:t>
            </a:r>
            <a:r>
              <a:rPr lang="es-PE" dirty="0" smtClean="0"/>
              <a:t>','</a:t>
            </a:r>
            <a:r>
              <a:rPr lang="es-PE" dirty="0" err="1" smtClean="0"/>
              <a:t>Survived</a:t>
            </a:r>
            <a:r>
              <a:rPr lang="es-PE" dirty="0" smtClean="0"/>
              <a:t>',</a:t>
            </a:r>
            <a:r>
              <a:rPr lang="es-PE" dirty="0" err="1" smtClean="0"/>
              <a:t>hue</a:t>
            </a:r>
            <a:r>
              <a:rPr lang="es-PE" dirty="0" smtClean="0"/>
              <a:t>='</a:t>
            </a:r>
            <a:r>
              <a:rPr lang="es-PE" dirty="0" err="1" smtClean="0"/>
              <a:t>Sex',col</a:t>
            </a:r>
            <a:r>
              <a:rPr lang="es-PE" dirty="0" smtClean="0"/>
              <a:t>='</a:t>
            </a:r>
            <a:r>
              <a:rPr lang="es-PE" dirty="0" err="1" smtClean="0"/>
              <a:t>Embarked</a:t>
            </a:r>
            <a:r>
              <a:rPr lang="es-PE" dirty="0" smtClean="0"/>
              <a:t>',data=data)</a:t>
            </a:r>
          </a:p>
          <a:p>
            <a:pPr marL="0" indent="0">
              <a:buNone/>
            </a:pPr>
            <a:r>
              <a:rPr lang="es-PE" dirty="0" err="1" smtClean="0"/>
              <a:t>plt.show</a:t>
            </a:r>
            <a:r>
              <a:rPr lang="es-PE" dirty="0" smtClean="0"/>
              <a:t>()</a:t>
            </a:r>
          </a:p>
          <a:p>
            <a:pPr marL="0" indent="0">
              <a:buNone/>
            </a:pPr>
            <a:endParaRPr lang="es-PE" dirty="0"/>
          </a:p>
          <a:p>
            <a:r>
              <a:rPr lang="en-US" dirty="0"/>
              <a:t>Observations:</a:t>
            </a:r>
          </a:p>
          <a:p>
            <a:r>
              <a:rPr lang="en-US" dirty="0"/>
              <a:t>1)The survival chances are almost 1 for women for Pclass1 and Pclass2 irrespective of the </a:t>
            </a:r>
            <a:r>
              <a:rPr lang="en-US" dirty="0" err="1"/>
              <a:t>Pclass</a:t>
            </a:r>
            <a:r>
              <a:rPr lang="en-US" dirty="0"/>
              <a:t>.</a:t>
            </a:r>
          </a:p>
          <a:p>
            <a:r>
              <a:rPr lang="en-US" dirty="0"/>
              <a:t>2)Port S looks to be very unlucky for Pclass3 </a:t>
            </a:r>
            <a:r>
              <a:rPr lang="en-US" dirty="0" err="1"/>
              <a:t>Passenegers</a:t>
            </a:r>
            <a:r>
              <a:rPr lang="en-US" dirty="0"/>
              <a:t> as the survival rate for both men and women is very low.</a:t>
            </a:r>
            <a:r>
              <a:rPr lang="en-US" b="1" dirty="0"/>
              <a:t>(Money Matters)</a:t>
            </a:r>
            <a:endParaRPr lang="en-US" dirty="0"/>
          </a:p>
          <a:p>
            <a:r>
              <a:rPr lang="en-US" dirty="0"/>
              <a:t>3)Port Q looks </a:t>
            </a:r>
            <a:r>
              <a:rPr lang="en-US" dirty="0" err="1"/>
              <a:t>looks</a:t>
            </a:r>
            <a:r>
              <a:rPr lang="en-US" dirty="0"/>
              <a:t> to be </a:t>
            </a:r>
            <a:r>
              <a:rPr lang="en-US" dirty="0" err="1"/>
              <a:t>unlukiest</a:t>
            </a:r>
            <a:r>
              <a:rPr lang="en-US" dirty="0"/>
              <a:t> for Men, as almost all were from </a:t>
            </a:r>
            <a:r>
              <a:rPr lang="en-US" dirty="0" err="1"/>
              <a:t>Pclass</a:t>
            </a:r>
            <a:r>
              <a:rPr lang="en-US" dirty="0"/>
              <a:t> 3.</a:t>
            </a:r>
          </a:p>
          <a:p>
            <a:pPr marL="0" indent="0">
              <a:buNone/>
            </a:pPr>
            <a:endParaRPr lang="es-PE" dirty="0"/>
          </a:p>
        </p:txBody>
      </p:sp>
    </p:spTree>
    <p:extLst>
      <p:ext uri="{BB962C8B-B14F-4D97-AF65-F5344CB8AC3E}">
        <p14:creationId xmlns:p14="http://schemas.microsoft.com/office/powerpoint/2010/main" val="124110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lstStyle/>
          <a:p>
            <a:r>
              <a:rPr lang="en-US" dirty="0"/>
              <a:t>Filling Embarked </a:t>
            </a:r>
            <a:r>
              <a:rPr lang="en-US" dirty="0" err="1"/>
              <a:t>NaN</a:t>
            </a:r>
            <a:endParaRPr lang="en-US" dirty="0"/>
          </a:p>
          <a:p>
            <a:r>
              <a:rPr lang="en-US" dirty="0"/>
              <a:t>As we saw that maximum passengers boarded from Port S, we replace </a:t>
            </a:r>
            <a:r>
              <a:rPr lang="en-US" dirty="0" err="1"/>
              <a:t>NaN</a:t>
            </a:r>
            <a:r>
              <a:rPr lang="en-US" dirty="0"/>
              <a:t> with S.</a:t>
            </a:r>
          </a:p>
          <a:p>
            <a:pPr marL="0" indent="0">
              <a:buNone/>
            </a:pPr>
            <a:endParaRPr lang="es-PE" dirty="0" smtClean="0"/>
          </a:p>
          <a:p>
            <a:pPr marL="0" indent="0">
              <a:buNone/>
            </a:pPr>
            <a:r>
              <a:rPr lang="en-US" dirty="0" smtClean="0"/>
              <a:t>data['Embarked'].</a:t>
            </a:r>
            <a:r>
              <a:rPr lang="en-US" dirty="0" err="1" smtClean="0"/>
              <a:t>fillna</a:t>
            </a:r>
            <a:r>
              <a:rPr lang="en-US" dirty="0" smtClean="0"/>
              <a:t>('S',</a:t>
            </a:r>
            <a:r>
              <a:rPr lang="en-US" dirty="0" err="1" smtClean="0"/>
              <a:t>inplace</a:t>
            </a:r>
            <a:r>
              <a:rPr lang="en-US" dirty="0" smtClean="0"/>
              <a:t>=True)</a:t>
            </a:r>
          </a:p>
          <a:p>
            <a:pPr marL="0" indent="0">
              <a:buNone/>
            </a:pPr>
            <a:r>
              <a:rPr lang="en-US" dirty="0" err="1" smtClean="0"/>
              <a:t>data.Embarked.isnull</a:t>
            </a:r>
            <a:r>
              <a:rPr lang="en-US" dirty="0" smtClean="0"/>
              <a:t>().any()# Finally No </a:t>
            </a:r>
            <a:r>
              <a:rPr lang="en-US" dirty="0" err="1" smtClean="0"/>
              <a:t>NaN</a:t>
            </a:r>
            <a:r>
              <a:rPr lang="en-US" dirty="0" smtClean="0"/>
              <a:t> values</a:t>
            </a:r>
            <a:endParaRPr lang="es-PE" dirty="0"/>
          </a:p>
        </p:txBody>
      </p:sp>
    </p:spTree>
    <p:extLst>
      <p:ext uri="{BB962C8B-B14F-4D97-AF65-F5344CB8AC3E}">
        <p14:creationId xmlns:p14="http://schemas.microsoft.com/office/powerpoint/2010/main" val="3150874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19831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Part1: Exploratory Data Analysis(EDA):</a:t>
            </a:r>
          </a:p>
          <a:p>
            <a:r>
              <a:rPr lang="en-US" dirty="0"/>
              <a:t>1)Analysis of the features.</a:t>
            </a:r>
          </a:p>
          <a:p>
            <a:r>
              <a:rPr lang="en-US" dirty="0"/>
              <a:t>2)Finding any relations or trends considering multiple features.</a:t>
            </a:r>
          </a:p>
          <a:p>
            <a:endParaRPr lang="es-PE" dirty="0"/>
          </a:p>
        </p:txBody>
      </p:sp>
    </p:spTree>
    <p:extLst>
      <p:ext uri="{BB962C8B-B14F-4D97-AF65-F5344CB8AC3E}">
        <p14:creationId xmlns:p14="http://schemas.microsoft.com/office/powerpoint/2010/main" val="7517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Part2: Feature Engineering and Data Cleaning:</a:t>
            </a:r>
          </a:p>
          <a:p>
            <a:r>
              <a:rPr lang="en-US" dirty="0"/>
              <a:t>1)Adding any few features.</a:t>
            </a:r>
          </a:p>
          <a:p>
            <a:r>
              <a:rPr lang="en-US" dirty="0"/>
              <a:t>2)Removing redundant features.</a:t>
            </a:r>
          </a:p>
          <a:p>
            <a:r>
              <a:rPr lang="en-US" dirty="0"/>
              <a:t>3)Converting features into suitable form for modeling.</a:t>
            </a:r>
          </a:p>
          <a:p>
            <a:endParaRPr lang="es-PE" dirty="0"/>
          </a:p>
        </p:txBody>
      </p:sp>
    </p:spTree>
    <p:extLst>
      <p:ext uri="{BB962C8B-B14F-4D97-AF65-F5344CB8AC3E}">
        <p14:creationId xmlns:p14="http://schemas.microsoft.com/office/powerpoint/2010/main" val="251014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n-US" dirty="0"/>
              <a:t>Part3: Predictive Modeling</a:t>
            </a:r>
          </a:p>
          <a:p>
            <a:r>
              <a:rPr lang="en-US" dirty="0"/>
              <a:t>1)Running Basic Algorithms.</a:t>
            </a:r>
          </a:p>
          <a:p>
            <a:r>
              <a:rPr lang="en-US" dirty="0"/>
              <a:t>2)Cross Validation.</a:t>
            </a:r>
          </a:p>
          <a:p>
            <a:r>
              <a:rPr lang="en-US" dirty="0"/>
              <a:t>3)</a:t>
            </a:r>
            <a:r>
              <a:rPr lang="en-US" dirty="0" err="1"/>
              <a:t>Ensembling</a:t>
            </a:r>
            <a:r>
              <a:rPr lang="en-US" dirty="0"/>
              <a:t>.</a:t>
            </a:r>
          </a:p>
          <a:p>
            <a:r>
              <a:rPr lang="en-US" dirty="0"/>
              <a:t>4)Important Features Extraction.</a:t>
            </a:r>
          </a:p>
          <a:p>
            <a:endParaRPr lang="es-PE" dirty="0"/>
          </a:p>
        </p:txBody>
      </p:sp>
    </p:spTree>
    <p:extLst>
      <p:ext uri="{BB962C8B-B14F-4D97-AF65-F5344CB8AC3E}">
        <p14:creationId xmlns:p14="http://schemas.microsoft.com/office/powerpoint/2010/main" val="13198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Part1: Exploratory Data Analysis(EDA)</a:t>
            </a:r>
            <a:br>
              <a:rPr lang="en-US" dirty="0"/>
            </a:br>
            <a:r>
              <a:rPr lang="en-US" dirty="0"/>
              <a:t>In [1</a:t>
            </a:r>
            <a:r>
              <a:rPr lang="en-US" dirty="0" smtClean="0"/>
              <a:t>]:</a:t>
            </a:r>
            <a:endParaRPr lang="es-PE" dirty="0"/>
          </a:p>
        </p:txBody>
      </p:sp>
      <p:sp>
        <p:nvSpPr>
          <p:cNvPr id="3" name="Marcador de contenido 2"/>
          <p:cNvSpPr>
            <a:spLocks noGrp="1"/>
          </p:cNvSpPr>
          <p:nvPr>
            <p:ph idx="1"/>
          </p:nvPr>
        </p:nvSpPr>
        <p:spPr/>
        <p:txBody>
          <a:bodyPr>
            <a:normAutofit/>
          </a:bodyPr>
          <a:lstStyle/>
          <a:p>
            <a:pPr marL="0" indent="0">
              <a:buNone/>
            </a:pPr>
            <a:r>
              <a:rPr lang="es-PE" dirty="0" err="1" smtClean="0"/>
              <a:t>import</a:t>
            </a:r>
            <a:r>
              <a:rPr lang="es-PE" dirty="0" smtClean="0"/>
              <a:t> </a:t>
            </a:r>
            <a:r>
              <a:rPr lang="es-PE" dirty="0" err="1" smtClean="0"/>
              <a:t>numpy</a:t>
            </a:r>
            <a:r>
              <a:rPr lang="es-PE" dirty="0" smtClean="0"/>
              <a:t> as </a:t>
            </a:r>
            <a:r>
              <a:rPr lang="es-PE" dirty="0" err="1" smtClean="0"/>
              <a:t>np</a:t>
            </a:r>
            <a:r>
              <a:rPr lang="es-PE" dirty="0" smtClean="0"/>
              <a:t> </a:t>
            </a:r>
          </a:p>
          <a:p>
            <a:pPr marL="0" indent="0">
              <a:buNone/>
            </a:pPr>
            <a:r>
              <a:rPr lang="es-PE" dirty="0" err="1" smtClean="0"/>
              <a:t>import</a:t>
            </a:r>
            <a:r>
              <a:rPr lang="es-PE" dirty="0" smtClean="0"/>
              <a:t> pandas as </a:t>
            </a:r>
            <a:r>
              <a:rPr lang="es-PE" dirty="0" err="1" smtClean="0"/>
              <a:t>pd</a:t>
            </a:r>
            <a:endParaRPr lang="es-PE" dirty="0" smtClean="0"/>
          </a:p>
          <a:p>
            <a:pPr marL="0" indent="0">
              <a:buNone/>
            </a:pPr>
            <a:r>
              <a:rPr lang="es-PE" dirty="0" err="1" smtClean="0"/>
              <a:t>import</a:t>
            </a:r>
            <a:r>
              <a:rPr lang="es-PE" dirty="0" smtClean="0"/>
              <a:t> </a:t>
            </a:r>
            <a:r>
              <a:rPr lang="es-PE" dirty="0" err="1" smtClean="0"/>
              <a:t>matplotlib.pyplot</a:t>
            </a:r>
            <a:r>
              <a:rPr lang="es-PE" dirty="0" smtClean="0"/>
              <a:t> as </a:t>
            </a:r>
            <a:r>
              <a:rPr lang="es-PE" dirty="0" err="1" smtClean="0"/>
              <a:t>plt</a:t>
            </a:r>
            <a:endParaRPr lang="es-PE" dirty="0" smtClean="0"/>
          </a:p>
          <a:p>
            <a:pPr marL="0" indent="0">
              <a:buNone/>
            </a:pPr>
            <a:r>
              <a:rPr lang="es-PE" dirty="0" err="1" smtClean="0"/>
              <a:t>import</a:t>
            </a:r>
            <a:r>
              <a:rPr lang="es-PE" dirty="0" smtClean="0"/>
              <a:t> </a:t>
            </a:r>
            <a:r>
              <a:rPr lang="es-PE" dirty="0" err="1" smtClean="0"/>
              <a:t>seaborn</a:t>
            </a:r>
            <a:r>
              <a:rPr lang="es-PE" dirty="0" smtClean="0"/>
              <a:t> as </a:t>
            </a:r>
            <a:r>
              <a:rPr lang="es-PE" dirty="0" err="1" smtClean="0"/>
              <a:t>sns</a:t>
            </a:r>
            <a:endParaRPr lang="es-PE" dirty="0" smtClean="0"/>
          </a:p>
          <a:p>
            <a:pPr marL="0" indent="0">
              <a:buNone/>
            </a:pPr>
            <a:r>
              <a:rPr lang="es-PE" dirty="0" err="1" smtClean="0"/>
              <a:t>plt.style.use</a:t>
            </a:r>
            <a:r>
              <a:rPr lang="es-PE" dirty="0" smtClean="0"/>
              <a:t>('</a:t>
            </a:r>
            <a:r>
              <a:rPr lang="es-PE" dirty="0" err="1" smtClean="0"/>
              <a:t>fivethirtyeight</a:t>
            </a:r>
            <a:r>
              <a:rPr lang="es-PE" dirty="0" smtClean="0"/>
              <a:t>')</a:t>
            </a:r>
          </a:p>
          <a:p>
            <a:pPr marL="0" indent="0">
              <a:buNone/>
            </a:pPr>
            <a:r>
              <a:rPr lang="es-PE" dirty="0" err="1" smtClean="0"/>
              <a:t>import</a:t>
            </a:r>
            <a:r>
              <a:rPr lang="es-PE" dirty="0" smtClean="0"/>
              <a:t> </a:t>
            </a:r>
            <a:r>
              <a:rPr lang="es-PE" dirty="0" err="1" smtClean="0"/>
              <a:t>warnings</a:t>
            </a:r>
            <a:endParaRPr lang="es-PE" dirty="0" smtClean="0"/>
          </a:p>
          <a:p>
            <a:pPr marL="0" indent="0">
              <a:buNone/>
            </a:pPr>
            <a:r>
              <a:rPr lang="es-PE" dirty="0" err="1" smtClean="0"/>
              <a:t>warnings.filterwarnings</a:t>
            </a:r>
            <a:r>
              <a:rPr lang="es-PE" dirty="0" smtClean="0"/>
              <a:t>('ignore')</a:t>
            </a:r>
          </a:p>
          <a:p>
            <a:pPr marL="0" indent="0">
              <a:buNone/>
            </a:pPr>
            <a:r>
              <a:rPr lang="es-PE" dirty="0" smtClean="0"/>
              <a:t>%</a:t>
            </a:r>
            <a:r>
              <a:rPr lang="es-PE" dirty="0" err="1" smtClean="0"/>
              <a:t>matplotlib</a:t>
            </a:r>
            <a:r>
              <a:rPr lang="es-PE" dirty="0" smtClean="0"/>
              <a:t> </a:t>
            </a:r>
            <a:r>
              <a:rPr lang="es-PE" dirty="0" err="1" smtClean="0"/>
              <a:t>inline</a:t>
            </a:r>
            <a:endParaRPr lang="es-PE" dirty="0" smtClean="0"/>
          </a:p>
          <a:p>
            <a:pPr marL="0" indent="0">
              <a:buNone/>
            </a:pPr>
            <a:endParaRPr lang="es-PE" dirty="0"/>
          </a:p>
        </p:txBody>
      </p:sp>
    </p:spTree>
    <p:extLst>
      <p:ext uri="{BB962C8B-B14F-4D97-AF65-F5344CB8AC3E}">
        <p14:creationId xmlns:p14="http://schemas.microsoft.com/office/powerpoint/2010/main" val="330935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1838151"/>
            <a:ext cx="10515600" cy="4351338"/>
          </a:xfrm>
        </p:spPr>
        <p:txBody>
          <a:bodyPr/>
          <a:lstStyle/>
          <a:p>
            <a:pPr marL="0" indent="0">
              <a:buNone/>
            </a:pPr>
            <a:r>
              <a:rPr lang="es-PE" dirty="0" smtClean="0"/>
              <a:t>data=</a:t>
            </a:r>
            <a:r>
              <a:rPr lang="es-PE" dirty="0" err="1" smtClean="0"/>
              <a:t>pd.read_csv</a:t>
            </a:r>
            <a:r>
              <a:rPr lang="es-PE" dirty="0" smtClean="0"/>
              <a:t>('../input/train.csv')</a:t>
            </a:r>
          </a:p>
          <a:p>
            <a:pPr marL="0" indent="0">
              <a:buNone/>
            </a:pPr>
            <a:r>
              <a:rPr lang="es-PE" dirty="0" err="1" smtClean="0"/>
              <a:t>data.head</a:t>
            </a:r>
            <a:r>
              <a:rPr lang="es-PE" dirty="0" smtClean="0"/>
              <a:t>()</a:t>
            </a:r>
          </a:p>
          <a:p>
            <a:pPr marL="0" indent="0">
              <a:buNone/>
            </a:pPr>
            <a:endParaRPr lang="es-PE" dirty="0"/>
          </a:p>
          <a:p>
            <a:pPr marL="0" indent="0">
              <a:buNone/>
            </a:pPr>
            <a:r>
              <a:rPr lang="en-US" dirty="0" err="1" smtClean="0"/>
              <a:t>data.isnull</a:t>
            </a:r>
            <a:r>
              <a:rPr lang="en-US" dirty="0" smtClean="0"/>
              <a:t>().sum() #checking for total null values</a:t>
            </a:r>
          </a:p>
          <a:p>
            <a:pPr marL="0" indent="0">
              <a:buNone/>
            </a:pPr>
            <a:endParaRPr lang="en-US" dirty="0"/>
          </a:p>
          <a:p>
            <a:pPr marL="0" indent="0">
              <a:buNone/>
            </a:pPr>
            <a:endParaRPr lang="es-PE" dirty="0"/>
          </a:p>
        </p:txBody>
      </p:sp>
    </p:spTree>
    <p:extLst>
      <p:ext uri="{BB962C8B-B14F-4D97-AF65-F5344CB8AC3E}">
        <p14:creationId xmlns:p14="http://schemas.microsoft.com/office/powerpoint/2010/main" val="161613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dirty="0" err="1" smtClean="0"/>
              <a:t>f,ax</a:t>
            </a:r>
            <a:r>
              <a:rPr lang="es-PE" dirty="0" smtClean="0"/>
              <a:t>=</a:t>
            </a:r>
            <a:r>
              <a:rPr lang="es-PE" dirty="0" err="1" smtClean="0"/>
              <a:t>plt.subplots</a:t>
            </a:r>
            <a:r>
              <a:rPr lang="es-PE" dirty="0" smtClean="0"/>
              <a:t>(1,2,figsize=(18,8))</a:t>
            </a:r>
          </a:p>
          <a:p>
            <a:pPr marL="0" indent="0">
              <a:buNone/>
            </a:pPr>
            <a:r>
              <a:rPr lang="es-PE" dirty="0" smtClean="0"/>
              <a:t>data['</a:t>
            </a:r>
            <a:r>
              <a:rPr lang="es-PE" dirty="0" err="1" smtClean="0"/>
              <a:t>Survived</a:t>
            </a:r>
            <a:r>
              <a:rPr lang="es-PE" dirty="0" smtClean="0"/>
              <a:t>'].</a:t>
            </a:r>
            <a:r>
              <a:rPr lang="es-PE" dirty="0" err="1" smtClean="0"/>
              <a:t>value_counts</a:t>
            </a:r>
            <a:r>
              <a:rPr lang="es-PE" dirty="0" smtClean="0"/>
              <a:t>().</a:t>
            </a:r>
            <a:r>
              <a:rPr lang="es-PE" dirty="0" err="1" smtClean="0"/>
              <a:t>plot.pie</a:t>
            </a:r>
            <a:r>
              <a:rPr lang="es-PE" dirty="0" smtClean="0"/>
              <a:t>(</a:t>
            </a:r>
            <a:r>
              <a:rPr lang="es-PE" dirty="0" err="1" smtClean="0"/>
              <a:t>explode</a:t>
            </a:r>
            <a:r>
              <a:rPr lang="es-PE" dirty="0" smtClean="0"/>
              <a:t>=[0,0.1],</a:t>
            </a:r>
            <a:r>
              <a:rPr lang="es-PE" dirty="0" err="1" smtClean="0"/>
              <a:t>autopct</a:t>
            </a:r>
            <a:r>
              <a:rPr lang="es-PE" dirty="0" smtClean="0"/>
              <a:t>='%1.1f%%',</a:t>
            </a:r>
            <a:r>
              <a:rPr lang="es-PE" dirty="0" err="1" smtClean="0"/>
              <a:t>ax</a:t>
            </a:r>
            <a:r>
              <a:rPr lang="es-PE" dirty="0" smtClean="0"/>
              <a:t>=</a:t>
            </a:r>
            <a:r>
              <a:rPr lang="es-PE" dirty="0" err="1" smtClean="0"/>
              <a:t>ax</a:t>
            </a:r>
            <a:r>
              <a:rPr lang="es-PE" dirty="0" smtClean="0"/>
              <a:t>[0],</a:t>
            </a:r>
            <a:r>
              <a:rPr lang="es-PE" dirty="0" err="1" smtClean="0"/>
              <a:t>shadow</a:t>
            </a:r>
            <a:r>
              <a:rPr lang="es-PE" dirty="0" smtClean="0"/>
              <a:t>=True)</a:t>
            </a:r>
          </a:p>
          <a:p>
            <a:pPr marL="0" indent="0">
              <a:buNone/>
            </a:pPr>
            <a:r>
              <a:rPr lang="es-PE" dirty="0" err="1" smtClean="0"/>
              <a:t>ax</a:t>
            </a:r>
            <a:r>
              <a:rPr lang="es-PE" dirty="0" smtClean="0"/>
              <a:t>[0].</a:t>
            </a:r>
            <a:r>
              <a:rPr lang="es-PE" dirty="0" err="1" smtClean="0"/>
              <a:t>set_title</a:t>
            </a:r>
            <a:r>
              <a:rPr lang="es-PE" dirty="0" smtClean="0"/>
              <a:t>('</a:t>
            </a:r>
            <a:r>
              <a:rPr lang="es-PE" dirty="0" err="1" smtClean="0"/>
              <a:t>Survived</a:t>
            </a:r>
            <a:r>
              <a:rPr lang="es-PE" dirty="0" smtClean="0"/>
              <a:t>')</a:t>
            </a:r>
          </a:p>
          <a:p>
            <a:pPr marL="0" indent="0">
              <a:buNone/>
            </a:pPr>
            <a:r>
              <a:rPr lang="es-PE" dirty="0" err="1" smtClean="0"/>
              <a:t>ax</a:t>
            </a:r>
            <a:r>
              <a:rPr lang="es-PE" dirty="0" smtClean="0"/>
              <a:t>[0].</a:t>
            </a:r>
            <a:r>
              <a:rPr lang="es-PE" dirty="0" err="1" smtClean="0"/>
              <a:t>set_ylabel</a:t>
            </a:r>
            <a:r>
              <a:rPr lang="es-PE" dirty="0" smtClean="0"/>
              <a:t>('')</a:t>
            </a:r>
          </a:p>
          <a:p>
            <a:pPr marL="0" indent="0">
              <a:buNone/>
            </a:pPr>
            <a:r>
              <a:rPr lang="es-PE" dirty="0" err="1" smtClean="0"/>
              <a:t>sns.countplot</a:t>
            </a:r>
            <a:r>
              <a:rPr lang="es-PE" dirty="0" smtClean="0"/>
              <a:t>('</a:t>
            </a:r>
            <a:r>
              <a:rPr lang="es-PE" dirty="0" err="1" smtClean="0"/>
              <a:t>Survived</a:t>
            </a:r>
            <a:r>
              <a:rPr lang="es-PE" dirty="0" smtClean="0"/>
              <a:t>',data=</a:t>
            </a:r>
            <a:r>
              <a:rPr lang="es-PE" dirty="0" err="1" smtClean="0"/>
              <a:t>data,ax</a:t>
            </a:r>
            <a:r>
              <a:rPr lang="es-PE" dirty="0" smtClean="0"/>
              <a:t>=</a:t>
            </a:r>
            <a:r>
              <a:rPr lang="es-PE" dirty="0" err="1" smtClean="0"/>
              <a:t>ax</a:t>
            </a:r>
            <a:r>
              <a:rPr lang="es-PE" dirty="0" smtClean="0"/>
              <a:t>[1])</a:t>
            </a:r>
          </a:p>
          <a:p>
            <a:pPr marL="0" indent="0">
              <a:buNone/>
            </a:pPr>
            <a:r>
              <a:rPr lang="es-PE" dirty="0" err="1" smtClean="0"/>
              <a:t>ax</a:t>
            </a:r>
            <a:r>
              <a:rPr lang="es-PE" dirty="0" smtClean="0"/>
              <a:t>[1].</a:t>
            </a:r>
            <a:r>
              <a:rPr lang="es-PE" dirty="0" err="1" smtClean="0"/>
              <a:t>set_title</a:t>
            </a:r>
            <a:r>
              <a:rPr lang="es-PE" dirty="0" smtClean="0"/>
              <a:t>('</a:t>
            </a:r>
            <a:r>
              <a:rPr lang="es-PE" dirty="0" err="1" smtClean="0"/>
              <a:t>Survived</a:t>
            </a:r>
            <a:r>
              <a:rPr lang="es-PE" dirty="0" smtClean="0"/>
              <a:t>')</a:t>
            </a:r>
          </a:p>
          <a:p>
            <a:pPr marL="0" indent="0">
              <a:buNone/>
            </a:pPr>
            <a:r>
              <a:rPr lang="es-PE" dirty="0" err="1" smtClean="0"/>
              <a:t>plt.show</a:t>
            </a:r>
            <a:r>
              <a:rPr lang="es-PE" dirty="0" smtClean="0"/>
              <a:t>()</a:t>
            </a:r>
            <a:endParaRPr lang="es-PE" dirty="0"/>
          </a:p>
        </p:txBody>
      </p:sp>
    </p:spTree>
    <p:extLst>
      <p:ext uri="{BB962C8B-B14F-4D97-AF65-F5344CB8AC3E}">
        <p14:creationId xmlns:p14="http://schemas.microsoft.com/office/powerpoint/2010/main" val="3123159934"/>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814</TotalTime>
  <Words>1502</Words>
  <Application>Microsoft Office PowerPoint</Application>
  <PresentationFormat>Panorámica</PresentationFormat>
  <Paragraphs>176</Paragraphs>
  <Slides>36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Narrow</vt:lpstr>
      <vt:lpstr>Arial Rounded MT Bold</vt:lpstr>
      <vt:lpstr>Calibri</vt:lpstr>
      <vt:lpstr>Calibri Light</vt:lpstr>
      <vt:lpstr>Times New Roman</vt:lpstr>
      <vt:lpstr>Webdings</vt:lpstr>
      <vt:lpstr>1_Tema de Office</vt:lpstr>
      <vt:lpstr>Clasificación en Python.</vt:lpstr>
      <vt:lpstr>Presentación de PowerPoint</vt:lpstr>
      <vt:lpstr>Presentación de PowerPoint</vt:lpstr>
      <vt:lpstr>Presentación de PowerPoint</vt:lpstr>
      <vt:lpstr>Presentación de PowerPoint</vt:lpstr>
      <vt:lpstr>Presentación de PowerPoint</vt:lpstr>
      <vt:lpstr>Part1: Exploratory Data Analysis(EDA) In [1]:</vt:lpstr>
      <vt:lpstr>Presentación de PowerPoint</vt:lpstr>
      <vt:lpstr>Presentación de PowerPoint</vt:lpstr>
      <vt:lpstr>Presentación de PowerPoint</vt:lpstr>
      <vt:lpstr>Types Of Features¶ </vt:lpstr>
      <vt:lpstr>Analysing The Features</vt:lpstr>
      <vt:lpstr>Presentación de PowerPoint</vt:lpstr>
      <vt:lpstr>Pclass --&gt; Ordinal Feature </vt:lpstr>
      <vt:lpstr>Presentación de PowerPoint</vt:lpstr>
      <vt:lpstr>Presentación de PowerPoint</vt:lpstr>
      <vt:lpstr>Presentación de PowerPoint</vt:lpstr>
      <vt:lpstr>Age--&gt; Continous Feature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Embarked--&gt; Categorical Value </vt:lpstr>
      <vt:lpstr>Chances for Survival by Port Of Embarkation¶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Antonio Taquía Gutiérrez</dc:creator>
  <cp:lastModifiedBy>Jose Antonio Taquía Gutiérrez</cp:lastModifiedBy>
  <cp:revision>6</cp:revision>
  <dcterms:created xsi:type="dcterms:W3CDTF">2017-10-28T01:04:15Z</dcterms:created>
  <dcterms:modified xsi:type="dcterms:W3CDTF">2017-10-28T14:38:30Z</dcterms:modified>
</cp:coreProperties>
</file>