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4" r:id="rId2"/>
    <p:sldId id="257" r:id="rId3"/>
    <p:sldId id="258" r:id="rId4"/>
    <p:sldId id="259" r:id="rId5"/>
    <p:sldId id="262" r:id="rId6"/>
    <p:sldId id="263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5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243D0-8309-4026-8CBA-2187EB5D80A9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85018-E6EE-442B-B3CA-3CDDD6CC9D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3479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4AC37-188C-4211-BF6F-6A0AC6876241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-144693" y="3206234"/>
            <a:ext cx="12336693" cy="369332"/>
          </a:xfrm>
          <a:prstGeom prst="rect">
            <a:avLst/>
          </a:prstGeom>
          <a:solidFill>
            <a:srgbClr val="FFE17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x-none" altLang="x-none" sz="1800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-144693" y="348734"/>
            <a:ext cx="1233669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x-none" altLang="x-none" sz="1800"/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-144693" y="2901434"/>
            <a:ext cx="12336693" cy="369332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x-none" altLang="x-none" sz="1800"/>
          </a:p>
        </p:txBody>
      </p:sp>
      <p:pic>
        <p:nvPicPr>
          <p:cNvPr id="10" name="Picture 7" descr="bullsey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4978400" cy="28003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>
            <a:spLocks noGrp="1" noChangeArrowheads="1"/>
          </p:cNvSpPr>
          <p:nvPr>
            <p:ph type="subTitle" idx="13"/>
          </p:nvPr>
        </p:nvSpPr>
        <p:spPr>
          <a:xfrm>
            <a:off x="609600" y="4953000"/>
            <a:ext cx="5486400" cy="1447800"/>
          </a:xfrm>
        </p:spPr>
        <p:txBody>
          <a:bodyPr tIns="0" bIns="0" anchor="b"/>
          <a:lstStyle>
            <a:lvl1pPr marL="0" indent="0">
              <a:spcBef>
                <a:spcPct val="0"/>
              </a:spcBef>
              <a:buFont typeface="Webdings" pitchFamily="18" charset="2"/>
              <a:buNone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CuadroTexto 12"/>
          <p:cNvSpPr txBox="1"/>
          <p:nvPr userDrawn="1"/>
        </p:nvSpPr>
        <p:spPr>
          <a:xfrm>
            <a:off x="6167845" y="2192000"/>
            <a:ext cx="54045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Times New Roman" panose="02020603050405020304" pitchFamily="18" charset="0"/>
              </a:rPr>
              <a:t>ANALISIS PREDICTIVO</a:t>
            </a:r>
          </a:p>
        </p:txBody>
      </p:sp>
    </p:spTree>
    <p:extLst>
      <p:ext uri="{BB962C8B-B14F-4D97-AF65-F5344CB8AC3E}">
        <p14:creationId xmlns:p14="http://schemas.microsoft.com/office/powerpoint/2010/main" val="382629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9FEB-B733-4FC4-A8B9-2350CC991BB1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E56-C534-4587-9546-6ECB9B5186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835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9FEB-B733-4FC4-A8B9-2350CC991BB1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E56-C534-4587-9546-6ECB9B5186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1872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9FEB-B733-4FC4-A8B9-2350CC991BB1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E56-C534-4587-9546-6ECB9B5186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444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9FEB-B733-4FC4-A8B9-2350CC991BB1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E56-C534-4587-9546-6ECB9B5186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590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9FEB-B733-4FC4-A8B9-2350CC991BB1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E56-C534-4587-9546-6ECB9B5186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3314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9FEB-B733-4FC4-A8B9-2350CC991BB1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E56-C534-4587-9546-6ECB9B5186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241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9FEB-B733-4FC4-A8B9-2350CC991BB1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E56-C534-4587-9546-6ECB9B5186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124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9FEB-B733-4FC4-A8B9-2350CC991BB1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E56-C534-4587-9546-6ECB9B5186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71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9FEB-B733-4FC4-A8B9-2350CC991BB1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E56-C534-4587-9546-6ECB9B5186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16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9FEB-B733-4FC4-A8B9-2350CC991BB1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E56-C534-4587-9546-6ECB9B5186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664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9FEB-B733-4FC4-A8B9-2350CC991BB1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E56-C534-4587-9546-6ECB9B5186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09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1963A"/>
            </a:gs>
            <a:gs pos="74000">
              <a:srgbClr val="F1963A"/>
            </a:gs>
            <a:gs pos="83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89FEB-B733-4FC4-A8B9-2350CC991BB1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1E56-C534-4587-9546-6ECB9B5186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854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-108521" y="-76200"/>
            <a:ext cx="12459359" cy="6934200"/>
          </a:xfrm>
          <a:prstGeom prst="rect">
            <a:avLst/>
          </a:prstGeom>
          <a:solidFill>
            <a:srgbClr val="E76618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x-none" altLang="x-none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-108520" y="1600200"/>
            <a:ext cx="12459358" cy="2971800"/>
          </a:xfrm>
          <a:prstGeom prst="rect">
            <a:avLst/>
          </a:prstGeom>
          <a:solidFill>
            <a:srgbClr val="F1963A"/>
          </a:solidFill>
          <a:ln>
            <a:noFill/>
          </a:ln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x-none" altLang="x-none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Clasificación en </a:t>
            </a:r>
            <a:r>
              <a:rPr lang="es-PE" dirty="0" err="1" smtClean="0">
                <a:solidFill>
                  <a:schemeClr val="bg1"/>
                </a:solidFill>
              </a:rPr>
              <a:t>Python</a:t>
            </a:r>
            <a:r>
              <a:rPr lang="es-PE" dirty="0" smtClean="0">
                <a:solidFill>
                  <a:schemeClr val="bg1"/>
                </a:solidFill>
              </a:rPr>
              <a:t/>
            </a:r>
            <a:br>
              <a:rPr lang="es-PE" dirty="0" smtClean="0">
                <a:solidFill>
                  <a:schemeClr val="bg1"/>
                </a:solidFill>
              </a:rPr>
            </a:br>
            <a:r>
              <a:rPr lang="es-PE" dirty="0" smtClean="0">
                <a:solidFill>
                  <a:schemeClr val="bg1"/>
                </a:solidFill>
              </a:rPr>
              <a:t>Parte 3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550522"/>
            <a:ext cx="9144000" cy="1655762"/>
          </a:xfrm>
        </p:spPr>
        <p:txBody>
          <a:bodyPr>
            <a:normAutofit/>
          </a:bodyPr>
          <a:lstStyle/>
          <a:p>
            <a:endParaRPr lang="es-PE" sz="2800" b="1" dirty="0" smtClean="0"/>
          </a:p>
          <a:p>
            <a:r>
              <a:rPr lang="es-PE" sz="2800" b="1" dirty="0" err="1" smtClean="0">
                <a:solidFill>
                  <a:schemeClr val="bg1"/>
                </a:solidFill>
              </a:rPr>
              <a:t>Prof</a:t>
            </a:r>
            <a:r>
              <a:rPr lang="es-PE" sz="2800" b="1" dirty="0" smtClean="0">
                <a:solidFill>
                  <a:schemeClr val="bg1"/>
                </a:solidFill>
              </a:rPr>
              <a:t> José Antonio Taquía Gutiérrez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189210" y="5726281"/>
            <a:ext cx="5955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https://www.kaggle.com/ash316/eda-to-prediction-dietanic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7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 err="1"/>
              <a:t>plt.subplots</a:t>
            </a:r>
            <a:r>
              <a:rPr lang="es-PE" dirty="0"/>
              <a:t>(</a:t>
            </a:r>
            <a:r>
              <a:rPr lang="es-PE" dirty="0" err="1"/>
              <a:t>figsize</a:t>
            </a:r>
            <a:r>
              <a:rPr lang="es-PE" dirty="0"/>
              <a:t>=(12,6))</a:t>
            </a:r>
          </a:p>
          <a:p>
            <a:pPr marL="0" indent="0">
              <a:buNone/>
            </a:pPr>
            <a:r>
              <a:rPr lang="es-PE" dirty="0"/>
              <a:t>box=</a:t>
            </a:r>
            <a:r>
              <a:rPr lang="es-PE" dirty="0" err="1"/>
              <a:t>pd.DataFrame</a:t>
            </a:r>
            <a:r>
              <a:rPr lang="es-PE" dirty="0"/>
              <a:t>(</a:t>
            </a:r>
            <a:r>
              <a:rPr lang="es-PE" dirty="0" err="1"/>
              <a:t>accuracy,index</a:t>
            </a:r>
            <a:r>
              <a:rPr lang="es-PE" dirty="0"/>
              <a:t>=[</a:t>
            </a:r>
            <a:r>
              <a:rPr lang="es-PE" dirty="0" err="1"/>
              <a:t>classifiers</a:t>
            </a:r>
            <a:r>
              <a:rPr lang="es-PE" dirty="0"/>
              <a:t>])</a:t>
            </a:r>
          </a:p>
          <a:p>
            <a:pPr marL="0" indent="0">
              <a:buNone/>
            </a:pPr>
            <a:r>
              <a:rPr lang="es-PE" dirty="0" err="1"/>
              <a:t>box.T.boxplot</a:t>
            </a:r>
            <a:r>
              <a:rPr lang="es-PE" dirty="0" smtClean="0"/>
              <a:t>()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new_models_dataframe2['CV Mean'].</a:t>
            </a:r>
            <a:r>
              <a:rPr lang="es-PE" dirty="0" err="1"/>
              <a:t>plot.barh</a:t>
            </a:r>
            <a:r>
              <a:rPr lang="es-PE" dirty="0"/>
              <a:t>(</a:t>
            </a:r>
            <a:r>
              <a:rPr lang="es-PE" dirty="0" err="1"/>
              <a:t>width</a:t>
            </a:r>
            <a:r>
              <a:rPr lang="es-PE" dirty="0"/>
              <a:t>=0.8)</a:t>
            </a:r>
          </a:p>
          <a:p>
            <a:pPr marL="0" indent="0">
              <a:buNone/>
            </a:pPr>
            <a:r>
              <a:rPr lang="es-PE" dirty="0" err="1"/>
              <a:t>plt.title</a:t>
            </a:r>
            <a:r>
              <a:rPr lang="es-PE" dirty="0"/>
              <a:t>('</a:t>
            </a:r>
            <a:r>
              <a:rPr lang="es-PE" dirty="0" err="1"/>
              <a:t>Average</a:t>
            </a:r>
            <a:r>
              <a:rPr lang="es-PE" dirty="0"/>
              <a:t> CV Mean </a:t>
            </a:r>
            <a:r>
              <a:rPr lang="es-PE" dirty="0" err="1"/>
              <a:t>Accuracy</a:t>
            </a:r>
            <a:r>
              <a:rPr lang="es-PE" dirty="0"/>
              <a:t>')</a:t>
            </a:r>
          </a:p>
          <a:p>
            <a:pPr marL="0" indent="0">
              <a:buNone/>
            </a:pPr>
            <a:r>
              <a:rPr lang="es-PE" dirty="0" err="1"/>
              <a:t>fig</a:t>
            </a:r>
            <a:r>
              <a:rPr lang="es-PE" dirty="0"/>
              <a:t>=</a:t>
            </a:r>
            <a:r>
              <a:rPr lang="es-PE" dirty="0" err="1"/>
              <a:t>plt.gcf</a:t>
            </a:r>
            <a:r>
              <a:rPr lang="es-PE" dirty="0"/>
              <a:t>()</a:t>
            </a:r>
          </a:p>
          <a:p>
            <a:pPr marL="0" indent="0">
              <a:buNone/>
            </a:pPr>
            <a:r>
              <a:rPr lang="es-PE" dirty="0" err="1"/>
              <a:t>fig.set_size_inches</a:t>
            </a:r>
            <a:r>
              <a:rPr lang="es-PE" dirty="0"/>
              <a:t>(8,5)</a:t>
            </a:r>
          </a:p>
          <a:p>
            <a:pPr marL="0" indent="0">
              <a:buNone/>
            </a:pPr>
            <a:r>
              <a:rPr lang="es-PE" dirty="0" err="1"/>
              <a:t>plt.show</a:t>
            </a:r>
            <a:r>
              <a:rPr lang="es-P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2835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La precisión de la clasificación puede ser a veces engañosa debido al desequilibrio. Podemos obtener un resultado resumido con la ayuda de la matriz de confusión, que muestra dónde salió mal el modelo o qué clase predecía incorrectamente el modelo.</a:t>
            </a:r>
          </a:p>
        </p:txBody>
      </p:sp>
    </p:spTree>
    <p:extLst>
      <p:ext uri="{BB962C8B-B14F-4D97-AF65-F5344CB8AC3E}">
        <p14:creationId xmlns:p14="http://schemas.microsoft.com/office/powerpoint/2010/main" val="407912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Confusion</a:t>
            </a:r>
            <a:r>
              <a:rPr lang="es-PE" dirty="0"/>
              <a:t> </a:t>
            </a:r>
            <a:r>
              <a:rPr lang="es-PE" dirty="0" err="1"/>
              <a:t>Matrix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8931" y="102790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1100" dirty="0" err="1"/>
              <a:t>f,ax</a:t>
            </a:r>
            <a:r>
              <a:rPr lang="es-PE" sz="1100" dirty="0"/>
              <a:t>=</a:t>
            </a:r>
            <a:r>
              <a:rPr lang="es-PE" sz="1100" dirty="0" err="1"/>
              <a:t>plt.subplots</a:t>
            </a:r>
            <a:r>
              <a:rPr lang="es-PE" sz="1100" dirty="0"/>
              <a:t>(3,3,figsize=(12,10))</a:t>
            </a:r>
          </a:p>
          <a:p>
            <a:pPr marL="0" indent="0">
              <a:buNone/>
            </a:pPr>
            <a:r>
              <a:rPr lang="es-PE" sz="1100" dirty="0" err="1"/>
              <a:t>y_pred</a:t>
            </a:r>
            <a:r>
              <a:rPr lang="es-PE" sz="1100" dirty="0"/>
              <a:t> = </a:t>
            </a:r>
            <a:r>
              <a:rPr lang="es-PE" sz="1100" dirty="0" err="1"/>
              <a:t>cross_val_predict</a:t>
            </a:r>
            <a:r>
              <a:rPr lang="es-PE" sz="1100" dirty="0"/>
              <a:t>(</a:t>
            </a:r>
            <a:r>
              <a:rPr lang="es-PE" sz="1100" dirty="0" err="1"/>
              <a:t>svm.SVC</a:t>
            </a:r>
            <a:r>
              <a:rPr lang="es-PE" sz="1100" dirty="0"/>
              <a:t>(</a:t>
            </a:r>
            <a:r>
              <a:rPr lang="es-PE" sz="1100" dirty="0" err="1"/>
              <a:t>kernel</a:t>
            </a:r>
            <a:r>
              <a:rPr lang="es-PE" sz="1100" dirty="0"/>
              <a:t>='</a:t>
            </a:r>
            <a:r>
              <a:rPr lang="es-PE" sz="1100" dirty="0" err="1"/>
              <a:t>rbf</a:t>
            </a:r>
            <a:r>
              <a:rPr lang="es-PE" sz="1100" dirty="0"/>
              <a:t>'),</a:t>
            </a:r>
            <a:r>
              <a:rPr lang="es-PE" sz="1100" dirty="0" err="1"/>
              <a:t>X,Y,cv</a:t>
            </a:r>
            <a:r>
              <a:rPr lang="es-PE" sz="1100" dirty="0"/>
              <a:t>=10)</a:t>
            </a:r>
          </a:p>
          <a:p>
            <a:pPr marL="0" indent="0">
              <a:buNone/>
            </a:pPr>
            <a:r>
              <a:rPr lang="es-PE" sz="1100" dirty="0" err="1"/>
              <a:t>sns.heatmap</a:t>
            </a:r>
            <a:r>
              <a:rPr lang="es-PE" sz="1100" dirty="0"/>
              <a:t>(</a:t>
            </a:r>
            <a:r>
              <a:rPr lang="es-PE" sz="1100" dirty="0" err="1"/>
              <a:t>confusion_matrix</a:t>
            </a:r>
            <a:r>
              <a:rPr lang="es-PE" sz="1100" dirty="0"/>
              <a:t>(</a:t>
            </a:r>
            <a:r>
              <a:rPr lang="es-PE" sz="1100" dirty="0" err="1"/>
              <a:t>Y,y_pred</a:t>
            </a:r>
            <a:r>
              <a:rPr lang="es-PE" sz="1100" dirty="0"/>
              <a:t>),</a:t>
            </a:r>
            <a:r>
              <a:rPr lang="es-PE" sz="1100" dirty="0" err="1"/>
              <a:t>ax</a:t>
            </a:r>
            <a:r>
              <a:rPr lang="es-PE" sz="1100" dirty="0"/>
              <a:t>=</a:t>
            </a:r>
            <a:r>
              <a:rPr lang="es-PE" sz="1100" dirty="0" err="1"/>
              <a:t>ax</a:t>
            </a:r>
            <a:r>
              <a:rPr lang="es-PE" sz="1100" dirty="0"/>
              <a:t>[0,0],</a:t>
            </a:r>
            <a:r>
              <a:rPr lang="es-PE" sz="1100" dirty="0" err="1"/>
              <a:t>annot</a:t>
            </a:r>
            <a:r>
              <a:rPr lang="es-PE" sz="1100" dirty="0"/>
              <a:t>=</a:t>
            </a:r>
            <a:r>
              <a:rPr lang="es-PE" sz="1100" dirty="0" err="1"/>
              <a:t>True,fmt</a:t>
            </a:r>
            <a:r>
              <a:rPr lang="es-PE" sz="1100" dirty="0"/>
              <a:t>='2.0f')</a:t>
            </a:r>
          </a:p>
          <a:p>
            <a:pPr marL="0" indent="0">
              <a:buNone/>
            </a:pPr>
            <a:r>
              <a:rPr lang="es-PE" sz="1100" dirty="0" err="1"/>
              <a:t>ax</a:t>
            </a:r>
            <a:r>
              <a:rPr lang="es-PE" sz="1100" dirty="0"/>
              <a:t>[0,0].</a:t>
            </a:r>
            <a:r>
              <a:rPr lang="es-PE" sz="1100" dirty="0" err="1"/>
              <a:t>set_title</a:t>
            </a:r>
            <a:r>
              <a:rPr lang="es-PE" sz="1100" dirty="0"/>
              <a:t>('</a:t>
            </a:r>
            <a:r>
              <a:rPr lang="es-PE" sz="1100" dirty="0" err="1"/>
              <a:t>Matrix</a:t>
            </a:r>
            <a:r>
              <a:rPr lang="es-PE" sz="1100" dirty="0"/>
              <a:t> </a:t>
            </a:r>
            <a:r>
              <a:rPr lang="es-PE" sz="1100" dirty="0" err="1"/>
              <a:t>for</a:t>
            </a:r>
            <a:r>
              <a:rPr lang="es-PE" sz="1100" dirty="0"/>
              <a:t> </a:t>
            </a:r>
            <a:r>
              <a:rPr lang="es-PE" sz="1100" dirty="0" err="1"/>
              <a:t>rbf</a:t>
            </a:r>
            <a:r>
              <a:rPr lang="es-PE" sz="1100" dirty="0"/>
              <a:t>-SVM')</a:t>
            </a:r>
          </a:p>
          <a:p>
            <a:pPr marL="0" indent="0">
              <a:buNone/>
            </a:pPr>
            <a:r>
              <a:rPr lang="es-PE" sz="1100" dirty="0" err="1"/>
              <a:t>y_pred</a:t>
            </a:r>
            <a:r>
              <a:rPr lang="es-PE" sz="1100" dirty="0"/>
              <a:t> = </a:t>
            </a:r>
            <a:r>
              <a:rPr lang="es-PE" sz="1100" dirty="0" err="1"/>
              <a:t>cross_val_predict</a:t>
            </a:r>
            <a:r>
              <a:rPr lang="es-PE" sz="1100" dirty="0"/>
              <a:t>(</a:t>
            </a:r>
            <a:r>
              <a:rPr lang="es-PE" sz="1100" dirty="0" err="1"/>
              <a:t>svm.SVC</a:t>
            </a:r>
            <a:r>
              <a:rPr lang="es-PE" sz="1100" dirty="0"/>
              <a:t>(</a:t>
            </a:r>
            <a:r>
              <a:rPr lang="es-PE" sz="1100" dirty="0" err="1"/>
              <a:t>kernel</a:t>
            </a:r>
            <a:r>
              <a:rPr lang="es-PE" sz="1100" dirty="0"/>
              <a:t>='linear'),</a:t>
            </a:r>
            <a:r>
              <a:rPr lang="es-PE" sz="1100" dirty="0" err="1"/>
              <a:t>X,Y,cv</a:t>
            </a:r>
            <a:r>
              <a:rPr lang="es-PE" sz="1100" dirty="0"/>
              <a:t>=10)</a:t>
            </a:r>
          </a:p>
          <a:p>
            <a:pPr marL="0" indent="0">
              <a:buNone/>
            </a:pPr>
            <a:r>
              <a:rPr lang="es-PE" sz="1100" dirty="0" err="1"/>
              <a:t>sns.heatmap</a:t>
            </a:r>
            <a:r>
              <a:rPr lang="es-PE" sz="1100" dirty="0"/>
              <a:t>(</a:t>
            </a:r>
            <a:r>
              <a:rPr lang="es-PE" sz="1100" dirty="0" err="1"/>
              <a:t>confusion_matrix</a:t>
            </a:r>
            <a:r>
              <a:rPr lang="es-PE" sz="1100" dirty="0"/>
              <a:t>(</a:t>
            </a:r>
            <a:r>
              <a:rPr lang="es-PE" sz="1100" dirty="0" err="1"/>
              <a:t>Y,y_pred</a:t>
            </a:r>
            <a:r>
              <a:rPr lang="es-PE" sz="1100" dirty="0"/>
              <a:t>),</a:t>
            </a:r>
            <a:r>
              <a:rPr lang="es-PE" sz="1100" dirty="0" err="1"/>
              <a:t>ax</a:t>
            </a:r>
            <a:r>
              <a:rPr lang="es-PE" sz="1100" dirty="0"/>
              <a:t>=</a:t>
            </a:r>
            <a:r>
              <a:rPr lang="es-PE" sz="1100" dirty="0" err="1"/>
              <a:t>ax</a:t>
            </a:r>
            <a:r>
              <a:rPr lang="es-PE" sz="1100" dirty="0"/>
              <a:t>[0,1],</a:t>
            </a:r>
            <a:r>
              <a:rPr lang="es-PE" sz="1100" dirty="0" err="1"/>
              <a:t>annot</a:t>
            </a:r>
            <a:r>
              <a:rPr lang="es-PE" sz="1100" dirty="0"/>
              <a:t>=</a:t>
            </a:r>
            <a:r>
              <a:rPr lang="es-PE" sz="1100" dirty="0" err="1"/>
              <a:t>True,fmt</a:t>
            </a:r>
            <a:r>
              <a:rPr lang="es-PE" sz="1100" dirty="0"/>
              <a:t>='2.0f')</a:t>
            </a:r>
          </a:p>
          <a:p>
            <a:pPr marL="0" indent="0">
              <a:buNone/>
            </a:pPr>
            <a:r>
              <a:rPr lang="es-PE" sz="1100" dirty="0" err="1"/>
              <a:t>ax</a:t>
            </a:r>
            <a:r>
              <a:rPr lang="es-PE" sz="1100" dirty="0"/>
              <a:t>[0,1].</a:t>
            </a:r>
            <a:r>
              <a:rPr lang="es-PE" sz="1100" dirty="0" err="1"/>
              <a:t>set_title</a:t>
            </a:r>
            <a:r>
              <a:rPr lang="es-PE" sz="1100" dirty="0"/>
              <a:t>('</a:t>
            </a:r>
            <a:r>
              <a:rPr lang="es-PE" sz="1100" dirty="0" err="1"/>
              <a:t>Matrix</a:t>
            </a:r>
            <a:r>
              <a:rPr lang="es-PE" sz="1100" dirty="0"/>
              <a:t> </a:t>
            </a:r>
            <a:r>
              <a:rPr lang="es-PE" sz="1100" dirty="0" err="1"/>
              <a:t>for</a:t>
            </a:r>
            <a:r>
              <a:rPr lang="es-PE" sz="1100" dirty="0"/>
              <a:t> Linear-SVM')</a:t>
            </a:r>
          </a:p>
          <a:p>
            <a:pPr marL="0" indent="0">
              <a:buNone/>
            </a:pPr>
            <a:r>
              <a:rPr lang="es-PE" sz="1100" dirty="0" err="1"/>
              <a:t>y_pred</a:t>
            </a:r>
            <a:r>
              <a:rPr lang="es-PE" sz="1100" dirty="0"/>
              <a:t> = </a:t>
            </a:r>
            <a:r>
              <a:rPr lang="es-PE" sz="1100" dirty="0" err="1"/>
              <a:t>cross_val_predict</a:t>
            </a:r>
            <a:r>
              <a:rPr lang="es-PE" sz="1100" dirty="0"/>
              <a:t>(</a:t>
            </a:r>
            <a:r>
              <a:rPr lang="es-PE" sz="1100" dirty="0" err="1"/>
              <a:t>KNeighborsClassifier</a:t>
            </a:r>
            <a:r>
              <a:rPr lang="es-PE" sz="1100" dirty="0"/>
              <a:t>(</a:t>
            </a:r>
            <a:r>
              <a:rPr lang="es-PE" sz="1100" dirty="0" err="1"/>
              <a:t>n_neighbors</a:t>
            </a:r>
            <a:r>
              <a:rPr lang="es-PE" sz="1100" dirty="0"/>
              <a:t>=9),</a:t>
            </a:r>
            <a:r>
              <a:rPr lang="es-PE" sz="1100" dirty="0" err="1"/>
              <a:t>X,Y,cv</a:t>
            </a:r>
            <a:r>
              <a:rPr lang="es-PE" sz="1100" dirty="0"/>
              <a:t>=10)</a:t>
            </a:r>
          </a:p>
          <a:p>
            <a:pPr marL="0" indent="0">
              <a:buNone/>
            </a:pPr>
            <a:r>
              <a:rPr lang="es-PE" sz="1100" dirty="0" err="1"/>
              <a:t>sns.heatmap</a:t>
            </a:r>
            <a:r>
              <a:rPr lang="es-PE" sz="1100" dirty="0"/>
              <a:t>(</a:t>
            </a:r>
            <a:r>
              <a:rPr lang="es-PE" sz="1100" dirty="0" err="1"/>
              <a:t>confusion_matrix</a:t>
            </a:r>
            <a:r>
              <a:rPr lang="es-PE" sz="1100" dirty="0"/>
              <a:t>(</a:t>
            </a:r>
            <a:r>
              <a:rPr lang="es-PE" sz="1100" dirty="0" err="1"/>
              <a:t>Y,y_pred</a:t>
            </a:r>
            <a:r>
              <a:rPr lang="es-PE" sz="1100" dirty="0"/>
              <a:t>),</a:t>
            </a:r>
            <a:r>
              <a:rPr lang="es-PE" sz="1100" dirty="0" err="1"/>
              <a:t>ax</a:t>
            </a:r>
            <a:r>
              <a:rPr lang="es-PE" sz="1100" dirty="0"/>
              <a:t>=</a:t>
            </a:r>
            <a:r>
              <a:rPr lang="es-PE" sz="1100" dirty="0" err="1"/>
              <a:t>ax</a:t>
            </a:r>
            <a:r>
              <a:rPr lang="es-PE" sz="1100" dirty="0"/>
              <a:t>[0,2],</a:t>
            </a:r>
            <a:r>
              <a:rPr lang="es-PE" sz="1100" dirty="0" err="1"/>
              <a:t>annot</a:t>
            </a:r>
            <a:r>
              <a:rPr lang="es-PE" sz="1100" dirty="0"/>
              <a:t>=</a:t>
            </a:r>
            <a:r>
              <a:rPr lang="es-PE" sz="1100" dirty="0" err="1"/>
              <a:t>True,fmt</a:t>
            </a:r>
            <a:r>
              <a:rPr lang="es-PE" sz="1100" dirty="0"/>
              <a:t>='2.0f')</a:t>
            </a:r>
          </a:p>
          <a:p>
            <a:pPr marL="0" indent="0">
              <a:buNone/>
            </a:pPr>
            <a:r>
              <a:rPr lang="es-PE" sz="1100" dirty="0" err="1"/>
              <a:t>ax</a:t>
            </a:r>
            <a:r>
              <a:rPr lang="es-PE" sz="1100" dirty="0"/>
              <a:t>[0,2].</a:t>
            </a:r>
            <a:r>
              <a:rPr lang="es-PE" sz="1100" dirty="0" err="1"/>
              <a:t>set_title</a:t>
            </a:r>
            <a:r>
              <a:rPr lang="es-PE" sz="1100" dirty="0"/>
              <a:t>('</a:t>
            </a:r>
            <a:r>
              <a:rPr lang="es-PE" sz="1100" dirty="0" err="1"/>
              <a:t>Matrix</a:t>
            </a:r>
            <a:r>
              <a:rPr lang="es-PE" sz="1100" dirty="0"/>
              <a:t> </a:t>
            </a:r>
            <a:r>
              <a:rPr lang="es-PE" sz="1100" dirty="0" err="1"/>
              <a:t>for</a:t>
            </a:r>
            <a:r>
              <a:rPr lang="es-PE" sz="1100" dirty="0"/>
              <a:t> KNN')</a:t>
            </a:r>
          </a:p>
          <a:p>
            <a:pPr marL="0" indent="0">
              <a:buNone/>
            </a:pPr>
            <a:r>
              <a:rPr lang="es-PE" sz="1100" dirty="0" err="1"/>
              <a:t>y_pred</a:t>
            </a:r>
            <a:r>
              <a:rPr lang="es-PE" sz="1100" dirty="0"/>
              <a:t> = </a:t>
            </a:r>
            <a:r>
              <a:rPr lang="es-PE" sz="1100" dirty="0" err="1"/>
              <a:t>cross_val_predict</a:t>
            </a:r>
            <a:r>
              <a:rPr lang="es-PE" sz="1100" dirty="0"/>
              <a:t>(</a:t>
            </a:r>
            <a:r>
              <a:rPr lang="es-PE" sz="1100" dirty="0" err="1"/>
              <a:t>RandomForestClassifier</a:t>
            </a:r>
            <a:r>
              <a:rPr lang="es-PE" sz="1100" dirty="0"/>
              <a:t>(</a:t>
            </a:r>
            <a:r>
              <a:rPr lang="es-PE" sz="1100" dirty="0" err="1"/>
              <a:t>n_estimators</a:t>
            </a:r>
            <a:r>
              <a:rPr lang="es-PE" sz="1100" dirty="0"/>
              <a:t>=100),</a:t>
            </a:r>
            <a:r>
              <a:rPr lang="es-PE" sz="1100" dirty="0" err="1"/>
              <a:t>X,Y,cv</a:t>
            </a:r>
            <a:r>
              <a:rPr lang="es-PE" sz="1100" dirty="0"/>
              <a:t>=10)</a:t>
            </a:r>
          </a:p>
          <a:p>
            <a:pPr marL="0" indent="0">
              <a:buNone/>
            </a:pPr>
            <a:r>
              <a:rPr lang="es-PE" sz="1100" dirty="0" err="1"/>
              <a:t>sns.heatmap</a:t>
            </a:r>
            <a:r>
              <a:rPr lang="es-PE" sz="1100" dirty="0"/>
              <a:t>(</a:t>
            </a:r>
            <a:r>
              <a:rPr lang="es-PE" sz="1100" dirty="0" err="1"/>
              <a:t>confusion_matrix</a:t>
            </a:r>
            <a:r>
              <a:rPr lang="es-PE" sz="1100" dirty="0"/>
              <a:t>(</a:t>
            </a:r>
            <a:r>
              <a:rPr lang="es-PE" sz="1100" dirty="0" err="1"/>
              <a:t>Y,y_pred</a:t>
            </a:r>
            <a:r>
              <a:rPr lang="es-PE" sz="1100" dirty="0"/>
              <a:t>),</a:t>
            </a:r>
            <a:r>
              <a:rPr lang="es-PE" sz="1100" dirty="0" err="1"/>
              <a:t>ax</a:t>
            </a:r>
            <a:r>
              <a:rPr lang="es-PE" sz="1100" dirty="0"/>
              <a:t>=</a:t>
            </a:r>
            <a:r>
              <a:rPr lang="es-PE" sz="1100" dirty="0" err="1"/>
              <a:t>ax</a:t>
            </a:r>
            <a:r>
              <a:rPr lang="es-PE" sz="1100" dirty="0"/>
              <a:t>[1,0],</a:t>
            </a:r>
            <a:r>
              <a:rPr lang="es-PE" sz="1100" dirty="0" err="1"/>
              <a:t>annot</a:t>
            </a:r>
            <a:r>
              <a:rPr lang="es-PE" sz="1100" dirty="0"/>
              <a:t>=</a:t>
            </a:r>
            <a:r>
              <a:rPr lang="es-PE" sz="1100" dirty="0" err="1"/>
              <a:t>True,fmt</a:t>
            </a:r>
            <a:r>
              <a:rPr lang="es-PE" sz="1100" dirty="0"/>
              <a:t>='2.0f')</a:t>
            </a:r>
          </a:p>
          <a:p>
            <a:pPr marL="0" indent="0">
              <a:buNone/>
            </a:pPr>
            <a:r>
              <a:rPr lang="es-PE" sz="1100" dirty="0" err="1"/>
              <a:t>ax</a:t>
            </a:r>
            <a:r>
              <a:rPr lang="es-PE" sz="1100" dirty="0"/>
              <a:t>[1,0].</a:t>
            </a:r>
            <a:r>
              <a:rPr lang="es-PE" sz="1100" dirty="0" err="1"/>
              <a:t>set_title</a:t>
            </a:r>
            <a:r>
              <a:rPr lang="es-PE" sz="1100" dirty="0"/>
              <a:t>('</a:t>
            </a:r>
            <a:r>
              <a:rPr lang="es-PE" sz="1100" dirty="0" err="1"/>
              <a:t>Matrix</a:t>
            </a:r>
            <a:r>
              <a:rPr lang="es-PE" sz="1100" dirty="0"/>
              <a:t> </a:t>
            </a:r>
            <a:r>
              <a:rPr lang="es-PE" sz="1100" dirty="0" err="1"/>
              <a:t>for</a:t>
            </a:r>
            <a:r>
              <a:rPr lang="es-PE" sz="1100" dirty="0"/>
              <a:t> </a:t>
            </a:r>
            <a:r>
              <a:rPr lang="es-PE" sz="1100" dirty="0" err="1"/>
              <a:t>Random-Forests</a:t>
            </a:r>
            <a:r>
              <a:rPr lang="es-PE" sz="1100" dirty="0"/>
              <a:t>')</a:t>
            </a:r>
          </a:p>
          <a:p>
            <a:pPr marL="0" indent="0">
              <a:buNone/>
            </a:pPr>
            <a:r>
              <a:rPr lang="es-PE" sz="1100" dirty="0" err="1"/>
              <a:t>y_pred</a:t>
            </a:r>
            <a:r>
              <a:rPr lang="es-PE" sz="1100" dirty="0"/>
              <a:t> = </a:t>
            </a:r>
            <a:r>
              <a:rPr lang="es-PE" sz="1100" dirty="0" err="1"/>
              <a:t>cross_val_predict</a:t>
            </a:r>
            <a:r>
              <a:rPr lang="es-PE" sz="1100" dirty="0"/>
              <a:t>(</a:t>
            </a:r>
            <a:r>
              <a:rPr lang="es-PE" sz="1100" dirty="0" err="1"/>
              <a:t>LogisticRegression</a:t>
            </a:r>
            <a:r>
              <a:rPr lang="es-PE" sz="1100" dirty="0"/>
              <a:t>(),</a:t>
            </a:r>
            <a:r>
              <a:rPr lang="es-PE" sz="1100" dirty="0" err="1"/>
              <a:t>X,Y,cv</a:t>
            </a:r>
            <a:r>
              <a:rPr lang="es-PE" sz="1100" dirty="0"/>
              <a:t>=10)</a:t>
            </a:r>
          </a:p>
          <a:p>
            <a:pPr marL="0" indent="0">
              <a:buNone/>
            </a:pPr>
            <a:r>
              <a:rPr lang="es-PE" sz="1100" dirty="0" err="1"/>
              <a:t>sns.heatmap</a:t>
            </a:r>
            <a:r>
              <a:rPr lang="es-PE" sz="1100" dirty="0"/>
              <a:t>(</a:t>
            </a:r>
            <a:r>
              <a:rPr lang="es-PE" sz="1100" dirty="0" err="1"/>
              <a:t>confusion_matrix</a:t>
            </a:r>
            <a:r>
              <a:rPr lang="es-PE" sz="1100" dirty="0"/>
              <a:t>(</a:t>
            </a:r>
            <a:r>
              <a:rPr lang="es-PE" sz="1100" dirty="0" err="1"/>
              <a:t>Y,y_pred</a:t>
            </a:r>
            <a:r>
              <a:rPr lang="es-PE" sz="1100" dirty="0"/>
              <a:t>),</a:t>
            </a:r>
            <a:r>
              <a:rPr lang="es-PE" sz="1100" dirty="0" err="1"/>
              <a:t>ax</a:t>
            </a:r>
            <a:r>
              <a:rPr lang="es-PE" sz="1100" dirty="0"/>
              <a:t>=</a:t>
            </a:r>
            <a:r>
              <a:rPr lang="es-PE" sz="1100" dirty="0" err="1"/>
              <a:t>ax</a:t>
            </a:r>
            <a:r>
              <a:rPr lang="es-PE" sz="1100" dirty="0"/>
              <a:t>[1,1],</a:t>
            </a:r>
            <a:r>
              <a:rPr lang="es-PE" sz="1100" dirty="0" err="1"/>
              <a:t>annot</a:t>
            </a:r>
            <a:r>
              <a:rPr lang="es-PE" sz="1100" dirty="0"/>
              <a:t>=</a:t>
            </a:r>
            <a:r>
              <a:rPr lang="es-PE" sz="1100" dirty="0" err="1"/>
              <a:t>True,fmt</a:t>
            </a:r>
            <a:r>
              <a:rPr lang="es-PE" sz="1100" dirty="0"/>
              <a:t>='2.0f')</a:t>
            </a:r>
          </a:p>
          <a:p>
            <a:pPr marL="0" indent="0">
              <a:buNone/>
            </a:pPr>
            <a:r>
              <a:rPr lang="es-PE" sz="1100" dirty="0" err="1"/>
              <a:t>ax</a:t>
            </a:r>
            <a:r>
              <a:rPr lang="es-PE" sz="1100" dirty="0"/>
              <a:t>[1,1].</a:t>
            </a:r>
            <a:r>
              <a:rPr lang="es-PE" sz="1100" dirty="0" err="1"/>
              <a:t>set_title</a:t>
            </a:r>
            <a:r>
              <a:rPr lang="es-PE" sz="1100" dirty="0"/>
              <a:t>('</a:t>
            </a:r>
            <a:r>
              <a:rPr lang="es-PE" sz="1100" dirty="0" err="1"/>
              <a:t>Matrix</a:t>
            </a:r>
            <a:r>
              <a:rPr lang="es-PE" sz="1100" dirty="0"/>
              <a:t> </a:t>
            </a:r>
            <a:r>
              <a:rPr lang="es-PE" sz="1100" dirty="0" err="1"/>
              <a:t>for</a:t>
            </a:r>
            <a:r>
              <a:rPr lang="es-PE" sz="1100" dirty="0"/>
              <a:t> </a:t>
            </a:r>
            <a:r>
              <a:rPr lang="es-PE" sz="1100" dirty="0" err="1"/>
              <a:t>Logistic</a:t>
            </a:r>
            <a:r>
              <a:rPr lang="es-PE" sz="1100" dirty="0"/>
              <a:t> </a:t>
            </a:r>
            <a:r>
              <a:rPr lang="es-PE" sz="1100" dirty="0" err="1"/>
              <a:t>Regression</a:t>
            </a:r>
            <a:r>
              <a:rPr lang="es-PE" sz="1100" dirty="0"/>
              <a:t>')</a:t>
            </a:r>
          </a:p>
          <a:p>
            <a:pPr marL="0" indent="0">
              <a:buNone/>
            </a:pPr>
            <a:r>
              <a:rPr lang="es-PE" sz="1100" dirty="0" err="1"/>
              <a:t>y_pred</a:t>
            </a:r>
            <a:r>
              <a:rPr lang="es-PE" sz="1100" dirty="0"/>
              <a:t> = </a:t>
            </a:r>
            <a:r>
              <a:rPr lang="es-PE" sz="1100" dirty="0" err="1"/>
              <a:t>cross_val_predict</a:t>
            </a:r>
            <a:r>
              <a:rPr lang="es-PE" sz="1100" dirty="0"/>
              <a:t>(</a:t>
            </a:r>
            <a:r>
              <a:rPr lang="es-PE" sz="1100" dirty="0" err="1"/>
              <a:t>DecisionTreeClassifier</a:t>
            </a:r>
            <a:r>
              <a:rPr lang="es-PE" sz="1100" dirty="0"/>
              <a:t>(),</a:t>
            </a:r>
            <a:r>
              <a:rPr lang="es-PE" sz="1100" dirty="0" err="1"/>
              <a:t>X,Y,cv</a:t>
            </a:r>
            <a:r>
              <a:rPr lang="es-PE" sz="1100" dirty="0"/>
              <a:t>=10)</a:t>
            </a:r>
          </a:p>
          <a:p>
            <a:pPr marL="0" indent="0">
              <a:buNone/>
            </a:pPr>
            <a:r>
              <a:rPr lang="es-PE" sz="1100" dirty="0" err="1"/>
              <a:t>sns.heatmap</a:t>
            </a:r>
            <a:r>
              <a:rPr lang="es-PE" sz="1100" dirty="0"/>
              <a:t>(</a:t>
            </a:r>
            <a:r>
              <a:rPr lang="es-PE" sz="1100" dirty="0" err="1"/>
              <a:t>confusion_matrix</a:t>
            </a:r>
            <a:r>
              <a:rPr lang="es-PE" sz="1100" dirty="0"/>
              <a:t>(</a:t>
            </a:r>
            <a:r>
              <a:rPr lang="es-PE" sz="1100" dirty="0" err="1"/>
              <a:t>Y,y_pred</a:t>
            </a:r>
            <a:r>
              <a:rPr lang="es-PE" sz="1100" dirty="0"/>
              <a:t>),</a:t>
            </a:r>
            <a:r>
              <a:rPr lang="es-PE" sz="1100" dirty="0" err="1"/>
              <a:t>ax</a:t>
            </a:r>
            <a:r>
              <a:rPr lang="es-PE" sz="1100" dirty="0"/>
              <a:t>=</a:t>
            </a:r>
            <a:r>
              <a:rPr lang="es-PE" sz="1100" dirty="0" err="1"/>
              <a:t>ax</a:t>
            </a:r>
            <a:r>
              <a:rPr lang="es-PE" sz="1100" dirty="0"/>
              <a:t>[1,2],</a:t>
            </a:r>
            <a:r>
              <a:rPr lang="es-PE" sz="1100" dirty="0" err="1"/>
              <a:t>annot</a:t>
            </a:r>
            <a:r>
              <a:rPr lang="es-PE" sz="1100" dirty="0"/>
              <a:t>=</a:t>
            </a:r>
            <a:r>
              <a:rPr lang="es-PE" sz="1100" dirty="0" err="1"/>
              <a:t>True,fmt</a:t>
            </a:r>
            <a:r>
              <a:rPr lang="es-PE" sz="1100" dirty="0"/>
              <a:t>='2.0f')</a:t>
            </a:r>
          </a:p>
          <a:p>
            <a:pPr marL="0" indent="0">
              <a:buNone/>
            </a:pPr>
            <a:r>
              <a:rPr lang="es-PE" sz="1100" dirty="0" err="1"/>
              <a:t>ax</a:t>
            </a:r>
            <a:r>
              <a:rPr lang="es-PE" sz="1100" dirty="0"/>
              <a:t>[1,2].</a:t>
            </a:r>
            <a:r>
              <a:rPr lang="es-PE" sz="1100" dirty="0" err="1"/>
              <a:t>set_title</a:t>
            </a:r>
            <a:r>
              <a:rPr lang="es-PE" sz="1100" dirty="0"/>
              <a:t>('</a:t>
            </a:r>
            <a:r>
              <a:rPr lang="es-PE" sz="1100" dirty="0" err="1"/>
              <a:t>Matrix</a:t>
            </a:r>
            <a:r>
              <a:rPr lang="es-PE" sz="1100" dirty="0"/>
              <a:t> </a:t>
            </a:r>
            <a:r>
              <a:rPr lang="es-PE" sz="1100" dirty="0" err="1"/>
              <a:t>for</a:t>
            </a:r>
            <a:r>
              <a:rPr lang="es-PE" sz="1100" dirty="0"/>
              <a:t> </a:t>
            </a:r>
            <a:r>
              <a:rPr lang="es-PE" sz="1100" dirty="0" err="1"/>
              <a:t>Decision</a:t>
            </a:r>
            <a:r>
              <a:rPr lang="es-PE" sz="1100" dirty="0"/>
              <a:t> </a:t>
            </a:r>
            <a:r>
              <a:rPr lang="es-PE" sz="1100" dirty="0" err="1"/>
              <a:t>Tree</a:t>
            </a:r>
            <a:r>
              <a:rPr lang="es-PE" sz="1100" dirty="0"/>
              <a:t>')</a:t>
            </a:r>
          </a:p>
          <a:p>
            <a:pPr marL="0" indent="0">
              <a:buNone/>
            </a:pPr>
            <a:r>
              <a:rPr lang="es-PE" sz="1100" dirty="0" err="1"/>
              <a:t>y_pred</a:t>
            </a:r>
            <a:r>
              <a:rPr lang="es-PE" sz="1100" dirty="0"/>
              <a:t> = </a:t>
            </a:r>
            <a:r>
              <a:rPr lang="es-PE" sz="1100" dirty="0" err="1"/>
              <a:t>cross_val_predict</a:t>
            </a:r>
            <a:r>
              <a:rPr lang="es-PE" sz="1100" dirty="0"/>
              <a:t>(</a:t>
            </a:r>
            <a:r>
              <a:rPr lang="es-PE" sz="1100" dirty="0" err="1"/>
              <a:t>GaussianNB</a:t>
            </a:r>
            <a:r>
              <a:rPr lang="es-PE" sz="1100" dirty="0"/>
              <a:t>(),</a:t>
            </a:r>
            <a:r>
              <a:rPr lang="es-PE" sz="1100" dirty="0" err="1"/>
              <a:t>X,Y,cv</a:t>
            </a:r>
            <a:r>
              <a:rPr lang="es-PE" sz="1100" dirty="0"/>
              <a:t>=10)</a:t>
            </a:r>
          </a:p>
          <a:p>
            <a:pPr marL="0" indent="0">
              <a:buNone/>
            </a:pPr>
            <a:r>
              <a:rPr lang="es-PE" sz="1100" dirty="0" err="1"/>
              <a:t>sns.heatmap</a:t>
            </a:r>
            <a:r>
              <a:rPr lang="es-PE" sz="1100" dirty="0"/>
              <a:t>(</a:t>
            </a:r>
            <a:r>
              <a:rPr lang="es-PE" sz="1100" dirty="0" err="1"/>
              <a:t>confusion_matrix</a:t>
            </a:r>
            <a:r>
              <a:rPr lang="es-PE" sz="1100" dirty="0"/>
              <a:t>(</a:t>
            </a:r>
            <a:r>
              <a:rPr lang="es-PE" sz="1100" dirty="0" err="1"/>
              <a:t>Y,y_pred</a:t>
            </a:r>
            <a:r>
              <a:rPr lang="es-PE" sz="1100" dirty="0"/>
              <a:t>),</a:t>
            </a:r>
            <a:r>
              <a:rPr lang="es-PE" sz="1100" dirty="0" err="1"/>
              <a:t>ax</a:t>
            </a:r>
            <a:r>
              <a:rPr lang="es-PE" sz="1100" dirty="0"/>
              <a:t>=</a:t>
            </a:r>
            <a:r>
              <a:rPr lang="es-PE" sz="1100" dirty="0" err="1"/>
              <a:t>ax</a:t>
            </a:r>
            <a:r>
              <a:rPr lang="es-PE" sz="1100" dirty="0"/>
              <a:t>[2,0],</a:t>
            </a:r>
            <a:r>
              <a:rPr lang="es-PE" sz="1100" dirty="0" err="1"/>
              <a:t>annot</a:t>
            </a:r>
            <a:r>
              <a:rPr lang="es-PE" sz="1100" dirty="0"/>
              <a:t>=</a:t>
            </a:r>
            <a:r>
              <a:rPr lang="es-PE" sz="1100" dirty="0" err="1"/>
              <a:t>True,fmt</a:t>
            </a:r>
            <a:r>
              <a:rPr lang="es-PE" sz="1100" dirty="0"/>
              <a:t>='2.0f')</a:t>
            </a:r>
          </a:p>
          <a:p>
            <a:pPr marL="0" indent="0">
              <a:buNone/>
            </a:pPr>
            <a:r>
              <a:rPr lang="es-PE" sz="1100" dirty="0" err="1"/>
              <a:t>ax</a:t>
            </a:r>
            <a:r>
              <a:rPr lang="es-PE" sz="1100" dirty="0"/>
              <a:t>[2,0].</a:t>
            </a:r>
            <a:r>
              <a:rPr lang="es-PE" sz="1100" dirty="0" err="1"/>
              <a:t>set_title</a:t>
            </a:r>
            <a:r>
              <a:rPr lang="es-PE" sz="1100" dirty="0"/>
              <a:t>('</a:t>
            </a:r>
            <a:r>
              <a:rPr lang="es-PE" sz="1100" dirty="0" err="1"/>
              <a:t>Matrix</a:t>
            </a:r>
            <a:r>
              <a:rPr lang="es-PE" sz="1100" dirty="0"/>
              <a:t> </a:t>
            </a:r>
            <a:r>
              <a:rPr lang="es-PE" sz="1100" dirty="0" err="1"/>
              <a:t>for</a:t>
            </a:r>
            <a:r>
              <a:rPr lang="es-PE" sz="1100" dirty="0"/>
              <a:t> </a:t>
            </a:r>
            <a:r>
              <a:rPr lang="es-PE" sz="1100" dirty="0" err="1"/>
              <a:t>Naive</a:t>
            </a:r>
            <a:r>
              <a:rPr lang="es-PE" sz="1100" dirty="0"/>
              <a:t> </a:t>
            </a:r>
            <a:r>
              <a:rPr lang="es-PE" sz="1100" dirty="0" err="1"/>
              <a:t>Bayes</a:t>
            </a:r>
            <a:r>
              <a:rPr lang="es-PE" sz="1100" dirty="0"/>
              <a:t>')</a:t>
            </a:r>
          </a:p>
          <a:p>
            <a:pPr marL="0" indent="0">
              <a:buNone/>
            </a:pPr>
            <a:r>
              <a:rPr lang="es-PE" sz="1100" dirty="0" err="1"/>
              <a:t>plt.subplots_adjust</a:t>
            </a:r>
            <a:r>
              <a:rPr lang="es-PE" sz="1100" dirty="0"/>
              <a:t>(</a:t>
            </a:r>
            <a:r>
              <a:rPr lang="es-PE" sz="1100" dirty="0" err="1"/>
              <a:t>hspace</a:t>
            </a:r>
            <a:r>
              <a:rPr lang="es-PE" sz="1100" dirty="0"/>
              <a:t>=0.2,wspace=0.2)</a:t>
            </a:r>
          </a:p>
          <a:p>
            <a:pPr marL="0" indent="0">
              <a:buNone/>
            </a:pPr>
            <a:r>
              <a:rPr lang="es-PE" sz="1100" dirty="0" err="1"/>
              <a:t>plt.show</a:t>
            </a:r>
            <a:r>
              <a:rPr lang="es-PE" sz="1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3656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Part3: </a:t>
            </a:r>
            <a:r>
              <a:rPr lang="es-PE" dirty="0" err="1"/>
              <a:t>Predictive</a:t>
            </a:r>
            <a:r>
              <a:rPr lang="es-PE" dirty="0"/>
              <a:t> </a:t>
            </a:r>
            <a:r>
              <a:rPr lang="es-PE" dirty="0" err="1"/>
              <a:t>Modeling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6903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2400" dirty="0"/>
              <a:t>Hemos obtenido algunas ideas de la parte de EDA. Pero con eso, no podemos predecir con precisión ni decir si un pasajero sobrevivirá o morirá. Así que ahora predeciremos si el Pasajero sobrevivirá o no usando algunos grandes algoritmos de clasificación. A continuación se detallan los algoritmos que usaré para hacer el modelo</a:t>
            </a:r>
            <a:r>
              <a:rPr lang="es-PE" sz="2400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1)Logistic </a:t>
            </a:r>
            <a:r>
              <a:rPr lang="en-US" sz="1600" dirty="0"/>
              <a:t>Regression</a:t>
            </a:r>
          </a:p>
          <a:p>
            <a:pPr marL="0" indent="0">
              <a:buNone/>
            </a:pPr>
            <a:r>
              <a:rPr lang="en-US" sz="1600" dirty="0" smtClean="0"/>
              <a:t>2)Support </a:t>
            </a:r>
            <a:r>
              <a:rPr lang="en-US" sz="1600" dirty="0"/>
              <a:t>Vector Machines(Linear and radial)</a:t>
            </a:r>
          </a:p>
          <a:p>
            <a:pPr marL="0" indent="0">
              <a:buNone/>
            </a:pPr>
            <a:r>
              <a:rPr lang="en-US" sz="1600" dirty="0" smtClean="0"/>
              <a:t>3)Random </a:t>
            </a:r>
            <a:r>
              <a:rPr lang="en-US" sz="1600" dirty="0"/>
              <a:t>Forest</a:t>
            </a:r>
          </a:p>
          <a:p>
            <a:pPr marL="0" indent="0">
              <a:buNone/>
            </a:pPr>
            <a:r>
              <a:rPr lang="en-US" sz="1600" dirty="0" smtClean="0"/>
              <a:t>4)K-Nearest </a:t>
            </a:r>
            <a:r>
              <a:rPr lang="en-US" sz="1600" dirty="0" err="1"/>
              <a:t>Neighbours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5)Naive </a:t>
            </a:r>
            <a:r>
              <a:rPr lang="en-US" sz="1600" dirty="0"/>
              <a:t>Bayes</a:t>
            </a:r>
          </a:p>
          <a:p>
            <a:pPr marL="0" indent="0">
              <a:buNone/>
            </a:pPr>
            <a:r>
              <a:rPr lang="en-US" sz="1600" dirty="0" smtClean="0"/>
              <a:t>6)Decision </a:t>
            </a:r>
            <a:r>
              <a:rPr lang="en-US" sz="1600" dirty="0"/>
              <a:t>Tree</a:t>
            </a:r>
          </a:p>
          <a:p>
            <a:pPr marL="0" indent="0">
              <a:buNone/>
            </a:pPr>
            <a:r>
              <a:rPr lang="en-US" sz="1600" dirty="0" smtClean="0"/>
              <a:t>7)Logistic </a:t>
            </a:r>
            <a:r>
              <a:rPr lang="en-US" sz="1600" dirty="0"/>
              <a:t>Regression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2112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smtClean="0"/>
              <a:t>#</a:t>
            </a:r>
            <a:r>
              <a:rPr lang="es-PE" dirty="0" err="1" smtClean="0"/>
              <a:t>importing</a:t>
            </a:r>
            <a:r>
              <a:rPr lang="es-PE" dirty="0" smtClean="0"/>
              <a:t> </a:t>
            </a:r>
            <a:r>
              <a:rPr lang="es-PE" dirty="0" err="1"/>
              <a:t>all</a:t>
            </a:r>
            <a:r>
              <a:rPr lang="es-PE" dirty="0"/>
              <a:t> the </a:t>
            </a:r>
            <a:r>
              <a:rPr lang="es-PE" dirty="0" err="1"/>
              <a:t>required</a:t>
            </a:r>
            <a:r>
              <a:rPr lang="es-PE" dirty="0"/>
              <a:t> ML </a:t>
            </a:r>
            <a:r>
              <a:rPr lang="es-PE" dirty="0" err="1"/>
              <a:t>packages</a:t>
            </a:r>
            <a:endParaRPr lang="es-PE" dirty="0"/>
          </a:p>
          <a:p>
            <a:pPr marL="0" indent="0">
              <a:buNone/>
            </a:pP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sklearn.linear_model</a:t>
            </a:r>
            <a:r>
              <a:rPr lang="es-PE" dirty="0"/>
              <a:t> </a:t>
            </a:r>
            <a:r>
              <a:rPr lang="es-PE" dirty="0" err="1"/>
              <a:t>import</a:t>
            </a:r>
            <a:r>
              <a:rPr lang="es-PE" dirty="0"/>
              <a:t> </a:t>
            </a:r>
            <a:r>
              <a:rPr lang="es-PE" dirty="0" err="1"/>
              <a:t>LogisticRegression</a:t>
            </a:r>
            <a:r>
              <a:rPr lang="es-PE" dirty="0"/>
              <a:t> #</a:t>
            </a:r>
            <a:r>
              <a:rPr lang="es-PE" dirty="0" err="1"/>
              <a:t>logistic</a:t>
            </a:r>
            <a:r>
              <a:rPr lang="es-PE" dirty="0"/>
              <a:t> </a:t>
            </a:r>
            <a:r>
              <a:rPr lang="es-PE" dirty="0" err="1"/>
              <a:t>regression</a:t>
            </a:r>
            <a:endParaRPr lang="es-PE" dirty="0"/>
          </a:p>
          <a:p>
            <a:pPr marL="0" indent="0">
              <a:buNone/>
            </a:pPr>
            <a:r>
              <a:rPr lang="es-PE" dirty="0" err="1" smtClean="0"/>
              <a:t>from</a:t>
            </a:r>
            <a:r>
              <a:rPr lang="es-PE" dirty="0" smtClean="0"/>
              <a:t> </a:t>
            </a:r>
            <a:r>
              <a:rPr lang="es-PE" dirty="0" err="1"/>
              <a:t>sklearn.tree</a:t>
            </a:r>
            <a:r>
              <a:rPr lang="es-PE" dirty="0"/>
              <a:t> </a:t>
            </a:r>
            <a:r>
              <a:rPr lang="es-PE" dirty="0" err="1"/>
              <a:t>import</a:t>
            </a:r>
            <a:r>
              <a:rPr lang="es-PE" dirty="0"/>
              <a:t> </a:t>
            </a:r>
            <a:r>
              <a:rPr lang="es-PE" dirty="0" err="1"/>
              <a:t>DecisionTreeClassifier</a:t>
            </a:r>
            <a:r>
              <a:rPr lang="es-PE" dirty="0"/>
              <a:t> #</a:t>
            </a:r>
            <a:r>
              <a:rPr lang="es-PE" dirty="0" err="1"/>
              <a:t>Decision</a:t>
            </a:r>
            <a:r>
              <a:rPr lang="es-PE" dirty="0"/>
              <a:t> </a:t>
            </a:r>
            <a:r>
              <a:rPr lang="es-PE" dirty="0" err="1"/>
              <a:t>Tree</a:t>
            </a:r>
            <a:endParaRPr lang="es-PE" dirty="0"/>
          </a:p>
          <a:p>
            <a:pPr marL="0" indent="0">
              <a:buNone/>
            </a:pP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sklearn.model_selection</a:t>
            </a:r>
            <a:r>
              <a:rPr lang="es-PE" dirty="0"/>
              <a:t> </a:t>
            </a:r>
            <a:r>
              <a:rPr lang="es-PE" dirty="0" err="1"/>
              <a:t>import</a:t>
            </a:r>
            <a:r>
              <a:rPr lang="es-PE" dirty="0"/>
              <a:t> </a:t>
            </a:r>
            <a:r>
              <a:rPr lang="es-PE" dirty="0" err="1"/>
              <a:t>train_test_split</a:t>
            </a:r>
            <a:r>
              <a:rPr lang="es-PE" dirty="0"/>
              <a:t> #training and </a:t>
            </a:r>
            <a:r>
              <a:rPr lang="es-PE" dirty="0" err="1"/>
              <a:t>testing</a:t>
            </a:r>
            <a:r>
              <a:rPr lang="es-PE" dirty="0"/>
              <a:t> data </a:t>
            </a:r>
            <a:r>
              <a:rPr lang="es-PE" dirty="0" err="1"/>
              <a:t>split</a:t>
            </a:r>
            <a:endParaRPr lang="es-PE" dirty="0"/>
          </a:p>
          <a:p>
            <a:pPr marL="0" indent="0">
              <a:buNone/>
            </a:pP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sklearn</a:t>
            </a:r>
            <a:r>
              <a:rPr lang="es-PE" dirty="0"/>
              <a:t> </a:t>
            </a:r>
            <a:r>
              <a:rPr lang="es-PE" dirty="0" err="1"/>
              <a:t>import</a:t>
            </a:r>
            <a:r>
              <a:rPr lang="es-PE" dirty="0"/>
              <a:t> </a:t>
            </a:r>
            <a:r>
              <a:rPr lang="es-PE" dirty="0" err="1"/>
              <a:t>metrics</a:t>
            </a:r>
            <a:r>
              <a:rPr lang="es-PE" dirty="0"/>
              <a:t> #</a:t>
            </a:r>
            <a:r>
              <a:rPr lang="es-PE" dirty="0" err="1"/>
              <a:t>accuracy</a:t>
            </a:r>
            <a:r>
              <a:rPr lang="es-PE" dirty="0"/>
              <a:t> </a:t>
            </a:r>
            <a:r>
              <a:rPr lang="es-PE" dirty="0" err="1"/>
              <a:t>measure</a:t>
            </a:r>
            <a:endParaRPr lang="es-PE" dirty="0"/>
          </a:p>
          <a:p>
            <a:pPr marL="0" indent="0">
              <a:buNone/>
            </a:pP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sklearn.metrics</a:t>
            </a:r>
            <a:r>
              <a:rPr lang="es-PE" dirty="0"/>
              <a:t> </a:t>
            </a:r>
            <a:r>
              <a:rPr lang="es-PE" dirty="0" err="1"/>
              <a:t>import</a:t>
            </a:r>
            <a:r>
              <a:rPr lang="es-PE" dirty="0"/>
              <a:t> </a:t>
            </a:r>
            <a:r>
              <a:rPr lang="es-PE" dirty="0" err="1"/>
              <a:t>confusion_matrix</a:t>
            </a:r>
            <a:r>
              <a:rPr lang="es-PE" dirty="0"/>
              <a:t> #</a:t>
            </a:r>
            <a:r>
              <a:rPr lang="es-PE" dirty="0" err="1"/>
              <a:t>for</a:t>
            </a:r>
            <a:r>
              <a:rPr lang="es-PE" dirty="0"/>
              <a:t> </a:t>
            </a:r>
            <a:r>
              <a:rPr lang="es-PE" dirty="0" err="1"/>
              <a:t>confusion</a:t>
            </a:r>
            <a:r>
              <a:rPr lang="es-PE" dirty="0"/>
              <a:t> </a:t>
            </a:r>
            <a:r>
              <a:rPr lang="es-PE" dirty="0" err="1"/>
              <a:t>matrix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257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err="1"/>
              <a:t>train,test</a:t>
            </a:r>
            <a:r>
              <a:rPr lang="es-PE" dirty="0"/>
              <a:t>=</a:t>
            </a:r>
            <a:r>
              <a:rPr lang="es-PE" dirty="0" err="1"/>
              <a:t>train_test_split</a:t>
            </a:r>
            <a:r>
              <a:rPr lang="es-PE" dirty="0"/>
              <a:t>(</a:t>
            </a:r>
            <a:r>
              <a:rPr lang="es-PE" dirty="0" err="1"/>
              <a:t>data,test_size</a:t>
            </a:r>
            <a:r>
              <a:rPr lang="es-PE" dirty="0"/>
              <a:t>=0.3,random_state=0,stratify=data['</a:t>
            </a:r>
            <a:r>
              <a:rPr lang="es-PE" dirty="0" err="1"/>
              <a:t>Survived</a:t>
            </a:r>
            <a:r>
              <a:rPr lang="es-PE" dirty="0"/>
              <a:t>'])</a:t>
            </a:r>
          </a:p>
          <a:p>
            <a:pPr marL="0" indent="0">
              <a:buNone/>
            </a:pPr>
            <a:r>
              <a:rPr lang="es-PE" dirty="0" err="1"/>
              <a:t>train_X</a:t>
            </a:r>
            <a:r>
              <a:rPr lang="es-PE" dirty="0"/>
              <a:t>=</a:t>
            </a:r>
            <a:r>
              <a:rPr lang="es-PE" dirty="0" err="1"/>
              <a:t>train</a:t>
            </a:r>
            <a:r>
              <a:rPr lang="es-PE" dirty="0"/>
              <a:t>[</a:t>
            </a:r>
            <a:r>
              <a:rPr lang="es-PE" dirty="0" err="1"/>
              <a:t>train.columns</a:t>
            </a:r>
            <a:r>
              <a:rPr lang="es-PE" dirty="0"/>
              <a:t>[1:]]</a:t>
            </a:r>
          </a:p>
          <a:p>
            <a:pPr marL="0" indent="0">
              <a:buNone/>
            </a:pPr>
            <a:r>
              <a:rPr lang="es-PE" dirty="0" err="1"/>
              <a:t>train_Y</a:t>
            </a:r>
            <a:r>
              <a:rPr lang="es-PE" dirty="0"/>
              <a:t>=</a:t>
            </a:r>
            <a:r>
              <a:rPr lang="es-PE" dirty="0" err="1"/>
              <a:t>train</a:t>
            </a:r>
            <a:r>
              <a:rPr lang="es-PE" dirty="0"/>
              <a:t>[</a:t>
            </a:r>
            <a:r>
              <a:rPr lang="es-PE" dirty="0" err="1"/>
              <a:t>train.columns</a:t>
            </a:r>
            <a:r>
              <a:rPr lang="es-PE" dirty="0"/>
              <a:t>[:1]]</a:t>
            </a:r>
          </a:p>
          <a:p>
            <a:pPr marL="0" indent="0">
              <a:buNone/>
            </a:pPr>
            <a:r>
              <a:rPr lang="es-PE" dirty="0" err="1"/>
              <a:t>test_X</a:t>
            </a:r>
            <a:r>
              <a:rPr lang="es-PE" dirty="0"/>
              <a:t>=test[</a:t>
            </a:r>
            <a:r>
              <a:rPr lang="es-PE" dirty="0" err="1"/>
              <a:t>test.columns</a:t>
            </a:r>
            <a:r>
              <a:rPr lang="es-PE" dirty="0"/>
              <a:t>[1:]]</a:t>
            </a:r>
          </a:p>
          <a:p>
            <a:pPr marL="0" indent="0">
              <a:buNone/>
            </a:pPr>
            <a:r>
              <a:rPr lang="es-PE" dirty="0" err="1"/>
              <a:t>test_Y</a:t>
            </a:r>
            <a:r>
              <a:rPr lang="es-PE" dirty="0"/>
              <a:t>=test[</a:t>
            </a:r>
            <a:r>
              <a:rPr lang="es-PE" dirty="0" err="1"/>
              <a:t>test.columns</a:t>
            </a:r>
            <a:r>
              <a:rPr lang="es-PE" dirty="0"/>
              <a:t>[:1]]</a:t>
            </a:r>
          </a:p>
          <a:p>
            <a:pPr marL="0" indent="0">
              <a:buNone/>
            </a:pPr>
            <a:r>
              <a:rPr lang="es-PE" dirty="0"/>
              <a:t>X=data[</a:t>
            </a:r>
            <a:r>
              <a:rPr lang="es-PE" dirty="0" err="1"/>
              <a:t>data.columns</a:t>
            </a:r>
            <a:r>
              <a:rPr lang="es-PE" dirty="0"/>
              <a:t>[1:]]</a:t>
            </a:r>
          </a:p>
          <a:p>
            <a:pPr marL="0" indent="0">
              <a:buNone/>
            </a:pPr>
            <a:r>
              <a:rPr lang="es-PE" dirty="0"/>
              <a:t>Y=data['</a:t>
            </a:r>
            <a:r>
              <a:rPr lang="es-PE" dirty="0" err="1"/>
              <a:t>Survived</a:t>
            </a:r>
            <a:r>
              <a:rPr lang="es-PE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86703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Logistic</a:t>
            </a:r>
            <a:r>
              <a:rPr lang="es-PE" dirty="0"/>
              <a:t> </a:t>
            </a:r>
            <a:r>
              <a:rPr lang="es-PE" dirty="0" err="1"/>
              <a:t>Regression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err="1"/>
              <a:t>model</a:t>
            </a:r>
            <a:r>
              <a:rPr lang="es-PE" dirty="0"/>
              <a:t> = </a:t>
            </a:r>
            <a:r>
              <a:rPr lang="es-PE" dirty="0" err="1"/>
              <a:t>LogisticRegression</a:t>
            </a:r>
            <a:r>
              <a:rPr lang="es-PE" dirty="0"/>
              <a:t>()</a:t>
            </a:r>
          </a:p>
          <a:p>
            <a:pPr marL="0" indent="0">
              <a:buNone/>
            </a:pPr>
            <a:r>
              <a:rPr lang="es-PE" dirty="0" err="1"/>
              <a:t>model.fit</a:t>
            </a:r>
            <a:r>
              <a:rPr lang="es-PE" dirty="0"/>
              <a:t>(</a:t>
            </a:r>
            <a:r>
              <a:rPr lang="es-PE" dirty="0" err="1"/>
              <a:t>train_X,train_Y</a:t>
            </a:r>
            <a:r>
              <a:rPr lang="es-PE" dirty="0"/>
              <a:t>)</a:t>
            </a:r>
          </a:p>
          <a:p>
            <a:pPr marL="0" indent="0">
              <a:buNone/>
            </a:pPr>
            <a:r>
              <a:rPr lang="es-PE" dirty="0"/>
              <a:t>prediction3=</a:t>
            </a:r>
            <a:r>
              <a:rPr lang="es-PE" dirty="0" err="1"/>
              <a:t>model.predict</a:t>
            </a:r>
            <a:r>
              <a:rPr lang="es-PE" dirty="0"/>
              <a:t>(</a:t>
            </a:r>
            <a:r>
              <a:rPr lang="es-PE" dirty="0" err="1"/>
              <a:t>test_X</a:t>
            </a:r>
            <a:r>
              <a:rPr lang="es-PE" dirty="0"/>
              <a:t>)</a:t>
            </a:r>
          </a:p>
          <a:p>
            <a:pPr marL="0" indent="0">
              <a:buNone/>
            </a:pPr>
            <a:r>
              <a:rPr lang="es-PE" dirty="0" err="1"/>
              <a:t>print</a:t>
            </a:r>
            <a:r>
              <a:rPr lang="es-PE" dirty="0"/>
              <a:t>('The </a:t>
            </a:r>
            <a:r>
              <a:rPr lang="es-PE" dirty="0" err="1"/>
              <a:t>accuracy</a:t>
            </a:r>
            <a:r>
              <a:rPr lang="es-PE" dirty="0"/>
              <a:t> of the </a:t>
            </a:r>
            <a:r>
              <a:rPr lang="es-PE" dirty="0" err="1"/>
              <a:t>Logistic</a:t>
            </a:r>
            <a:r>
              <a:rPr lang="es-PE" dirty="0"/>
              <a:t> </a:t>
            </a:r>
            <a:r>
              <a:rPr lang="es-PE" dirty="0" err="1"/>
              <a:t>Regression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',</a:t>
            </a:r>
            <a:r>
              <a:rPr lang="es-PE" dirty="0" err="1"/>
              <a:t>metrics.accuracy_score</a:t>
            </a:r>
            <a:r>
              <a:rPr lang="es-PE" dirty="0"/>
              <a:t>(prediction3,test_Y))</a:t>
            </a:r>
          </a:p>
        </p:txBody>
      </p:sp>
    </p:spTree>
    <p:extLst>
      <p:ext uri="{BB962C8B-B14F-4D97-AF65-F5344CB8AC3E}">
        <p14:creationId xmlns:p14="http://schemas.microsoft.com/office/powerpoint/2010/main" val="160082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Decision</a:t>
            </a:r>
            <a:r>
              <a:rPr lang="es-PE" dirty="0"/>
              <a:t> </a:t>
            </a:r>
            <a:r>
              <a:rPr lang="es-PE" dirty="0" err="1"/>
              <a:t>Tree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model=</a:t>
            </a:r>
            <a:r>
              <a:rPr lang="en-US" dirty="0" err="1"/>
              <a:t>DecisionTreeClassifier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train_X,train_Y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prediction4=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test_X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print('The accuracy of the Decision Tree is',</a:t>
            </a:r>
            <a:r>
              <a:rPr lang="en-US" dirty="0" err="1"/>
              <a:t>metrics.accuracy_score</a:t>
            </a:r>
            <a:r>
              <a:rPr lang="en-US" dirty="0"/>
              <a:t>(prediction4,test_Y))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5343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1452" y="632929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/>
              <a:t>La precisión de un modelo no es el único factor que determina la solidez del clasificador. Digamos que un clasificador se capacita sobre los datos de entrenamiento y se prueba sobre los datos de prueba y obtiene una precisión del 90%.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Ahora, esto parece ser una precisión muy buena para un clasificador, pero ¿podemos confirmar que será del 90% para todos los nuevos conjuntos de pruebas que vengan? La respuesta es No, porque no podemos determinar qué instancias usará el clasificador para entrenarse. A medida que cambien los datos de entrenamiento y prueba, la precisión también cambiará. Puede aumentar o disminuir. Esto se conoce como varianza del modelo.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Para superar esto y obtener un modelo generalizado, utilizamos la validación cruzada.</a:t>
            </a:r>
          </a:p>
        </p:txBody>
      </p:sp>
    </p:spTree>
    <p:extLst>
      <p:ext uri="{BB962C8B-B14F-4D97-AF65-F5344CB8AC3E}">
        <p14:creationId xmlns:p14="http://schemas.microsoft.com/office/powerpoint/2010/main" val="85572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Cross </a:t>
            </a:r>
            <a:r>
              <a:rPr lang="es-PE" dirty="0" err="1"/>
              <a:t>Validation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1800" dirty="0"/>
              <a:t>Muchas veces, los datos están desequilibrados, es decir, puede haber un gran número de instancias de clase 1 pero menos cantidad de otras instancias de clase. Por lo tanto, deberíamos entrenar y probar nuestro algoritmo en todas y cada una de las instancias del conjunto de datos. Entonces podemos tomar un promedio de todas las precisiones señaladas sobre el conjunto de datos.</a:t>
            </a:r>
          </a:p>
          <a:p>
            <a:pPr marL="0" indent="0">
              <a:buNone/>
            </a:pPr>
            <a:endParaRPr lang="es-PE" sz="1800" dirty="0"/>
          </a:p>
          <a:p>
            <a:pPr marL="0" indent="0">
              <a:buNone/>
            </a:pPr>
            <a:r>
              <a:rPr lang="es-PE" sz="1800" dirty="0"/>
              <a:t>1) La validación cruzada K-</a:t>
            </a:r>
            <a:r>
              <a:rPr lang="es-PE" sz="1800" dirty="0" err="1"/>
              <a:t>Fold</a:t>
            </a:r>
            <a:r>
              <a:rPr lang="es-PE" sz="1800" dirty="0"/>
              <a:t> funciona dividiendo primero el conjunto de datos en k-subconjuntos.</a:t>
            </a:r>
          </a:p>
          <a:p>
            <a:pPr marL="0" indent="0">
              <a:buNone/>
            </a:pPr>
            <a:endParaRPr lang="es-PE" sz="1800" dirty="0"/>
          </a:p>
          <a:p>
            <a:pPr marL="0" indent="0">
              <a:buNone/>
            </a:pPr>
            <a:r>
              <a:rPr lang="es-PE" sz="1800" dirty="0"/>
              <a:t>2) Digamos que dividimos el conjunto de datos en (k = 5) partes. Reservamos 1 parte para probar y entrenar el algoritmo sobre las 4 partes.</a:t>
            </a:r>
          </a:p>
          <a:p>
            <a:pPr marL="0" indent="0">
              <a:buNone/>
            </a:pPr>
            <a:endParaRPr lang="es-PE" sz="1800" dirty="0"/>
          </a:p>
          <a:p>
            <a:pPr marL="0" indent="0">
              <a:buNone/>
            </a:pPr>
            <a:r>
              <a:rPr lang="es-PE" sz="1800" dirty="0"/>
              <a:t>3) Continuamos el proceso cambiando la parte de prueba en cada iteración y entrenando el algoritmo sobre las otras partes. Las exactitudes y errores se promedian para obtener una precisión promedio del algoritmo.</a:t>
            </a:r>
          </a:p>
          <a:p>
            <a:pPr marL="0" indent="0">
              <a:buNone/>
            </a:pPr>
            <a:endParaRPr lang="es-PE" sz="1800" dirty="0"/>
          </a:p>
          <a:p>
            <a:pPr marL="0" indent="0">
              <a:buNone/>
            </a:pPr>
            <a:r>
              <a:rPr lang="es-PE" sz="1800" dirty="0"/>
              <a:t>Esto se llama validación cruzada K-</a:t>
            </a:r>
            <a:r>
              <a:rPr lang="es-PE" sz="1800" dirty="0" err="1"/>
              <a:t>Fold</a:t>
            </a:r>
            <a:r>
              <a:rPr lang="es-PE" sz="1800" dirty="0"/>
              <a:t>.</a:t>
            </a:r>
          </a:p>
          <a:p>
            <a:pPr marL="0" indent="0">
              <a:buNone/>
            </a:pPr>
            <a:endParaRPr lang="es-PE" sz="1800" dirty="0"/>
          </a:p>
          <a:p>
            <a:pPr marL="0" indent="0">
              <a:buNone/>
            </a:pPr>
            <a:r>
              <a:rPr lang="es-PE" sz="1800" dirty="0"/>
              <a:t>4) Un algoritmo puede no adecuarse a un conjunto de datos para algunos datos de entrenamiento y, a veces, también puede </a:t>
            </a:r>
            <a:r>
              <a:rPr lang="es-PE" sz="1800" dirty="0" err="1"/>
              <a:t>sobreajustar</a:t>
            </a:r>
            <a:r>
              <a:rPr lang="es-PE" sz="1800" dirty="0"/>
              <a:t> los datos para otro conjunto de entrenamiento. Por lo tanto, con la validación cruzada, podemos lograr un modelo generalizado.</a:t>
            </a:r>
          </a:p>
        </p:txBody>
      </p:sp>
    </p:spTree>
    <p:extLst>
      <p:ext uri="{BB962C8B-B14F-4D97-AF65-F5344CB8AC3E}">
        <p14:creationId xmlns:p14="http://schemas.microsoft.com/office/powerpoint/2010/main" val="294015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5435" y="65943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1600" dirty="0" err="1"/>
              <a:t>from</a:t>
            </a:r>
            <a:r>
              <a:rPr lang="es-PE" sz="1600" dirty="0"/>
              <a:t> </a:t>
            </a:r>
            <a:r>
              <a:rPr lang="es-PE" sz="1600" dirty="0" err="1"/>
              <a:t>sklearn.model_selection</a:t>
            </a:r>
            <a:r>
              <a:rPr lang="es-PE" sz="1600" dirty="0"/>
              <a:t> </a:t>
            </a:r>
            <a:r>
              <a:rPr lang="es-PE" sz="1600" dirty="0" err="1"/>
              <a:t>import</a:t>
            </a:r>
            <a:r>
              <a:rPr lang="es-PE" sz="1600" dirty="0"/>
              <a:t> </a:t>
            </a:r>
            <a:r>
              <a:rPr lang="es-PE" sz="1600" dirty="0" err="1"/>
              <a:t>KFold</a:t>
            </a:r>
            <a:r>
              <a:rPr lang="es-PE" sz="1600" dirty="0"/>
              <a:t> #</a:t>
            </a:r>
            <a:r>
              <a:rPr lang="es-PE" sz="1600" dirty="0" err="1"/>
              <a:t>for</a:t>
            </a:r>
            <a:r>
              <a:rPr lang="es-PE" sz="1600" dirty="0"/>
              <a:t> K-</a:t>
            </a:r>
            <a:r>
              <a:rPr lang="es-PE" sz="1600" dirty="0" err="1"/>
              <a:t>fold</a:t>
            </a:r>
            <a:r>
              <a:rPr lang="es-PE" sz="1600" dirty="0"/>
              <a:t> </a:t>
            </a:r>
            <a:r>
              <a:rPr lang="es-PE" sz="1600" dirty="0" err="1"/>
              <a:t>cross</a:t>
            </a:r>
            <a:r>
              <a:rPr lang="es-PE" sz="1600" dirty="0"/>
              <a:t> </a:t>
            </a:r>
            <a:r>
              <a:rPr lang="es-PE" sz="1600" dirty="0" err="1"/>
              <a:t>validation</a:t>
            </a:r>
            <a:endParaRPr lang="es-PE" sz="1600" dirty="0"/>
          </a:p>
          <a:p>
            <a:pPr marL="0" indent="0">
              <a:buNone/>
            </a:pPr>
            <a:r>
              <a:rPr lang="es-PE" sz="1600" dirty="0" err="1"/>
              <a:t>from</a:t>
            </a:r>
            <a:r>
              <a:rPr lang="es-PE" sz="1600" dirty="0"/>
              <a:t> </a:t>
            </a:r>
            <a:r>
              <a:rPr lang="es-PE" sz="1600" dirty="0" err="1"/>
              <a:t>sklearn.model_selection</a:t>
            </a:r>
            <a:r>
              <a:rPr lang="es-PE" sz="1600" dirty="0"/>
              <a:t> </a:t>
            </a:r>
            <a:r>
              <a:rPr lang="es-PE" sz="1600" dirty="0" err="1"/>
              <a:t>import</a:t>
            </a:r>
            <a:r>
              <a:rPr lang="es-PE" sz="1600" dirty="0"/>
              <a:t> </a:t>
            </a:r>
            <a:r>
              <a:rPr lang="es-PE" sz="1600" dirty="0" err="1"/>
              <a:t>cross_val_score</a:t>
            </a:r>
            <a:r>
              <a:rPr lang="es-PE" sz="1600" dirty="0"/>
              <a:t> #score </a:t>
            </a:r>
            <a:r>
              <a:rPr lang="es-PE" sz="1600" dirty="0" err="1"/>
              <a:t>evaluation</a:t>
            </a:r>
            <a:endParaRPr lang="es-PE" sz="1600" dirty="0"/>
          </a:p>
          <a:p>
            <a:pPr marL="0" indent="0">
              <a:buNone/>
            </a:pPr>
            <a:r>
              <a:rPr lang="es-PE" sz="1600" dirty="0" err="1"/>
              <a:t>from</a:t>
            </a:r>
            <a:r>
              <a:rPr lang="es-PE" sz="1600" dirty="0"/>
              <a:t> </a:t>
            </a:r>
            <a:r>
              <a:rPr lang="es-PE" sz="1600" dirty="0" err="1"/>
              <a:t>sklearn.model_selection</a:t>
            </a:r>
            <a:r>
              <a:rPr lang="es-PE" sz="1600" dirty="0"/>
              <a:t> </a:t>
            </a:r>
            <a:r>
              <a:rPr lang="es-PE" sz="1600" dirty="0" err="1"/>
              <a:t>import</a:t>
            </a:r>
            <a:r>
              <a:rPr lang="es-PE" sz="1600" dirty="0"/>
              <a:t> </a:t>
            </a:r>
            <a:r>
              <a:rPr lang="es-PE" sz="1600" dirty="0" err="1"/>
              <a:t>cross_val_predict</a:t>
            </a:r>
            <a:r>
              <a:rPr lang="es-PE" sz="1600" dirty="0"/>
              <a:t> #</a:t>
            </a:r>
            <a:r>
              <a:rPr lang="es-PE" sz="1600" dirty="0" err="1"/>
              <a:t>prediction</a:t>
            </a:r>
            <a:endParaRPr lang="es-PE" sz="1600" dirty="0"/>
          </a:p>
          <a:p>
            <a:pPr marL="0" indent="0">
              <a:buNone/>
            </a:pPr>
            <a:r>
              <a:rPr lang="es-PE" sz="1600" dirty="0" err="1"/>
              <a:t>kfold</a:t>
            </a:r>
            <a:r>
              <a:rPr lang="es-PE" sz="1600" dirty="0"/>
              <a:t> = </a:t>
            </a:r>
            <a:r>
              <a:rPr lang="es-PE" sz="1600" dirty="0" err="1"/>
              <a:t>KFold</a:t>
            </a:r>
            <a:r>
              <a:rPr lang="es-PE" sz="1600" dirty="0"/>
              <a:t>(</a:t>
            </a:r>
            <a:r>
              <a:rPr lang="es-PE" sz="1600" dirty="0" err="1"/>
              <a:t>n_splits</a:t>
            </a:r>
            <a:r>
              <a:rPr lang="es-PE" sz="1600" dirty="0"/>
              <a:t>=10, </a:t>
            </a:r>
            <a:r>
              <a:rPr lang="es-PE" sz="1600" dirty="0" err="1"/>
              <a:t>random_state</a:t>
            </a:r>
            <a:r>
              <a:rPr lang="es-PE" sz="1600" dirty="0"/>
              <a:t>=22) # k=10, </a:t>
            </a:r>
            <a:r>
              <a:rPr lang="es-PE" sz="1600" dirty="0" err="1"/>
              <a:t>split</a:t>
            </a:r>
            <a:r>
              <a:rPr lang="es-PE" sz="1600" dirty="0"/>
              <a:t> the data </a:t>
            </a:r>
            <a:r>
              <a:rPr lang="es-PE" sz="1600" dirty="0" err="1"/>
              <a:t>into</a:t>
            </a:r>
            <a:r>
              <a:rPr lang="es-PE" sz="1600" dirty="0"/>
              <a:t> 10 </a:t>
            </a:r>
            <a:r>
              <a:rPr lang="es-PE" sz="1600" dirty="0" err="1"/>
              <a:t>equal</a:t>
            </a:r>
            <a:r>
              <a:rPr lang="es-PE" sz="1600" dirty="0"/>
              <a:t> </a:t>
            </a:r>
            <a:r>
              <a:rPr lang="es-PE" sz="1600" dirty="0" err="1"/>
              <a:t>parts</a:t>
            </a:r>
            <a:endParaRPr lang="es-PE" sz="1600" dirty="0"/>
          </a:p>
          <a:p>
            <a:pPr marL="0" indent="0">
              <a:buNone/>
            </a:pPr>
            <a:r>
              <a:rPr lang="es-PE" sz="1600" dirty="0" err="1"/>
              <a:t>xyz</a:t>
            </a:r>
            <a:r>
              <a:rPr lang="es-PE" sz="1600" dirty="0"/>
              <a:t>=[]</a:t>
            </a:r>
          </a:p>
          <a:p>
            <a:pPr marL="0" indent="0">
              <a:buNone/>
            </a:pPr>
            <a:r>
              <a:rPr lang="es-PE" sz="1600" dirty="0" err="1"/>
              <a:t>accuracy</a:t>
            </a:r>
            <a:r>
              <a:rPr lang="es-PE" sz="1600" dirty="0"/>
              <a:t>=[]</a:t>
            </a:r>
          </a:p>
          <a:p>
            <a:pPr marL="0" indent="0">
              <a:buNone/>
            </a:pPr>
            <a:r>
              <a:rPr lang="es-PE" sz="1600" dirty="0" err="1"/>
              <a:t>std</a:t>
            </a:r>
            <a:r>
              <a:rPr lang="es-PE" sz="1600" dirty="0"/>
              <a:t>=[]</a:t>
            </a:r>
          </a:p>
          <a:p>
            <a:pPr marL="0" indent="0">
              <a:buNone/>
            </a:pPr>
            <a:r>
              <a:rPr lang="es-PE" sz="1600" dirty="0" err="1"/>
              <a:t>classifiers</a:t>
            </a:r>
            <a:r>
              <a:rPr lang="es-PE" sz="1600" dirty="0"/>
              <a:t>=['Linear </a:t>
            </a:r>
            <a:r>
              <a:rPr lang="es-PE" sz="1600" dirty="0" err="1"/>
              <a:t>Svm</a:t>
            </a:r>
            <a:r>
              <a:rPr lang="es-PE" sz="1600" dirty="0"/>
              <a:t>','Radial </a:t>
            </a:r>
            <a:r>
              <a:rPr lang="es-PE" sz="1600" dirty="0" err="1"/>
              <a:t>Svm</a:t>
            </a:r>
            <a:r>
              <a:rPr lang="es-PE" sz="1600" dirty="0"/>
              <a:t>','</a:t>
            </a:r>
            <a:r>
              <a:rPr lang="es-PE" sz="1600" dirty="0" err="1"/>
              <a:t>Logistic</a:t>
            </a:r>
            <a:r>
              <a:rPr lang="es-PE" sz="1600" dirty="0"/>
              <a:t> </a:t>
            </a:r>
            <a:r>
              <a:rPr lang="es-PE" sz="1600" dirty="0" err="1"/>
              <a:t>Regression</a:t>
            </a:r>
            <a:r>
              <a:rPr lang="es-PE" sz="1600" dirty="0"/>
              <a:t>','KNN','</a:t>
            </a:r>
            <a:r>
              <a:rPr lang="es-PE" sz="1600" dirty="0" err="1"/>
              <a:t>Decision</a:t>
            </a:r>
            <a:r>
              <a:rPr lang="es-PE" sz="1600" dirty="0"/>
              <a:t> </a:t>
            </a:r>
            <a:r>
              <a:rPr lang="es-PE" sz="1600" dirty="0" err="1"/>
              <a:t>Tree</a:t>
            </a:r>
            <a:r>
              <a:rPr lang="es-PE" sz="1600" dirty="0"/>
              <a:t>','</a:t>
            </a:r>
            <a:r>
              <a:rPr lang="es-PE" sz="1600" dirty="0" err="1"/>
              <a:t>Naive</a:t>
            </a:r>
            <a:r>
              <a:rPr lang="es-PE" sz="1600" dirty="0"/>
              <a:t> </a:t>
            </a:r>
            <a:r>
              <a:rPr lang="es-PE" sz="1600" dirty="0" err="1"/>
              <a:t>Bayes</a:t>
            </a:r>
            <a:r>
              <a:rPr lang="es-PE" sz="1600" dirty="0"/>
              <a:t>','</a:t>
            </a:r>
            <a:r>
              <a:rPr lang="es-PE" sz="1600" dirty="0" err="1"/>
              <a:t>Random</a:t>
            </a:r>
            <a:r>
              <a:rPr lang="es-PE" sz="1600" dirty="0"/>
              <a:t> </a:t>
            </a:r>
            <a:r>
              <a:rPr lang="es-PE" sz="1600" dirty="0" err="1"/>
              <a:t>Forest</a:t>
            </a:r>
            <a:r>
              <a:rPr lang="es-PE" sz="1600" dirty="0"/>
              <a:t>']</a:t>
            </a:r>
          </a:p>
          <a:p>
            <a:pPr marL="0" indent="0">
              <a:buNone/>
            </a:pPr>
            <a:r>
              <a:rPr lang="es-PE" sz="1600" dirty="0" err="1"/>
              <a:t>models</a:t>
            </a:r>
            <a:r>
              <a:rPr lang="es-PE" sz="1600" dirty="0"/>
              <a:t>=[</a:t>
            </a:r>
            <a:r>
              <a:rPr lang="es-PE" sz="1600" dirty="0" err="1"/>
              <a:t>svm.SVC</a:t>
            </a:r>
            <a:r>
              <a:rPr lang="es-PE" sz="1600" dirty="0"/>
              <a:t>(</a:t>
            </a:r>
            <a:r>
              <a:rPr lang="es-PE" sz="1600" dirty="0" err="1"/>
              <a:t>kernel</a:t>
            </a:r>
            <a:r>
              <a:rPr lang="es-PE" sz="1600" dirty="0"/>
              <a:t>='linear'),</a:t>
            </a:r>
            <a:r>
              <a:rPr lang="es-PE" sz="1600" dirty="0" err="1"/>
              <a:t>svm.SVC</a:t>
            </a:r>
            <a:r>
              <a:rPr lang="es-PE" sz="1600" dirty="0"/>
              <a:t>(</a:t>
            </a:r>
            <a:r>
              <a:rPr lang="es-PE" sz="1600" dirty="0" err="1"/>
              <a:t>kernel</a:t>
            </a:r>
            <a:r>
              <a:rPr lang="es-PE" sz="1600" dirty="0"/>
              <a:t>='</a:t>
            </a:r>
            <a:r>
              <a:rPr lang="es-PE" sz="1600" dirty="0" err="1"/>
              <a:t>rbf</a:t>
            </a:r>
            <a:r>
              <a:rPr lang="es-PE" sz="1600" dirty="0"/>
              <a:t>'),</a:t>
            </a:r>
            <a:r>
              <a:rPr lang="es-PE" sz="1600" dirty="0" err="1"/>
              <a:t>LogisticRegression</a:t>
            </a:r>
            <a:r>
              <a:rPr lang="es-PE" sz="1600" dirty="0"/>
              <a:t>(),</a:t>
            </a:r>
            <a:r>
              <a:rPr lang="es-PE" sz="1600" dirty="0" err="1"/>
              <a:t>KNeighborsClassifier</a:t>
            </a:r>
            <a:r>
              <a:rPr lang="es-PE" sz="1600" dirty="0"/>
              <a:t>(</a:t>
            </a:r>
            <a:r>
              <a:rPr lang="es-PE" sz="1600" dirty="0" err="1"/>
              <a:t>n_neighbors</a:t>
            </a:r>
            <a:r>
              <a:rPr lang="es-PE" sz="1600" dirty="0"/>
              <a:t>=9),</a:t>
            </a:r>
            <a:r>
              <a:rPr lang="es-PE" sz="1600" dirty="0" err="1"/>
              <a:t>DecisionTreeClassifier</a:t>
            </a:r>
            <a:r>
              <a:rPr lang="es-PE" sz="1600" dirty="0"/>
              <a:t>(),</a:t>
            </a:r>
            <a:r>
              <a:rPr lang="es-PE" sz="1600" dirty="0" err="1"/>
              <a:t>GaussianNB</a:t>
            </a:r>
            <a:r>
              <a:rPr lang="es-PE" sz="1600" dirty="0"/>
              <a:t>(),</a:t>
            </a:r>
            <a:r>
              <a:rPr lang="es-PE" sz="1600" dirty="0" err="1"/>
              <a:t>RandomForestClassifier</a:t>
            </a:r>
            <a:r>
              <a:rPr lang="es-PE" sz="1600" dirty="0"/>
              <a:t>(</a:t>
            </a:r>
            <a:r>
              <a:rPr lang="es-PE" sz="1600" dirty="0" err="1"/>
              <a:t>n_estimators</a:t>
            </a:r>
            <a:r>
              <a:rPr lang="es-PE" sz="1600" dirty="0"/>
              <a:t>=100)]</a:t>
            </a:r>
          </a:p>
          <a:p>
            <a:pPr marL="0" indent="0">
              <a:buNone/>
            </a:pPr>
            <a:r>
              <a:rPr lang="es-PE" sz="1600" dirty="0" err="1"/>
              <a:t>for</a:t>
            </a:r>
            <a:r>
              <a:rPr lang="es-PE" sz="1600" dirty="0"/>
              <a:t> i in </a:t>
            </a:r>
            <a:r>
              <a:rPr lang="es-PE" sz="1600" dirty="0" err="1"/>
              <a:t>models</a:t>
            </a:r>
            <a:r>
              <a:rPr lang="es-PE" sz="1600" dirty="0"/>
              <a:t>:</a:t>
            </a:r>
          </a:p>
          <a:p>
            <a:pPr marL="0" indent="0">
              <a:buNone/>
            </a:pPr>
            <a:r>
              <a:rPr lang="es-PE" sz="1600" dirty="0"/>
              <a:t>    </a:t>
            </a:r>
            <a:r>
              <a:rPr lang="es-PE" sz="1600" dirty="0" err="1"/>
              <a:t>model</a:t>
            </a:r>
            <a:r>
              <a:rPr lang="es-PE" sz="1600" dirty="0"/>
              <a:t> = i</a:t>
            </a:r>
          </a:p>
          <a:p>
            <a:pPr marL="0" indent="0">
              <a:buNone/>
            </a:pPr>
            <a:r>
              <a:rPr lang="es-PE" sz="1600" dirty="0"/>
              <a:t>    </a:t>
            </a:r>
            <a:r>
              <a:rPr lang="es-PE" sz="1600" dirty="0" err="1"/>
              <a:t>cv_result</a:t>
            </a:r>
            <a:r>
              <a:rPr lang="es-PE" sz="1600" dirty="0"/>
              <a:t> = </a:t>
            </a:r>
            <a:r>
              <a:rPr lang="es-PE" sz="1600" dirty="0" err="1"/>
              <a:t>cross_val_score</a:t>
            </a:r>
            <a:r>
              <a:rPr lang="es-PE" sz="1600" dirty="0"/>
              <a:t>(</a:t>
            </a:r>
            <a:r>
              <a:rPr lang="es-PE" sz="1600" dirty="0" err="1"/>
              <a:t>model,X,Y</a:t>
            </a:r>
            <a:r>
              <a:rPr lang="es-PE" sz="1600" dirty="0"/>
              <a:t>, cv = </a:t>
            </a:r>
            <a:r>
              <a:rPr lang="es-PE" sz="1600" dirty="0" err="1"/>
              <a:t>kfold,scoring</a:t>
            </a:r>
            <a:r>
              <a:rPr lang="es-PE" sz="1600" dirty="0"/>
              <a:t> = "</a:t>
            </a:r>
            <a:r>
              <a:rPr lang="es-PE" sz="1600" dirty="0" err="1"/>
              <a:t>accuracy</a:t>
            </a:r>
            <a:r>
              <a:rPr lang="es-PE" sz="1600" dirty="0"/>
              <a:t>")</a:t>
            </a:r>
          </a:p>
          <a:p>
            <a:pPr marL="0" indent="0">
              <a:buNone/>
            </a:pPr>
            <a:r>
              <a:rPr lang="es-PE" sz="1600" dirty="0"/>
              <a:t>    </a:t>
            </a:r>
            <a:r>
              <a:rPr lang="es-PE" sz="1600" dirty="0" err="1"/>
              <a:t>cv_result</a:t>
            </a:r>
            <a:r>
              <a:rPr lang="es-PE" sz="1600" dirty="0"/>
              <a:t>=</a:t>
            </a:r>
            <a:r>
              <a:rPr lang="es-PE" sz="1600" dirty="0" err="1"/>
              <a:t>cv_result</a:t>
            </a:r>
            <a:endParaRPr lang="es-PE" sz="1600" dirty="0"/>
          </a:p>
          <a:p>
            <a:pPr marL="0" indent="0">
              <a:buNone/>
            </a:pPr>
            <a:r>
              <a:rPr lang="es-PE" sz="1600" dirty="0"/>
              <a:t>    </a:t>
            </a:r>
            <a:r>
              <a:rPr lang="es-PE" sz="1600" dirty="0" err="1"/>
              <a:t>xyz.append</a:t>
            </a:r>
            <a:r>
              <a:rPr lang="es-PE" sz="1600" dirty="0"/>
              <a:t>(</a:t>
            </a:r>
            <a:r>
              <a:rPr lang="es-PE" sz="1600" dirty="0" err="1"/>
              <a:t>cv_result.mean</a:t>
            </a:r>
            <a:r>
              <a:rPr lang="es-PE" sz="1600" dirty="0"/>
              <a:t>())</a:t>
            </a:r>
          </a:p>
          <a:p>
            <a:pPr marL="0" indent="0">
              <a:buNone/>
            </a:pPr>
            <a:r>
              <a:rPr lang="es-PE" sz="1600" dirty="0"/>
              <a:t>    </a:t>
            </a:r>
            <a:r>
              <a:rPr lang="es-PE" sz="1600" dirty="0" err="1"/>
              <a:t>std.append</a:t>
            </a:r>
            <a:r>
              <a:rPr lang="es-PE" sz="1600" dirty="0"/>
              <a:t>(</a:t>
            </a:r>
            <a:r>
              <a:rPr lang="es-PE" sz="1600" dirty="0" err="1"/>
              <a:t>cv_result.std</a:t>
            </a:r>
            <a:r>
              <a:rPr lang="es-PE" sz="1600" dirty="0"/>
              <a:t>())</a:t>
            </a:r>
          </a:p>
          <a:p>
            <a:pPr marL="0" indent="0">
              <a:buNone/>
            </a:pPr>
            <a:r>
              <a:rPr lang="es-PE" sz="1600" dirty="0"/>
              <a:t>    </a:t>
            </a:r>
            <a:r>
              <a:rPr lang="es-PE" sz="1600" dirty="0" err="1"/>
              <a:t>accuracy.append</a:t>
            </a:r>
            <a:r>
              <a:rPr lang="es-PE" sz="1600" dirty="0"/>
              <a:t>(</a:t>
            </a:r>
            <a:r>
              <a:rPr lang="es-PE" sz="1600" dirty="0" err="1"/>
              <a:t>cv_result</a:t>
            </a:r>
            <a:r>
              <a:rPr lang="es-PE" sz="1600" dirty="0"/>
              <a:t>)</a:t>
            </a:r>
          </a:p>
          <a:p>
            <a:pPr marL="0" indent="0">
              <a:buNone/>
            </a:pPr>
            <a:r>
              <a:rPr lang="es-PE" sz="1600" dirty="0"/>
              <a:t>new_models_dataframe2=</a:t>
            </a:r>
            <a:r>
              <a:rPr lang="es-PE" sz="1600" dirty="0" err="1"/>
              <a:t>pd.DataFrame</a:t>
            </a:r>
            <a:r>
              <a:rPr lang="es-PE" sz="1600" dirty="0"/>
              <a:t>({'CV Mean':</a:t>
            </a:r>
            <a:r>
              <a:rPr lang="es-PE" sz="1600" dirty="0" err="1"/>
              <a:t>xyz</a:t>
            </a:r>
            <a:r>
              <a:rPr lang="es-PE" sz="1600" dirty="0"/>
              <a:t>,'</a:t>
            </a:r>
            <a:r>
              <a:rPr lang="es-PE" sz="1600" dirty="0" err="1"/>
              <a:t>Std</a:t>
            </a:r>
            <a:r>
              <a:rPr lang="es-PE" sz="1600" dirty="0"/>
              <a:t>':</a:t>
            </a:r>
            <a:r>
              <a:rPr lang="es-PE" sz="1600" dirty="0" err="1"/>
              <a:t>std</a:t>
            </a:r>
            <a:r>
              <a:rPr lang="es-PE" sz="1600" dirty="0"/>
              <a:t>},</a:t>
            </a:r>
            <a:r>
              <a:rPr lang="es-PE" sz="1600" dirty="0" err="1"/>
              <a:t>index</a:t>
            </a:r>
            <a:r>
              <a:rPr lang="es-PE" sz="1600" dirty="0"/>
              <a:t>=</a:t>
            </a:r>
            <a:r>
              <a:rPr lang="es-PE" sz="1600" dirty="0" err="1"/>
              <a:t>classifiers</a:t>
            </a:r>
            <a:r>
              <a:rPr lang="es-PE" sz="1600" dirty="0"/>
              <a:t>)       </a:t>
            </a:r>
          </a:p>
          <a:p>
            <a:pPr marL="0" indent="0">
              <a:buNone/>
            </a:pPr>
            <a:r>
              <a:rPr lang="es-PE" sz="1600" dirty="0"/>
              <a:t>new_models_dataframe2</a:t>
            </a:r>
          </a:p>
        </p:txBody>
      </p:sp>
    </p:spTree>
    <p:extLst>
      <p:ext uri="{BB962C8B-B14F-4D97-AF65-F5344CB8AC3E}">
        <p14:creationId xmlns:p14="http://schemas.microsoft.com/office/powerpoint/2010/main" val="320233720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6947</TotalTime>
  <Words>921</Words>
  <Application>Microsoft Office PowerPoint</Application>
  <PresentationFormat>Panorámica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Arial Narrow</vt:lpstr>
      <vt:lpstr>Arial Rounded MT Bold</vt:lpstr>
      <vt:lpstr>Calibri</vt:lpstr>
      <vt:lpstr>Calibri Light</vt:lpstr>
      <vt:lpstr>Times New Roman</vt:lpstr>
      <vt:lpstr>Webdings</vt:lpstr>
      <vt:lpstr>1_Tema de Office</vt:lpstr>
      <vt:lpstr>Clasificación en Python Parte 3</vt:lpstr>
      <vt:lpstr>Part3: Predictive Modeling </vt:lpstr>
      <vt:lpstr>Presentación de PowerPoint</vt:lpstr>
      <vt:lpstr>Presentación de PowerPoint</vt:lpstr>
      <vt:lpstr>Logistic Regression </vt:lpstr>
      <vt:lpstr>Decision Tree </vt:lpstr>
      <vt:lpstr>Presentación de PowerPoint</vt:lpstr>
      <vt:lpstr>Cross Validation </vt:lpstr>
      <vt:lpstr>Presentación de PowerPoint</vt:lpstr>
      <vt:lpstr>Presentación de PowerPoint</vt:lpstr>
      <vt:lpstr>Presentación de PowerPoint</vt:lpstr>
      <vt:lpstr>Confusion Matrix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en Python.</dc:title>
  <dc:creator>Jose Antonio Taquía Gutiérrez</dc:creator>
  <cp:lastModifiedBy>USUARIO</cp:lastModifiedBy>
  <cp:revision>6</cp:revision>
  <dcterms:created xsi:type="dcterms:W3CDTF">2017-11-04T03:10:28Z</dcterms:created>
  <dcterms:modified xsi:type="dcterms:W3CDTF">2018-09-17T05:17:47Z</dcterms:modified>
</cp:coreProperties>
</file>