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437" r:id="rId2"/>
    <p:sldId id="335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1" r:id="rId12"/>
    <p:sldId id="454" r:id="rId13"/>
    <p:sldId id="453" r:id="rId14"/>
    <p:sldId id="452" r:id="rId15"/>
    <p:sldId id="455" r:id="rId16"/>
    <p:sldId id="456" r:id="rId17"/>
    <p:sldId id="457" r:id="rId18"/>
    <p:sldId id="458" r:id="rId19"/>
    <p:sldId id="459" r:id="rId20"/>
    <p:sldId id="468" r:id="rId21"/>
    <p:sldId id="467" r:id="rId22"/>
    <p:sldId id="461" r:id="rId23"/>
    <p:sldId id="460" r:id="rId24"/>
    <p:sldId id="462" r:id="rId25"/>
    <p:sldId id="463" r:id="rId26"/>
    <p:sldId id="465" r:id="rId27"/>
    <p:sldId id="466" r:id="rId28"/>
  </p:sldIdLst>
  <p:sldSz cx="9144000" cy="6858000" type="screen4x3"/>
  <p:notesSz cx="6858000" cy="9144000"/>
  <p:defaultTextStyle>
    <a:defPPr>
      <a:defRPr lang="es-ES"/>
    </a:defPPr>
    <a:lvl1pPr marL="0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5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7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0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1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6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9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94660"/>
  </p:normalViewPr>
  <p:slideViewPr>
    <p:cSldViewPr showGuides="1">
      <p:cViewPr varScale="1">
        <p:scale>
          <a:sx n="70" d="100"/>
          <a:sy n="70" d="100"/>
        </p:scale>
        <p:origin x="10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5BE4D-0530-4DDB-8751-12593AB4081E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4D90F-2AA5-463F-9EDF-1F97F135D7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56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5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7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0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1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6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9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32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5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7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0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11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4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6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9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1" name="Slide Number Placeholder 2"/>
          <p:cNvSpPr txBox="1">
            <a:spLocks/>
          </p:cNvSpPr>
          <p:nvPr userDrawn="1"/>
        </p:nvSpPr>
        <p:spPr bwMode="auto">
          <a:xfrm>
            <a:off x="228600" y="6424613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12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89650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1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 txBox="1">
            <a:spLocks/>
          </p:cNvSpPr>
          <p:nvPr userDrawn="1"/>
        </p:nvSpPr>
        <p:spPr bwMode="auto">
          <a:xfrm>
            <a:off x="90484" y="6492875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16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56" y="6022974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4AC37-188C-4211-BF6F-6A0AC687624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-108520" y="-76200"/>
            <a:ext cx="9252520" cy="6934200"/>
          </a:xfrm>
          <a:prstGeom prst="rect">
            <a:avLst/>
          </a:prstGeom>
          <a:solidFill>
            <a:srgbClr val="FFE1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-108520" y="-76200"/>
            <a:ext cx="925252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-108520" y="1600200"/>
            <a:ext cx="9252520" cy="297180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x-none" altLang="x-none"/>
          </a:p>
        </p:txBody>
      </p:sp>
      <p:pic>
        <p:nvPicPr>
          <p:cNvPr id="10" name="Picture 7" descr="bullsey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3733800" cy="28003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Grp="1" noChangeArrowheads="1"/>
          </p:cNvSpPr>
          <p:nvPr>
            <p:ph type="subTitle" idx="13"/>
          </p:nvPr>
        </p:nvSpPr>
        <p:spPr>
          <a:xfrm>
            <a:off x="457200" y="4953000"/>
            <a:ext cx="4114800" cy="1447800"/>
          </a:xfrm>
        </p:spPr>
        <p:txBody>
          <a:bodyPr tIns="0" bIns="0" anchor="b"/>
          <a:lstStyle>
            <a:lvl1pPr marL="0" indent="0">
              <a:spcBef>
                <a:spcPct val="0"/>
              </a:spcBef>
              <a:buFont typeface="Webdings" pitchFamily="18" charset="2"/>
              <a:buNone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uadroTexto 12"/>
          <p:cNvSpPr txBox="1"/>
          <p:nvPr userDrawn="1"/>
        </p:nvSpPr>
        <p:spPr>
          <a:xfrm>
            <a:off x="4625884" y="2192000"/>
            <a:ext cx="4053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ANALISIS PREDICTIVO</a:t>
            </a:r>
          </a:p>
        </p:txBody>
      </p:sp>
    </p:spTree>
    <p:extLst>
      <p:ext uri="{BB962C8B-B14F-4D97-AF65-F5344CB8AC3E}">
        <p14:creationId xmlns:p14="http://schemas.microsoft.com/office/powerpoint/2010/main" val="83791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8" name="2 Subtítulo"/>
          <p:cNvSpPr>
            <a:spLocks noGrp="1"/>
          </p:cNvSpPr>
          <p:nvPr>
            <p:ph type="subTitle" idx="13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10" name="5 Marcador de número de diapositiva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32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5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7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0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11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4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6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9" algn="l" defTabSz="9143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1" name="Slide Number Placeholder 2"/>
          <p:cNvSpPr txBox="1">
            <a:spLocks/>
          </p:cNvSpPr>
          <p:nvPr userDrawn="1"/>
        </p:nvSpPr>
        <p:spPr bwMode="auto">
          <a:xfrm>
            <a:off x="228600" y="6512768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12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147220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0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 txBox="1">
            <a:spLocks/>
          </p:cNvSpPr>
          <p:nvPr userDrawn="1"/>
        </p:nvSpPr>
        <p:spPr bwMode="auto">
          <a:xfrm>
            <a:off x="228600" y="6356350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12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15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147220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69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9" name="2 Subtítulo"/>
          <p:cNvSpPr>
            <a:spLocks noGrp="1"/>
          </p:cNvSpPr>
          <p:nvPr>
            <p:ph type="subTitle" idx="13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12" name="Slide Number Placeholder 2"/>
          <p:cNvSpPr txBox="1">
            <a:spLocks/>
          </p:cNvSpPr>
          <p:nvPr userDrawn="1"/>
        </p:nvSpPr>
        <p:spPr bwMode="auto">
          <a:xfrm>
            <a:off x="152400" y="6437998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13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16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147220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95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2 Subtítulo"/>
          <p:cNvSpPr>
            <a:spLocks noGrp="1"/>
          </p:cNvSpPr>
          <p:nvPr>
            <p:ph type="subTitle" idx="13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14" name="Slide Number Placeholder 2"/>
          <p:cNvSpPr txBox="1">
            <a:spLocks/>
          </p:cNvSpPr>
          <p:nvPr userDrawn="1"/>
        </p:nvSpPr>
        <p:spPr bwMode="auto">
          <a:xfrm>
            <a:off x="90484" y="6374498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15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18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147220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4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 txBox="1">
            <a:spLocks/>
          </p:cNvSpPr>
          <p:nvPr userDrawn="1"/>
        </p:nvSpPr>
        <p:spPr bwMode="auto">
          <a:xfrm>
            <a:off x="90484" y="6437998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11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089650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5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 txBox="1">
            <a:spLocks/>
          </p:cNvSpPr>
          <p:nvPr userDrawn="1"/>
        </p:nvSpPr>
        <p:spPr bwMode="auto">
          <a:xfrm>
            <a:off x="228600" y="6424612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21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108699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24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 userDrawn="1"/>
        </p:nvSpPr>
        <p:spPr bwMode="auto">
          <a:xfrm>
            <a:off x="167432" y="6464647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13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040437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3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3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11" name="Slide Number Placeholder 2"/>
          <p:cNvSpPr txBox="1">
            <a:spLocks/>
          </p:cNvSpPr>
          <p:nvPr userDrawn="1"/>
        </p:nvSpPr>
        <p:spPr bwMode="auto">
          <a:xfrm>
            <a:off x="103184" y="6464299"/>
            <a:ext cx="434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fld id="{20F98A7A-60BD-4C69-98D6-DB5829524724}" type="slidenum">
              <a:rPr lang="en-US" altLang="x-none" b="0" kern="0" smtClean="0">
                <a:latin typeface="Arial" panose="020B0604020202020204" pitchFamily="34" charset="0"/>
              </a:rPr>
              <a:pPr algn="l"/>
              <a:t>‹Nº›</a:t>
            </a:fld>
            <a:r>
              <a:rPr lang="en-US" altLang="x-none" b="0" kern="0" dirty="0">
                <a:latin typeface="Arial" panose="020B0604020202020204" pitchFamily="34" charset="0"/>
              </a:rPr>
              <a:t>  |   2017 © </a:t>
            </a:r>
            <a:r>
              <a:rPr lang="x-none" altLang="x-none" b="0" kern="0" noProof="0" dirty="0">
                <a:latin typeface="Arial" panose="020B0604020202020204" pitchFamily="34" charset="0"/>
              </a:rPr>
              <a:t>Derechos Reservados</a:t>
            </a:r>
            <a:endParaRPr lang="x-none" altLang="x-none" sz="1000" b="0" kern="0" noProof="0" dirty="0">
              <a:latin typeface="Arial" panose="020B0604020202020204" pitchFamily="34" charset="0"/>
            </a:endParaRPr>
          </a:p>
        </p:txBody>
      </p:sp>
      <p:pic>
        <p:nvPicPr>
          <p:cNvPr id="12" name="Picture 10" descr="bullseye-smal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233488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nici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9" y="6156326"/>
            <a:ext cx="18430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3"/>
          <p:cNvSpPr txBox="1">
            <a:spLocks/>
          </p:cNvSpPr>
          <p:nvPr userDrawn="1"/>
        </p:nvSpPr>
        <p:spPr>
          <a:xfrm>
            <a:off x="1259632" y="17463"/>
            <a:ext cx="7884368" cy="10683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endParaRPr lang="x-none" altLang="ko-KR" sz="3600" b="1" dirty="0">
              <a:solidFill>
                <a:srgbClr val="FF66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985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72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/>
          <p:cNvSpPr>
            <a:spLocks noChangeArrowheads="1"/>
          </p:cNvSpPr>
          <p:nvPr/>
        </p:nvSpPr>
        <p:spPr bwMode="auto">
          <a:xfrm>
            <a:off x="530225" y="5085184"/>
            <a:ext cx="83622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x-none" altLang="ko-KR" dirty="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Semana </a:t>
            </a:r>
            <a:r>
              <a:rPr lang="es-PE" altLang="ko-KR" dirty="0" smtClean="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10</a:t>
            </a:r>
            <a:r>
              <a:rPr lang="x-none" altLang="ko-KR" dirty="0" smtClean="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</a:t>
            </a:r>
            <a:endParaRPr lang="x-none" altLang="ko-KR" dirty="0">
              <a:solidFill>
                <a:srgbClr val="FF6600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ko-KR" dirty="0" smtClean="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Clasificación supervisada</a:t>
            </a:r>
            <a:endParaRPr lang="x-none" altLang="ko-KR" dirty="0">
              <a:solidFill>
                <a:srgbClr val="FF6600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pic>
        <p:nvPicPr>
          <p:cNvPr id="5126" name="Picture 2" descr="Ini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353" y="188640"/>
            <a:ext cx="1871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7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53835"/>
            <a:ext cx="7507893" cy="3032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611560" y="2420888"/>
            <a:ext cx="1728192" cy="1080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A cada paso hacemos Ejecutar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6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5731881" cy="548332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43608" y="3140968"/>
            <a:ext cx="6408712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Verificamos la data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3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76225"/>
            <a:ext cx="7248525" cy="6305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39552" y="5805264"/>
            <a:ext cx="820891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59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5704394" cy="5157192"/>
          </a:xfrm>
          <a:prstGeom prst="rect">
            <a:avLst/>
          </a:prstGeom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Utilizaremos la clasificación de </a:t>
            </a:r>
            <a:r>
              <a:rPr lang="es-PE" dirty="0" err="1" smtClean="0"/>
              <a:t>Àrbol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36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6237435" cy="5425995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Resultados de la librería </a:t>
            </a:r>
            <a:r>
              <a:rPr lang="es-PE" dirty="0" err="1" smtClean="0"/>
              <a:t>Rpart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6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4990455" cy="5024636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Árbol de clasificación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3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1196751"/>
            <a:ext cx="6190336" cy="5385023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Evaluamos el modelo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70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192688" cy="4772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84984"/>
            <a:ext cx="6271579" cy="2934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Matriz de enfrentamiento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47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6912768" cy="5327418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Curva de respuesta operativa (</a:t>
            </a:r>
            <a:r>
              <a:rPr lang="es-PE" dirty="0" err="1" smtClean="0"/>
              <a:t>Roc</a:t>
            </a:r>
            <a:r>
              <a:rPr 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7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340768"/>
            <a:ext cx="4812703" cy="4804420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Gráfica e interpretación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29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1560" y="1995805"/>
            <a:ext cx="46085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b="1" i="1" dirty="0"/>
              <a:t>Metodología de análisis de </a:t>
            </a:r>
            <a:r>
              <a:rPr lang="es-MX" b="1" i="1" dirty="0" smtClean="0"/>
              <a:t>datos</a:t>
            </a:r>
            <a:endParaRPr lang="es-MX" i="1" dirty="0"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/>
              <a:t>Regresión logística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/>
              <a:t>Clasificación supervisada.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/>
              <a:t>Caso de tarjetas de crédito</a:t>
            </a:r>
            <a:endParaRPr lang="es-PE" i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107259"/>
            <a:ext cx="3266107" cy="2362413"/>
          </a:xfrm>
          <a:prstGeom prst="rect">
            <a:avLst/>
          </a:prstGeom>
        </p:spPr>
      </p:pic>
      <p:sp>
        <p:nvSpPr>
          <p:cNvPr id="5" name="60 CuadroTexto"/>
          <p:cNvSpPr txBox="1"/>
          <p:nvPr/>
        </p:nvSpPr>
        <p:spPr>
          <a:xfrm>
            <a:off x="1547664" y="188640"/>
            <a:ext cx="71154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>
              <a:spcBef>
                <a:spcPct val="50000"/>
              </a:spcBef>
              <a:buFontTx/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9pPr>
          </a:lstStyle>
          <a:p>
            <a:r>
              <a:rPr lang="es-PE" dirty="0" smtClean="0"/>
              <a:t>Contenido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8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Instalación de herramientas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115616" y="1916832"/>
            <a:ext cx="668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Software R : Instalar la </a:t>
            </a:r>
            <a:r>
              <a:rPr lang="es-PE" dirty="0"/>
              <a:t>versión vigente en : </a:t>
            </a:r>
            <a:r>
              <a:rPr lang="es-PE" b="1" i="1" dirty="0">
                <a:solidFill>
                  <a:srgbClr val="0070C0"/>
                </a:solidFill>
              </a:rPr>
              <a:t>https://cran.rstudio.com/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81569" y="2708920"/>
            <a:ext cx="595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Software </a:t>
            </a:r>
            <a:r>
              <a:rPr lang="es-PE" dirty="0" err="1" smtClean="0"/>
              <a:t>rattle</a:t>
            </a:r>
            <a:r>
              <a:rPr lang="es-PE" dirty="0" smtClean="0"/>
              <a:t> </a:t>
            </a:r>
            <a:r>
              <a:rPr lang="es-PE" dirty="0"/>
              <a:t>: Obtenerlo en</a:t>
            </a:r>
            <a:r>
              <a:rPr lang="es-PE" b="1" i="1" dirty="0">
                <a:solidFill>
                  <a:srgbClr val="0070C0"/>
                </a:solidFill>
              </a:rPr>
              <a:t>: https://rattle.togaware.com/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259632" y="3789040"/>
            <a:ext cx="449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Para este ejemplo se utilizó la versión R: 3.3.1 </a:t>
            </a:r>
          </a:p>
          <a:p>
            <a:r>
              <a:rPr lang="es-PE" dirty="0" smtClean="0"/>
              <a:t>Y la versión de </a:t>
            </a:r>
            <a:r>
              <a:rPr lang="es-PE" dirty="0" err="1" smtClean="0"/>
              <a:t>rattle</a:t>
            </a:r>
            <a:r>
              <a:rPr lang="es-PE" dirty="0" smtClean="0"/>
              <a:t>  5.0.2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878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23728" y="188640"/>
            <a:ext cx="51251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200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https://togaware.com/rattle/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400388" cy="47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Anexo 1: Como </a:t>
            </a:r>
            <a:r>
              <a:rPr lang="es-PE" dirty="0" smtClean="0"/>
              <a:t>descargar </a:t>
            </a:r>
            <a:r>
              <a:rPr lang="es-PE" dirty="0" err="1" smtClean="0"/>
              <a:t>rattle</a:t>
            </a:r>
            <a:r>
              <a:rPr lang="es-PE" dirty="0" smtClean="0"/>
              <a:t>()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7833462" cy="3401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1187624" y="1628800"/>
            <a:ext cx="35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 Seleccionar espejo CRAN (</a:t>
            </a:r>
            <a:r>
              <a:rPr lang="es-PE" dirty="0" err="1" smtClean="0"/>
              <a:t>mirror</a:t>
            </a:r>
            <a:r>
              <a:rPr lang="es-PE" dirty="0" smtClean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411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Accedemos a la herramienta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1765133" cy="4581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9552" y="1700808"/>
            <a:ext cx="4126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Elegir entre los diversos servidores con las</a:t>
            </a:r>
          </a:p>
          <a:p>
            <a:r>
              <a:rPr lang="es-PE" dirty="0" smtClean="0"/>
              <a:t>Librerías de R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352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452562"/>
            <a:ext cx="863917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Instalamos el paquete buscado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550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719" y="1484784"/>
            <a:ext cx="2822362" cy="4437112"/>
          </a:xfrm>
          <a:prstGeom prst="rect">
            <a:avLst/>
          </a:prstGeom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Elegimos el modulo a instalar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60" y="1484784"/>
            <a:ext cx="1875244" cy="4640435"/>
          </a:xfrm>
          <a:prstGeom prst="rect">
            <a:avLst/>
          </a:prstGeom>
        </p:spPr>
      </p:pic>
      <p:sp>
        <p:nvSpPr>
          <p:cNvPr id="7" name="Llamada con línea 2 (barra de énfasis) 6"/>
          <p:cNvSpPr/>
          <p:nvPr/>
        </p:nvSpPr>
        <p:spPr>
          <a:xfrm>
            <a:off x="4283968" y="4941168"/>
            <a:ext cx="1800200" cy="576064"/>
          </a:xfrm>
          <a:prstGeom prst="accentCallout2">
            <a:avLst>
              <a:gd name="adj1" fmla="val 47180"/>
              <a:gd name="adj2" fmla="val 50043"/>
              <a:gd name="adj3" fmla="val 47180"/>
              <a:gd name="adj4" fmla="val -28039"/>
              <a:gd name="adj5" fmla="val -233394"/>
              <a:gd name="adj6" fmla="val -1088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63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8502335" cy="4780229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82960" y="332656"/>
            <a:ext cx="6861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Ingresamos a \cargar paquete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29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856984" cy="49796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58154"/>
            <a:ext cx="8064896" cy="115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Usaremos la librería </a:t>
            </a:r>
            <a:r>
              <a:rPr lang="es-PE" dirty="0" err="1" smtClean="0"/>
              <a:t>rattle</a:t>
            </a:r>
            <a:r>
              <a:rPr lang="es-PE" dirty="0" smtClean="0"/>
              <a:t>()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131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s-PE" sz="2800" dirty="0" smtClean="0"/>
              <a:t>El </a:t>
            </a:r>
            <a:r>
              <a:rPr lang="es-PE" sz="2800" dirty="0" err="1" smtClean="0"/>
              <a:t>dataset</a:t>
            </a:r>
            <a:r>
              <a:rPr lang="es-PE" sz="2800" dirty="0"/>
              <a:t> mostrado (</a:t>
            </a:r>
            <a:r>
              <a:rPr lang="es-PE" sz="2800" dirty="0" smtClean="0"/>
              <a:t>NewCashCard.csv)    presenta información de 30213 observaciones con atributos relacionados a diversas características de uso de tarjetas de crédito de estos clientes. </a:t>
            </a:r>
          </a:p>
          <a:p>
            <a:pPr algn="just"/>
            <a:r>
              <a:rPr lang="es-PE" sz="2800" dirty="0" smtClean="0"/>
              <a:t>Se necesita  conocer si es factible usar este </a:t>
            </a:r>
            <a:r>
              <a:rPr lang="es-PE" sz="2800" dirty="0" err="1" smtClean="0"/>
              <a:t>dataset</a:t>
            </a:r>
            <a:r>
              <a:rPr lang="es-PE" sz="2800" dirty="0" smtClean="0"/>
              <a:t> para encontrar algún patrón en el perfil de los clientes que nos darían mejor posibilidad de recibir una tarjeta de crédito.</a:t>
            </a:r>
            <a:endParaRPr lang="es-PE" sz="28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err="1"/>
              <a:t>Dataset</a:t>
            </a:r>
            <a:r>
              <a:rPr lang="es-PE" dirty="0"/>
              <a:t>: Campaña de </a:t>
            </a:r>
            <a:r>
              <a:rPr lang="es-PE" dirty="0" smtClean="0"/>
              <a:t>tarjetas de crédito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2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41" y="1124744"/>
            <a:ext cx="9040771" cy="508295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Atributos en el </a:t>
            </a:r>
            <a:r>
              <a:rPr lang="es-PE" dirty="0" err="1" smtClean="0"/>
              <a:t>dataset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52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Usaremos el software libre R 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660511" cy="486916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076056" y="2132856"/>
            <a:ext cx="31683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i="1" dirty="0" smtClean="0">
                <a:solidFill>
                  <a:srgbClr val="0070C0"/>
                </a:solidFill>
              </a:rPr>
              <a:t>La instalación de las herramientas utilizadas en este </a:t>
            </a:r>
          </a:p>
          <a:p>
            <a:r>
              <a:rPr lang="es-PE" i="1" dirty="0" smtClean="0">
                <a:solidFill>
                  <a:srgbClr val="0070C0"/>
                </a:solidFill>
              </a:rPr>
              <a:t>Ejemplo están en el anexo 1 de</a:t>
            </a:r>
          </a:p>
          <a:p>
            <a:r>
              <a:rPr lang="es-PE" i="1" dirty="0" smtClean="0">
                <a:solidFill>
                  <a:srgbClr val="0070C0"/>
                </a:solidFill>
              </a:rPr>
              <a:t>Este archivo y en la guía de clase de herramientas analíticas</a:t>
            </a:r>
          </a:p>
        </p:txBody>
      </p:sp>
    </p:spTree>
    <p:extLst>
      <p:ext uri="{BB962C8B-B14F-4D97-AF65-F5344CB8AC3E}">
        <p14:creationId xmlns:p14="http://schemas.microsoft.com/office/powerpoint/2010/main" val="15321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8502335" cy="4780229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82960" y="332656"/>
            <a:ext cx="6861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Ingresamos a \cargar paquete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7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856984" cy="49796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58154"/>
            <a:ext cx="8064896" cy="115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Usaremos la librería </a:t>
            </a:r>
            <a:r>
              <a:rPr lang="es-PE" dirty="0" err="1" smtClean="0"/>
              <a:t>rattle</a:t>
            </a:r>
            <a:r>
              <a:rPr lang="es-PE" dirty="0" smtClean="0"/>
              <a:t>()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11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5832648" cy="5273143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Interface </a:t>
            </a:r>
            <a:r>
              <a:rPr lang="es-PE" dirty="0" err="1" smtClean="0"/>
              <a:t>Rattle</a:t>
            </a:r>
            <a:r>
              <a:rPr lang="es-PE" dirty="0" smtClean="0"/>
              <a:t>()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53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329563" cy="2793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382960" y="332656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50000"/>
              </a:spcBef>
              <a:buNone/>
              <a:defRPr sz="3200">
                <a:solidFill>
                  <a:srgbClr val="FF66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Cargamos el archivo con el </a:t>
            </a:r>
            <a:r>
              <a:rPr lang="es-PE" dirty="0" err="1" smtClean="0"/>
              <a:t>dataset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507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</TotalTime>
  <Words>270</Words>
  <Application>Microsoft Office PowerPoint</Application>
  <PresentationFormat>Presentación en pantalla (4:3)</PresentationFormat>
  <Paragraphs>43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굴림</vt:lpstr>
      <vt:lpstr>Arial</vt:lpstr>
      <vt:lpstr>Arial Narrow</vt:lpstr>
      <vt:lpstr>Arial Rounded MT Bold</vt:lpstr>
      <vt:lpstr>Calibri</vt:lpstr>
      <vt:lpstr>Times New Roman</vt:lpstr>
      <vt:lpstr>Webdings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jtaquia</dc:creator>
  <cp:lastModifiedBy>Jose Taquia</cp:lastModifiedBy>
  <cp:revision>207</cp:revision>
  <dcterms:created xsi:type="dcterms:W3CDTF">2011-05-31T21:21:57Z</dcterms:created>
  <dcterms:modified xsi:type="dcterms:W3CDTF">2017-06-14T16:21:19Z</dcterms:modified>
</cp:coreProperties>
</file>