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686800" y="609600"/>
            <a:ext cx="25908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914400" y="609600"/>
            <a:ext cx="75692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s-ES"/>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xfrm>
            <a:off x="8737600" y="6248400"/>
            <a:ext cx="2540000" cy="457200"/>
          </a:xfrm>
          <a:prstGeom prst="rect">
            <a:avLst/>
          </a:prstGeom>
          <a:ln/>
        </p:spPr>
        <p:txBody>
          <a:bodyPr/>
          <a:lstStyle>
            <a:lvl1pPr>
              <a:defRPr/>
            </a:lvl1pPr>
          </a:lstStyle>
          <a:p>
            <a:pPr>
              <a:defRPr/>
            </a:pPr>
            <a:fld id="{4CF4AC37-188C-4211-BF6F-6A0AC6876241}" type="slidenum">
              <a:rPr lang="es-ES" altLang="es-PE"/>
              <a:pPr>
                <a:defRPr/>
              </a:pPr>
              <a:t>‹Nº›</a:t>
            </a:fld>
            <a:endParaRPr lang="es-ES" altLang="es-PE"/>
          </a:p>
        </p:txBody>
      </p:sp>
      <p:sp>
        <p:nvSpPr>
          <p:cNvPr id="7" name="Rectangle 9"/>
          <p:cNvSpPr>
            <a:spLocks noChangeArrowheads="1"/>
          </p:cNvSpPr>
          <p:nvPr userDrawn="1"/>
        </p:nvSpPr>
        <p:spPr bwMode="auto">
          <a:xfrm>
            <a:off x="-144693" y="3206234"/>
            <a:ext cx="12336693" cy="369332"/>
          </a:xfrm>
          <a:prstGeom prst="rect">
            <a:avLst/>
          </a:prstGeom>
          <a:solidFill>
            <a:srgbClr val="FFE17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sz="1800"/>
          </a:p>
        </p:txBody>
      </p:sp>
      <p:sp>
        <p:nvSpPr>
          <p:cNvPr id="8" name="Rectangle 10"/>
          <p:cNvSpPr>
            <a:spLocks noChangeArrowheads="1"/>
          </p:cNvSpPr>
          <p:nvPr userDrawn="1"/>
        </p:nvSpPr>
        <p:spPr bwMode="auto">
          <a:xfrm>
            <a:off x="-144693" y="348734"/>
            <a:ext cx="12336693" cy="369332"/>
          </a:xfrm>
          <a:prstGeom prst="rect">
            <a:avLst/>
          </a:prstGeom>
          <a:solidFill>
            <a:schemeClr val="bg1"/>
          </a:solidFill>
          <a:ln>
            <a:noFill/>
          </a:ln>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sz="1800"/>
          </a:p>
        </p:txBody>
      </p:sp>
      <p:sp>
        <p:nvSpPr>
          <p:cNvPr id="9" name="Rectangle 11"/>
          <p:cNvSpPr>
            <a:spLocks noChangeArrowheads="1"/>
          </p:cNvSpPr>
          <p:nvPr userDrawn="1"/>
        </p:nvSpPr>
        <p:spPr bwMode="auto">
          <a:xfrm>
            <a:off x="-144693" y="2901434"/>
            <a:ext cx="12336693" cy="369332"/>
          </a:xfrm>
          <a:prstGeom prst="rect">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16200000" scaled="1"/>
            <a:tileRect/>
          </a:gradFill>
          <a:ln>
            <a:noFill/>
          </a:ln>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sz="1800"/>
          </a:p>
        </p:txBody>
      </p:sp>
      <p:pic>
        <p:nvPicPr>
          <p:cNvPr id="10" name="Picture 7" descr="bullsey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838200"/>
            <a:ext cx="4978400" cy="280035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5"/>
          <p:cNvSpPr>
            <a:spLocks noGrp="1" noChangeArrowheads="1"/>
          </p:cNvSpPr>
          <p:nvPr>
            <p:ph type="subTitle" idx="13"/>
          </p:nvPr>
        </p:nvSpPr>
        <p:spPr>
          <a:xfrm>
            <a:off x="609600" y="4953000"/>
            <a:ext cx="5486400" cy="1447800"/>
          </a:xfrm>
        </p:spPr>
        <p:txBody>
          <a:bodyPr tIns="0" bIns="0" anchor="b"/>
          <a:lstStyle>
            <a:lvl1pPr marL="0" indent="0">
              <a:spcBef>
                <a:spcPct val="0"/>
              </a:spcBef>
              <a:buFont typeface="Webdings" pitchFamily="18" charset="2"/>
              <a:buNone/>
              <a:defRPr sz="2400" b="1">
                <a:solidFill>
                  <a:srgbClr val="800000"/>
                </a:solidFill>
                <a:effectLst>
                  <a:outerShdw blurRad="38100" dist="38100" dir="2700000" algn="tl">
                    <a:srgbClr val="C0C0C0"/>
                  </a:outerShdw>
                </a:effectLst>
              </a:defRPr>
            </a:lvl1pPr>
          </a:lstStyle>
          <a:p>
            <a:r>
              <a:rPr lang="en-US"/>
              <a:t>Click to edit Master subtitle style</a:t>
            </a:r>
          </a:p>
        </p:txBody>
      </p:sp>
      <p:sp>
        <p:nvSpPr>
          <p:cNvPr id="13" name="CuadroTexto 12"/>
          <p:cNvSpPr txBox="1"/>
          <p:nvPr userDrawn="1"/>
        </p:nvSpPr>
        <p:spPr>
          <a:xfrm>
            <a:off x="6167845" y="2192000"/>
            <a:ext cx="5404544" cy="1446550"/>
          </a:xfrm>
          <a:prstGeom prst="rect">
            <a:avLst/>
          </a:prstGeom>
          <a:noFill/>
        </p:spPr>
        <p:txBody>
          <a:bodyPr wrap="square" rtlCol="0">
            <a:spAutoFit/>
          </a:bodyPr>
          <a:lstStyle/>
          <a:p>
            <a:pPr algn="ctr"/>
            <a:r>
              <a:rPr lang="x-none" sz="4400" dirty="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ANALISIS PREDICTIVO</a:t>
            </a:r>
          </a:p>
        </p:txBody>
      </p:sp>
    </p:spTree>
    <p:extLst>
      <p:ext uri="{BB962C8B-B14F-4D97-AF65-F5344CB8AC3E}">
        <p14:creationId xmlns:p14="http://schemas.microsoft.com/office/powerpoint/2010/main" val="10050948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5B89FEB-B733-4FC4-A8B9-2350CC991BB1}" type="datetimeFigureOut">
              <a:rPr lang="es-PE" smtClean="0"/>
              <a:t>03/11/2017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216215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5B89FEB-B733-4FC4-A8B9-2350CC991BB1}" type="datetimeFigureOut">
              <a:rPr lang="es-PE" smtClean="0"/>
              <a:t>03/11/2017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142939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5B89FEB-B733-4FC4-A8B9-2350CC991BB1}" type="datetimeFigureOut">
              <a:rPr lang="es-PE" smtClean="0"/>
              <a:t>03/11/2017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112206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E5B89FEB-B733-4FC4-A8B9-2350CC991BB1}" type="datetimeFigureOut">
              <a:rPr lang="es-PE" smtClean="0"/>
              <a:t>03/11/2017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2683976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5B89FEB-B733-4FC4-A8B9-2350CC991BB1}" type="datetimeFigureOut">
              <a:rPr lang="es-PE" smtClean="0"/>
              <a:t>03/11/2017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31314626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5B89FEB-B733-4FC4-A8B9-2350CC991BB1}" type="datetimeFigureOut">
              <a:rPr lang="es-PE" smtClean="0"/>
              <a:t>03/11/2017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33424034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E5B89FEB-B733-4FC4-A8B9-2350CC991BB1}" type="datetimeFigureOut">
              <a:rPr lang="es-PE" smtClean="0"/>
              <a:t>03/11/2017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307259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E5B89FEB-B733-4FC4-A8B9-2350CC991BB1}" type="datetimeFigureOut">
              <a:rPr lang="es-PE" smtClean="0"/>
              <a:t>03/11/2017</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380925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E5B89FEB-B733-4FC4-A8B9-2350CC991BB1}" type="datetimeFigureOut">
              <a:rPr lang="es-PE" smtClean="0"/>
              <a:t>03/11/2017</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190037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5B89FEB-B733-4FC4-A8B9-2350CC991BB1}" type="datetimeFigureOut">
              <a:rPr lang="es-PE" smtClean="0"/>
              <a:t>03/11/2017</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189583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5B89FEB-B733-4FC4-A8B9-2350CC991BB1}" type="datetimeFigureOut">
              <a:rPr lang="es-PE" smtClean="0"/>
              <a:t>03/11/2017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39585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1963A"/>
            </a:gs>
            <a:gs pos="74000">
              <a:srgbClr val="F1963A"/>
            </a:gs>
            <a:gs pos="83000">
              <a:schemeClr val="bg1">
                <a:lumMod val="9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89FEB-B733-4FC4-A8B9-2350CC991BB1}" type="datetimeFigureOut">
              <a:rPr lang="es-PE" smtClean="0"/>
              <a:t>03/11/2017</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91E56-C534-4587-9546-6ECB9B518688}" type="slidenum">
              <a:rPr lang="es-PE" smtClean="0"/>
              <a:t>‹Nº›</a:t>
            </a:fld>
            <a:endParaRPr lang="es-PE"/>
          </a:p>
        </p:txBody>
      </p:sp>
    </p:spTree>
    <p:extLst>
      <p:ext uri="{BB962C8B-B14F-4D97-AF65-F5344CB8AC3E}">
        <p14:creationId xmlns:p14="http://schemas.microsoft.com/office/powerpoint/2010/main" val="1338019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108521" y="-76200"/>
            <a:ext cx="12459359" cy="6934200"/>
          </a:xfrm>
          <a:prstGeom prst="rect">
            <a:avLst/>
          </a:prstGeom>
          <a:solidFill>
            <a:srgbClr val="E76618"/>
          </a:solidFill>
          <a:ln>
            <a:noFill/>
          </a:ln>
          <a:extLst/>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a:p>
        </p:txBody>
      </p:sp>
      <p:sp>
        <p:nvSpPr>
          <p:cNvPr id="5" name="Rectangle 11"/>
          <p:cNvSpPr>
            <a:spLocks noChangeArrowheads="1"/>
          </p:cNvSpPr>
          <p:nvPr/>
        </p:nvSpPr>
        <p:spPr bwMode="auto">
          <a:xfrm>
            <a:off x="-108520" y="1600200"/>
            <a:ext cx="12459358" cy="2971800"/>
          </a:xfrm>
          <a:prstGeom prst="rect">
            <a:avLst/>
          </a:prstGeom>
          <a:solidFill>
            <a:srgbClr val="F1963A"/>
          </a:solidFill>
          <a:ln>
            <a:noFill/>
          </a:ln>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a:p>
        </p:txBody>
      </p:sp>
      <p:sp>
        <p:nvSpPr>
          <p:cNvPr id="2" name="Título 1"/>
          <p:cNvSpPr>
            <a:spLocks noGrp="1"/>
          </p:cNvSpPr>
          <p:nvPr>
            <p:ph type="ctrTitle"/>
          </p:nvPr>
        </p:nvSpPr>
        <p:spPr/>
        <p:txBody>
          <a:bodyPr/>
          <a:lstStyle/>
          <a:p>
            <a:r>
              <a:rPr lang="es-PE" dirty="0" smtClean="0">
                <a:solidFill>
                  <a:schemeClr val="bg1"/>
                </a:solidFill>
              </a:rPr>
              <a:t>Clasificación en </a:t>
            </a:r>
            <a:r>
              <a:rPr lang="es-PE" dirty="0" err="1" smtClean="0">
                <a:solidFill>
                  <a:schemeClr val="bg1"/>
                </a:solidFill>
              </a:rPr>
              <a:t>Python</a:t>
            </a:r>
            <a:r>
              <a:rPr lang="es-PE" dirty="0" smtClean="0">
                <a:solidFill>
                  <a:schemeClr val="bg1"/>
                </a:solidFill>
              </a:rPr>
              <a:t>.</a:t>
            </a:r>
            <a:endParaRPr lang="es-PE" dirty="0">
              <a:solidFill>
                <a:schemeClr val="bg1"/>
              </a:solidFill>
            </a:endParaRPr>
          </a:p>
        </p:txBody>
      </p:sp>
      <p:sp>
        <p:nvSpPr>
          <p:cNvPr id="3" name="Subtítulo 2"/>
          <p:cNvSpPr>
            <a:spLocks noGrp="1"/>
          </p:cNvSpPr>
          <p:nvPr>
            <p:ph type="subTitle" idx="1"/>
          </p:nvPr>
        </p:nvSpPr>
        <p:spPr>
          <a:xfrm>
            <a:off x="1524000" y="3550522"/>
            <a:ext cx="9144000" cy="1655762"/>
          </a:xfrm>
        </p:spPr>
        <p:txBody>
          <a:bodyPr>
            <a:normAutofit/>
          </a:bodyPr>
          <a:lstStyle/>
          <a:p>
            <a:endParaRPr lang="es-PE" sz="2800" b="1" dirty="0" smtClean="0"/>
          </a:p>
          <a:p>
            <a:r>
              <a:rPr lang="es-PE" sz="2800" b="1" dirty="0" err="1" smtClean="0">
                <a:solidFill>
                  <a:schemeClr val="bg1"/>
                </a:solidFill>
              </a:rPr>
              <a:t>Prof</a:t>
            </a:r>
            <a:r>
              <a:rPr lang="es-PE" sz="2800" b="1" dirty="0" smtClean="0">
                <a:solidFill>
                  <a:schemeClr val="bg1"/>
                </a:solidFill>
              </a:rPr>
              <a:t> José Antonio Taquía Gutiérrez</a:t>
            </a:r>
            <a:endParaRPr lang="es-PE" sz="2800" b="1" dirty="0">
              <a:solidFill>
                <a:schemeClr val="bg1"/>
              </a:solidFill>
            </a:endParaRPr>
          </a:p>
        </p:txBody>
      </p:sp>
      <p:sp>
        <p:nvSpPr>
          <p:cNvPr id="7" name="Rectángulo 6"/>
          <p:cNvSpPr/>
          <p:nvPr/>
        </p:nvSpPr>
        <p:spPr>
          <a:xfrm>
            <a:off x="3189210" y="5726281"/>
            <a:ext cx="5955285" cy="369332"/>
          </a:xfrm>
          <a:prstGeom prst="rect">
            <a:avLst/>
          </a:prstGeom>
        </p:spPr>
        <p:txBody>
          <a:bodyPr wrap="none">
            <a:spAutoFit/>
          </a:bodyPr>
          <a:lstStyle/>
          <a:p>
            <a:r>
              <a:rPr lang="es-PE" b="1" dirty="0" smtClean="0">
                <a:solidFill>
                  <a:schemeClr val="bg1"/>
                </a:solidFill>
              </a:rPr>
              <a:t>https://www.kaggle.com/ash316/eda-to-prediction-dietanic</a:t>
            </a:r>
            <a:endParaRPr lang="es-PE" b="1" dirty="0">
              <a:solidFill>
                <a:schemeClr val="bg1"/>
              </a:solidFill>
            </a:endParaRPr>
          </a:p>
        </p:txBody>
      </p:sp>
    </p:spTree>
    <p:extLst>
      <p:ext uri="{BB962C8B-B14F-4D97-AF65-F5344CB8AC3E}">
        <p14:creationId xmlns:p14="http://schemas.microsoft.com/office/powerpoint/2010/main" val="1673255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92500" lnSpcReduction="20000"/>
          </a:bodyPr>
          <a:lstStyle/>
          <a:p>
            <a:r>
              <a:rPr lang="es-PE" dirty="0"/>
              <a:t>Observaciones:</a:t>
            </a:r>
          </a:p>
          <a:p>
            <a:endParaRPr lang="es-PE" dirty="0"/>
          </a:p>
          <a:p>
            <a:r>
              <a:rPr lang="es-PE" dirty="0"/>
              <a:t>El gráfico de barras y factor muestra que si un pasajero está solo a bordo sin hermanos, tiene una tasa de supervivencia del 34,5%. El gráfico disminuye aproximadamente si aumenta el número de hermanos. Esto tiene sentido. Es decir, si tengo una familia a bordo, intentaré salvarlos en lugar de salvarme primero. Sorprendentemente, la supervivencia de las familias con 5-8 miembros es 0%. ¿La razón puede ser </a:t>
            </a:r>
            <a:r>
              <a:rPr lang="es-PE" dirty="0" err="1"/>
              <a:t>Pclass</a:t>
            </a:r>
            <a:r>
              <a:rPr lang="es-PE" dirty="0"/>
              <a:t>?</a:t>
            </a:r>
          </a:p>
          <a:p>
            <a:endParaRPr lang="es-PE" dirty="0"/>
          </a:p>
          <a:p>
            <a:r>
              <a:rPr lang="es-PE" dirty="0"/>
              <a:t>La razón es </a:t>
            </a:r>
            <a:r>
              <a:rPr lang="es-PE" dirty="0" err="1"/>
              <a:t>Pclass</a:t>
            </a:r>
            <a:r>
              <a:rPr lang="es-PE" dirty="0"/>
              <a:t>. La tabla de referencias muestra que </a:t>
            </a:r>
            <a:r>
              <a:rPr lang="es-PE" dirty="0" err="1"/>
              <a:t>Person</a:t>
            </a:r>
            <a:r>
              <a:rPr lang="es-PE" dirty="0"/>
              <a:t> </a:t>
            </a:r>
            <a:r>
              <a:rPr lang="es-PE" dirty="0" err="1"/>
              <a:t>with</a:t>
            </a:r>
            <a:r>
              <a:rPr lang="es-PE" dirty="0"/>
              <a:t> </a:t>
            </a:r>
            <a:r>
              <a:rPr lang="es-PE" dirty="0" err="1"/>
              <a:t>SibSp</a:t>
            </a:r>
            <a:r>
              <a:rPr lang="es-PE" dirty="0"/>
              <a:t>&gt; 3 estaban todos en Pclass3. Es inminente que todas las familias grandes en Pclass3 (&gt; 3) murieron.</a:t>
            </a:r>
          </a:p>
        </p:txBody>
      </p:sp>
    </p:spTree>
    <p:extLst>
      <p:ext uri="{BB962C8B-B14F-4D97-AF65-F5344CB8AC3E}">
        <p14:creationId xmlns:p14="http://schemas.microsoft.com/office/powerpoint/2010/main" val="264986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Parch</a:t>
            </a:r>
            <a:r>
              <a:rPr lang="es-PE" dirty="0"/>
              <a:t/>
            </a:r>
            <a:br>
              <a:rPr lang="es-PE" dirty="0"/>
            </a:br>
            <a:endParaRPr lang="es-PE" dirty="0"/>
          </a:p>
        </p:txBody>
      </p:sp>
      <p:sp>
        <p:nvSpPr>
          <p:cNvPr id="3" name="Marcador de contenido 2"/>
          <p:cNvSpPr>
            <a:spLocks noGrp="1"/>
          </p:cNvSpPr>
          <p:nvPr>
            <p:ph idx="1"/>
          </p:nvPr>
        </p:nvSpPr>
        <p:spPr/>
        <p:txBody>
          <a:bodyPr>
            <a:normAutofit lnSpcReduction="10000"/>
          </a:bodyPr>
          <a:lstStyle/>
          <a:p>
            <a:pPr marL="0" indent="0">
              <a:buNone/>
            </a:pPr>
            <a:r>
              <a:rPr lang="es-PE" dirty="0" err="1"/>
              <a:t>pd.crosstab</a:t>
            </a:r>
            <a:r>
              <a:rPr lang="es-PE" dirty="0"/>
              <a:t>(</a:t>
            </a:r>
            <a:r>
              <a:rPr lang="es-PE" dirty="0" err="1"/>
              <a:t>data.Parch,data.Pclass</a:t>
            </a:r>
            <a:r>
              <a:rPr lang="es-PE" dirty="0" smtClean="0"/>
              <a:t>)</a:t>
            </a:r>
          </a:p>
          <a:p>
            <a:pPr marL="0" indent="0">
              <a:buNone/>
            </a:pPr>
            <a:endParaRPr lang="es-PE" dirty="0"/>
          </a:p>
          <a:p>
            <a:pPr marL="0" indent="0">
              <a:buNone/>
            </a:pPr>
            <a:r>
              <a:rPr lang="es-PE" dirty="0" err="1"/>
              <a:t>f,ax</a:t>
            </a:r>
            <a:r>
              <a:rPr lang="es-PE" dirty="0"/>
              <a:t>=</a:t>
            </a:r>
            <a:r>
              <a:rPr lang="es-PE" dirty="0" err="1"/>
              <a:t>plt.subplots</a:t>
            </a:r>
            <a:r>
              <a:rPr lang="es-PE" dirty="0"/>
              <a:t>(1,2,figsize=(20,8))</a:t>
            </a:r>
          </a:p>
          <a:p>
            <a:pPr marL="0" indent="0">
              <a:buNone/>
            </a:pPr>
            <a:r>
              <a:rPr lang="es-PE" dirty="0" err="1"/>
              <a:t>sns.barplot</a:t>
            </a:r>
            <a:r>
              <a:rPr lang="es-PE" dirty="0"/>
              <a:t>('</a:t>
            </a:r>
            <a:r>
              <a:rPr lang="es-PE" dirty="0" err="1"/>
              <a:t>Parch</a:t>
            </a:r>
            <a:r>
              <a:rPr lang="es-PE" dirty="0"/>
              <a:t>','</a:t>
            </a:r>
            <a:r>
              <a:rPr lang="es-PE" dirty="0" err="1"/>
              <a:t>Survived</a:t>
            </a:r>
            <a:r>
              <a:rPr lang="es-PE" dirty="0"/>
              <a:t>',data=</a:t>
            </a:r>
            <a:r>
              <a:rPr lang="es-PE" dirty="0" err="1"/>
              <a:t>data,ax</a:t>
            </a:r>
            <a:r>
              <a:rPr lang="es-PE" dirty="0"/>
              <a:t>=</a:t>
            </a:r>
            <a:r>
              <a:rPr lang="es-PE" dirty="0" err="1"/>
              <a:t>ax</a:t>
            </a:r>
            <a:r>
              <a:rPr lang="es-PE" dirty="0"/>
              <a:t>[0])</a:t>
            </a:r>
          </a:p>
          <a:p>
            <a:pPr marL="0" indent="0">
              <a:buNone/>
            </a:pPr>
            <a:r>
              <a:rPr lang="es-PE" dirty="0" err="1"/>
              <a:t>ax</a:t>
            </a:r>
            <a:r>
              <a:rPr lang="es-PE" dirty="0"/>
              <a:t>[0].</a:t>
            </a:r>
            <a:r>
              <a:rPr lang="es-PE" dirty="0" err="1"/>
              <a:t>set_title</a:t>
            </a:r>
            <a:r>
              <a:rPr lang="es-PE" dirty="0"/>
              <a:t>('</a:t>
            </a:r>
            <a:r>
              <a:rPr lang="es-PE" dirty="0" err="1"/>
              <a:t>Parch</a:t>
            </a:r>
            <a:r>
              <a:rPr lang="es-PE" dirty="0"/>
              <a:t> vs </a:t>
            </a:r>
            <a:r>
              <a:rPr lang="es-PE" dirty="0" err="1"/>
              <a:t>Survived</a:t>
            </a:r>
            <a:r>
              <a:rPr lang="es-PE" dirty="0"/>
              <a:t>')</a:t>
            </a:r>
          </a:p>
          <a:p>
            <a:pPr marL="0" indent="0">
              <a:buNone/>
            </a:pPr>
            <a:r>
              <a:rPr lang="es-PE" dirty="0" err="1"/>
              <a:t>sns.factorplot</a:t>
            </a:r>
            <a:r>
              <a:rPr lang="es-PE" dirty="0"/>
              <a:t>('</a:t>
            </a:r>
            <a:r>
              <a:rPr lang="es-PE" dirty="0" err="1"/>
              <a:t>Parch</a:t>
            </a:r>
            <a:r>
              <a:rPr lang="es-PE" dirty="0"/>
              <a:t>','</a:t>
            </a:r>
            <a:r>
              <a:rPr lang="es-PE" dirty="0" err="1"/>
              <a:t>Survived</a:t>
            </a:r>
            <a:r>
              <a:rPr lang="es-PE" dirty="0"/>
              <a:t>',data=</a:t>
            </a:r>
            <a:r>
              <a:rPr lang="es-PE" dirty="0" err="1"/>
              <a:t>data,ax</a:t>
            </a:r>
            <a:r>
              <a:rPr lang="es-PE" dirty="0"/>
              <a:t>=</a:t>
            </a:r>
            <a:r>
              <a:rPr lang="es-PE" dirty="0" err="1"/>
              <a:t>ax</a:t>
            </a:r>
            <a:r>
              <a:rPr lang="es-PE" dirty="0"/>
              <a:t>[1])</a:t>
            </a:r>
          </a:p>
          <a:p>
            <a:pPr marL="0" indent="0">
              <a:buNone/>
            </a:pPr>
            <a:r>
              <a:rPr lang="es-PE" dirty="0" err="1"/>
              <a:t>ax</a:t>
            </a:r>
            <a:r>
              <a:rPr lang="es-PE" dirty="0"/>
              <a:t>[1].</a:t>
            </a:r>
            <a:r>
              <a:rPr lang="es-PE" dirty="0" err="1"/>
              <a:t>set_title</a:t>
            </a:r>
            <a:r>
              <a:rPr lang="es-PE" dirty="0"/>
              <a:t>('</a:t>
            </a:r>
            <a:r>
              <a:rPr lang="es-PE" dirty="0" err="1"/>
              <a:t>Parch</a:t>
            </a:r>
            <a:r>
              <a:rPr lang="es-PE" dirty="0"/>
              <a:t> vs </a:t>
            </a:r>
            <a:r>
              <a:rPr lang="es-PE" dirty="0" err="1"/>
              <a:t>Survived</a:t>
            </a:r>
            <a:r>
              <a:rPr lang="es-PE" dirty="0"/>
              <a:t>')</a:t>
            </a:r>
          </a:p>
          <a:p>
            <a:pPr marL="0" indent="0">
              <a:buNone/>
            </a:pPr>
            <a:r>
              <a:rPr lang="es-PE" dirty="0" err="1"/>
              <a:t>plt.close</a:t>
            </a:r>
            <a:r>
              <a:rPr lang="es-PE" dirty="0"/>
              <a:t>(2)</a:t>
            </a:r>
          </a:p>
          <a:p>
            <a:pPr marL="0" indent="0">
              <a:buNone/>
            </a:pPr>
            <a:r>
              <a:rPr lang="es-PE" dirty="0" err="1"/>
              <a:t>plt.show</a:t>
            </a:r>
            <a:r>
              <a:rPr lang="es-PE" dirty="0"/>
              <a:t>()</a:t>
            </a:r>
          </a:p>
        </p:txBody>
      </p:sp>
    </p:spTree>
    <p:extLst>
      <p:ext uri="{BB962C8B-B14F-4D97-AF65-F5344CB8AC3E}">
        <p14:creationId xmlns:p14="http://schemas.microsoft.com/office/powerpoint/2010/main" val="397078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lnSpcReduction="10000"/>
          </a:bodyPr>
          <a:lstStyle/>
          <a:p>
            <a:pPr marL="0" indent="0">
              <a:buNone/>
            </a:pPr>
            <a:r>
              <a:rPr lang="es-PE" dirty="0"/>
              <a:t>Observaciones:</a:t>
            </a:r>
          </a:p>
          <a:p>
            <a:pPr marL="0" indent="0">
              <a:buNone/>
            </a:pPr>
            <a:endParaRPr lang="es-PE" dirty="0"/>
          </a:p>
          <a:p>
            <a:pPr marL="0" indent="0">
              <a:buNone/>
            </a:pPr>
            <a:r>
              <a:rPr lang="es-PE" dirty="0"/>
              <a:t>Aquí también los resultados son bastante similares. Los pasajeros con sus padres a bordo tienen más posibilidades de sobrevivir. Sin embargo, se reduce a medida que aumenta el número.</a:t>
            </a:r>
          </a:p>
          <a:p>
            <a:pPr marL="0" indent="0">
              <a:buNone/>
            </a:pPr>
            <a:endParaRPr lang="es-PE" dirty="0"/>
          </a:p>
          <a:p>
            <a:pPr marL="0" indent="0">
              <a:buNone/>
            </a:pPr>
            <a:r>
              <a:rPr lang="es-PE" dirty="0"/>
              <a:t>Las posibilidades de supervivencia son buenas para alguien que tiene 1-3 padres en el barco. Estar solo también resulta ser fatal y las posibilidades de supervivencia disminuyen cuando alguien tiene&gt; 4 padres en el barco.</a:t>
            </a:r>
          </a:p>
        </p:txBody>
      </p:sp>
    </p:spTree>
    <p:extLst>
      <p:ext uri="{BB962C8B-B14F-4D97-AF65-F5344CB8AC3E}">
        <p14:creationId xmlns:p14="http://schemas.microsoft.com/office/powerpoint/2010/main" val="292270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Fare</a:t>
            </a:r>
            <a:r>
              <a:rPr lang="es-PE" dirty="0"/>
              <a:t>--&gt; </a:t>
            </a:r>
            <a:r>
              <a:rPr lang="es-PE" dirty="0" err="1"/>
              <a:t>Continous</a:t>
            </a:r>
            <a:r>
              <a:rPr lang="es-PE" dirty="0"/>
              <a:t> </a:t>
            </a:r>
            <a:r>
              <a:rPr lang="es-PE" dirty="0" err="1"/>
              <a:t>Feature</a:t>
            </a:r>
            <a:r>
              <a:rPr lang="es-PE" dirty="0"/>
              <a:t/>
            </a:r>
            <a:br>
              <a:rPr lang="es-PE" dirty="0"/>
            </a:br>
            <a:endParaRPr lang="es-PE" dirty="0"/>
          </a:p>
        </p:txBody>
      </p:sp>
      <p:sp>
        <p:nvSpPr>
          <p:cNvPr id="3" name="Marcador de contenido 2"/>
          <p:cNvSpPr>
            <a:spLocks noGrp="1"/>
          </p:cNvSpPr>
          <p:nvPr>
            <p:ph idx="1"/>
          </p:nvPr>
        </p:nvSpPr>
        <p:spPr/>
        <p:txBody>
          <a:bodyPr>
            <a:normAutofit fontScale="77500" lnSpcReduction="20000"/>
          </a:bodyPr>
          <a:lstStyle/>
          <a:p>
            <a:pPr marL="0" indent="0">
              <a:buNone/>
            </a:pPr>
            <a:r>
              <a:rPr lang="en-US" dirty="0"/>
              <a:t>print('Highest Fare </a:t>
            </a:r>
            <a:r>
              <a:rPr lang="en-US" dirty="0" err="1"/>
              <a:t>was:',data</a:t>
            </a:r>
            <a:r>
              <a:rPr lang="en-US" dirty="0"/>
              <a:t>['Fare'].max())</a:t>
            </a:r>
          </a:p>
          <a:p>
            <a:pPr marL="0" indent="0">
              <a:buNone/>
            </a:pPr>
            <a:r>
              <a:rPr lang="en-US" dirty="0"/>
              <a:t>print('Lowest Fare </a:t>
            </a:r>
            <a:r>
              <a:rPr lang="en-US" dirty="0" err="1"/>
              <a:t>was:',data</a:t>
            </a:r>
            <a:r>
              <a:rPr lang="en-US" dirty="0"/>
              <a:t>['Fare'].min())</a:t>
            </a:r>
          </a:p>
          <a:p>
            <a:pPr marL="0" indent="0">
              <a:buNone/>
            </a:pPr>
            <a:r>
              <a:rPr lang="en-US" dirty="0"/>
              <a:t>print('Average Fare </a:t>
            </a:r>
            <a:r>
              <a:rPr lang="en-US" dirty="0" err="1"/>
              <a:t>was:',data</a:t>
            </a:r>
            <a:r>
              <a:rPr lang="en-US" dirty="0"/>
              <a:t>['Fare'].mean</a:t>
            </a:r>
            <a:r>
              <a:rPr lang="en-US" dirty="0" smtClean="0"/>
              <a:t>())</a:t>
            </a:r>
          </a:p>
          <a:p>
            <a:pPr marL="0" indent="0">
              <a:buNone/>
            </a:pPr>
            <a:endParaRPr lang="en-US" dirty="0"/>
          </a:p>
          <a:p>
            <a:pPr marL="0" indent="0">
              <a:buNone/>
            </a:pPr>
            <a:r>
              <a:rPr lang="es-PE" dirty="0" err="1"/>
              <a:t>f,ax</a:t>
            </a:r>
            <a:r>
              <a:rPr lang="es-PE" dirty="0"/>
              <a:t>=</a:t>
            </a:r>
            <a:r>
              <a:rPr lang="es-PE" dirty="0" err="1"/>
              <a:t>plt.subplots</a:t>
            </a:r>
            <a:r>
              <a:rPr lang="es-PE" dirty="0"/>
              <a:t>(1,3,figsize=(20,8))</a:t>
            </a:r>
          </a:p>
          <a:p>
            <a:pPr marL="0" indent="0">
              <a:buNone/>
            </a:pPr>
            <a:r>
              <a:rPr lang="es-PE" dirty="0" err="1"/>
              <a:t>sns.distplot</a:t>
            </a:r>
            <a:r>
              <a:rPr lang="es-PE" dirty="0"/>
              <a:t>(data[data['</a:t>
            </a:r>
            <a:r>
              <a:rPr lang="es-PE" dirty="0" err="1"/>
              <a:t>Pclass</a:t>
            </a:r>
            <a:r>
              <a:rPr lang="es-PE" dirty="0"/>
              <a:t>']==1].</a:t>
            </a:r>
            <a:r>
              <a:rPr lang="es-PE" dirty="0" err="1"/>
              <a:t>Fare,ax</a:t>
            </a:r>
            <a:r>
              <a:rPr lang="es-PE" dirty="0"/>
              <a:t>=</a:t>
            </a:r>
            <a:r>
              <a:rPr lang="es-PE" dirty="0" err="1"/>
              <a:t>ax</a:t>
            </a:r>
            <a:r>
              <a:rPr lang="es-PE" dirty="0"/>
              <a:t>[0])</a:t>
            </a:r>
          </a:p>
          <a:p>
            <a:pPr marL="0" indent="0">
              <a:buNone/>
            </a:pPr>
            <a:r>
              <a:rPr lang="es-PE" dirty="0" err="1"/>
              <a:t>ax</a:t>
            </a:r>
            <a:r>
              <a:rPr lang="es-PE" dirty="0"/>
              <a:t>[0].</a:t>
            </a:r>
            <a:r>
              <a:rPr lang="es-PE" dirty="0" err="1"/>
              <a:t>set_title</a:t>
            </a:r>
            <a:r>
              <a:rPr lang="es-PE" dirty="0"/>
              <a:t>('Fares in </a:t>
            </a:r>
            <a:r>
              <a:rPr lang="es-PE" dirty="0" err="1"/>
              <a:t>Pclass</a:t>
            </a:r>
            <a:r>
              <a:rPr lang="es-PE" dirty="0"/>
              <a:t> 1')</a:t>
            </a:r>
          </a:p>
          <a:p>
            <a:pPr marL="0" indent="0">
              <a:buNone/>
            </a:pPr>
            <a:r>
              <a:rPr lang="es-PE" dirty="0" err="1"/>
              <a:t>sns.distplot</a:t>
            </a:r>
            <a:r>
              <a:rPr lang="es-PE" dirty="0"/>
              <a:t>(data[data['</a:t>
            </a:r>
            <a:r>
              <a:rPr lang="es-PE" dirty="0" err="1"/>
              <a:t>Pclass</a:t>
            </a:r>
            <a:r>
              <a:rPr lang="es-PE" dirty="0"/>
              <a:t>']==2].</a:t>
            </a:r>
            <a:r>
              <a:rPr lang="es-PE" dirty="0" err="1"/>
              <a:t>Fare,ax</a:t>
            </a:r>
            <a:r>
              <a:rPr lang="es-PE" dirty="0"/>
              <a:t>=</a:t>
            </a:r>
            <a:r>
              <a:rPr lang="es-PE" dirty="0" err="1"/>
              <a:t>ax</a:t>
            </a:r>
            <a:r>
              <a:rPr lang="es-PE" dirty="0"/>
              <a:t>[1])</a:t>
            </a:r>
          </a:p>
          <a:p>
            <a:pPr marL="0" indent="0">
              <a:buNone/>
            </a:pPr>
            <a:r>
              <a:rPr lang="es-PE" dirty="0" err="1"/>
              <a:t>ax</a:t>
            </a:r>
            <a:r>
              <a:rPr lang="es-PE" dirty="0"/>
              <a:t>[1].</a:t>
            </a:r>
            <a:r>
              <a:rPr lang="es-PE" dirty="0" err="1"/>
              <a:t>set_title</a:t>
            </a:r>
            <a:r>
              <a:rPr lang="es-PE" dirty="0"/>
              <a:t>('Fares in </a:t>
            </a:r>
            <a:r>
              <a:rPr lang="es-PE" dirty="0" err="1"/>
              <a:t>Pclass</a:t>
            </a:r>
            <a:r>
              <a:rPr lang="es-PE" dirty="0"/>
              <a:t> 2')</a:t>
            </a:r>
          </a:p>
          <a:p>
            <a:pPr marL="0" indent="0">
              <a:buNone/>
            </a:pPr>
            <a:r>
              <a:rPr lang="es-PE" dirty="0" err="1"/>
              <a:t>sns.distplot</a:t>
            </a:r>
            <a:r>
              <a:rPr lang="es-PE" dirty="0"/>
              <a:t>(data[data['</a:t>
            </a:r>
            <a:r>
              <a:rPr lang="es-PE" dirty="0" err="1"/>
              <a:t>Pclass</a:t>
            </a:r>
            <a:r>
              <a:rPr lang="es-PE" dirty="0"/>
              <a:t>']==3].</a:t>
            </a:r>
            <a:r>
              <a:rPr lang="es-PE" dirty="0" err="1"/>
              <a:t>Fare,ax</a:t>
            </a:r>
            <a:r>
              <a:rPr lang="es-PE" dirty="0"/>
              <a:t>=</a:t>
            </a:r>
            <a:r>
              <a:rPr lang="es-PE" dirty="0" err="1"/>
              <a:t>ax</a:t>
            </a:r>
            <a:r>
              <a:rPr lang="es-PE" dirty="0"/>
              <a:t>[2])</a:t>
            </a:r>
          </a:p>
          <a:p>
            <a:pPr marL="0" indent="0">
              <a:buNone/>
            </a:pPr>
            <a:r>
              <a:rPr lang="es-PE" dirty="0" err="1"/>
              <a:t>ax</a:t>
            </a:r>
            <a:r>
              <a:rPr lang="es-PE" dirty="0"/>
              <a:t>[2].</a:t>
            </a:r>
            <a:r>
              <a:rPr lang="es-PE" dirty="0" err="1"/>
              <a:t>set_title</a:t>
            </a:r>
            <a:r>
              <a:rPr lang="es-PE" dirty="0"/>
              <a:t>('Fares in </a:t>
            </a:r>
            <a:r>
              <a:rPr lang="es-PE" dirty="0" err="1"/>
              <a:t>Pclass</a:t>
            </a:r>
            <a:r>
              <a:rPr lang="es-PE" dirty="0"/>
              <a:t> 3')</a:t>
            </a:r>
          </a:p>
          <a:p>
            <a:pPr marL="0" indent="0">
              <a:buNone/>
            </a:pPr>
            <a:r>
              <a:rPr lang="es-PE" dirty="0" err="1"/>
              <a:t>plt.show</a:t>
            </a:r>
            <a:r>
              <a:rPr lang="es-PE" dirty="0"/>
              <a:t>()</a:t>
            </a:r>
          </a:p>
        </p:txBody>
      </p:sp>
    </p:spTree>
    <p:extLst>
      <p:ext uri="{BB962C8B-B14F-4D97-AF65-F5344CB8AC3E}">
        <p14:creationId xmlns:p14="http://schemas.microsoft.com/office/powerpoint/2010/main" val="3922743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Age_band</a:t>
            </a:r>
            <a:r>
              <a:rPr lang="es-PE" dirty="0"/>
              <a:t/>
            </a:r>
            <a:br>
              <a:rPr lang="es-PE" dirty="0"/>
            </a:br>
            <a:endParaRPr lang="es-PE" dirty="0"/>
          </a:p>
        </p:txBody>
      </p:sp>
      <p:sp>
        <p:nvSpPr>
          <p:cNvPr id="3" name="Marcador de contenido 2"/>
          <p:cNvSpPr>
            <a:spLocks noGrp="1"/>
          </p:cNvSpPr>
          <p:nvPr>
            <p:ph idx="1"/>
          </p:nvPr>
        </p:nvSpPr>
        <p:spPr>
          <a:xfrm>
            <a:off x="838200" y="1388309"/>
            <a:ext cx="10515600" cy="4351338"/>
          </a:xfrm>
        </p:spPr>
        <p:txBody>
          <a:bodyPr>
            <a:noAutofit/>
          </a:bodyPr>
          <a:lstStyle/>
          <a:p>
            <a:pPr marL="0" indent="0">
              <a:buNone/>
            </a:pPr>
            <a:r>
              <a:rPr lang="es-PE" sz="2400" dirty="0"/>
              <a:t>Problema con la característica de edad:</a:t>
            </a:r>
          </a:p>
          <a:p>
            <a:pPr marL="0" indent="0">
              <a:buNone/>
            </a:pPr>
            <a:r>
              <a:rPr lang="es-PE" sz="2400" dirty="0" smtClean="0"/>
              <a:t>La </a:t>
            </a:r>
            <a:r>
              <a:rPr lang="es-PE" sz="2400" dirty="0"/>
              <a:t>edad es una característica continua, existe un problema con las variables continuas en los modelos de aprendizaje automático.</a:t>
            </a:r>
          </a:p>
          <a:p>
            <a:pPr marL="0" indent="0">
              <a:buNone/>
            </a:pPr>
            <a:r>
              <a:rPr lang="es-PE" sz="2400" dirty="0" smtClean="0"/>
              <a:t>Por </a:t>
            </a:r>
            <a:r>
              <a:rPr lang="es-PE" sz="2400" dirty="0"/>
              <a:t>ejemplo: si digo agrupar u organizar </a:t>
            </a:r>
            <a:r>
              <a:rPr lang="es-PE" sz="2400" dirty="0" err="1"/>
              <a:t>Sports</a:t>
            </a:r>
            <a:r>
              <a:rPr lang="es-PE" sz="2400" dirty="0"/>
              <a:t> </a:t>
            </a:r>
            <a:r>
              <a:rPr lang="es-PE" sz="2400" dirty="0" err="1"/>
              <a:t>Person</a:t>
            </a:r>
            <a:r>
              <a:rPr lang="es-PE" sz="2400" dirty="0"/>
              <a:t> por sexo, podemos segregarlos fácilmente por hombres y mujeres.</a:t>
            </a:r>
          </a:p>
          <a:p>
            <a:pPr marL="0" indent="0">
              <a:buNone/>
            </a:pPr>
            <a:r>
              <a:rPr lang="es-PE" sz="2400" dirty="0" smtClean="0"/>
              <a:t>Necesitamos </a:t>
            </a:r>
            <a:r>
              <a:rPr lang="es-PE" sz="2400" dirty="0"/>
              <a:t>convertir estos valores continuos en valores categóricos por Intervalos o Normalización. Usaré </a:t>
            </a:r>
            <a:r>
              <a:rPr lang="es-PE" sz="2400" dirty="0" err="1"/>
              <a:t>binning</a:t>
            </a:r>
            <a:r>
              <a:rPr lang="es-PE" sz="2400" dirty="0"/>
              <a:t>, es decir, agruparé un rango de edades en un solo contenedor o les asignaré un valor único.</a:t>
            </a:r>
          </a:p>
          <a:p>
            <a:pPr marL="0" indent="0">
              <a:buNone/>
            </a:pPr>
            <a:r>
              <a:rPr lang="es-PE" sz="2400" dirty="0" smtClean="0"/>
              <a:t>Bien</a:t>
            </a:r>
            <a:r>
              <a:rPr lang="es-PE" sz="2400" dirty="0"/>
              <a:t>, entonces la edad máxima de un pasajero era 80. Así que dividamos el rango de 0-80 en 5 contenedores. Entonces 80/5 = 16. Así que contenedores de tamaño 16.</a:t>
            </a:r>
          </a:p>
        </p:txBody>
      </p:sp>
    </p:spTree>
    <p:extLst>
      <p:ext uri="{BB962C8B-B14F-4D97-AF65-F5344CB8AC3E}">
        <p14:creationId xmlns:p14="http://schemas.microsoft.com/office/powerpoint/2010/main" val="181994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4948" y="685938"/>
            <a:ext cx="10515600" cy="4351338"/>
          </a:xfrm>
        </p:spPr>
        <p:txBody>
          <a:bodyPr>
            <a:noAutofit/>
          </a:bodyPr>
          <a:lstStyle/>
          <a:p>
            <a:pPr marL="0" indent="0">
              <a:buNone/>
            </a:pPr>
            <a:r>
              <a:rPr lang="es-PE" sz="2400" dirty="0"/>
              <a:t>data['</a:t>
            </a:r>
            <a:r>
              <a:rPr lang="es-PE" sz="2400" dirty="0" err="1"/>
              <a:t>Age_band</a:t>
            </a:r>
            <a:r>
              <a:rPr lang="es-PE" sz="2400" dirty="0"/>
              <a:t>']=0</a:t>
            </a:r>
          </a:p>
          <a:p>
            <a:pPr marL="0" indent="0">
              <a:buNone/>
            </a:pPr>
            <a:r>
              <a:rPr lang="es-PE" sz="2400" dirty="0" err="1"/>
              <a:t>data.loc</a:t>
            </a:r>
            <a:r>
              <a:rPr lang="es-PE" sz="2400" dirty="0"/>
              <a:t>[data['Age']&lt;=16,'Age_band']=0</a:t>
            </a:r>
          </a:p>
          <a:p>
            <a:pPr marL="0" indent="0">
              <a:buNone/>
            </a:pPr>
            <a:r>
              <a:rPr lang="es-PE" sz="2400" dirty="0" err="1"/>
              <a:t>data.loc</a:t>
            </a:r>
            <a:r>
              <a:rPr lang="es-PE" sz="2400" dirty="0"/>
              <a:t>[(data['Age']&gt;16)&amp;(data['Age']&lt;=32),'</a:t>
            </a:r>
            <a:r>
              <a:rPr lang="es-PE" sz="2400" dirty="0" err="1"/>
              <a:t>Age_band</a:t>
            </a:r>
            <a:r>
              <a:rPr lang="es-PE" sz="2400" dirty="0"/>
              <a:t>']=1</a:t>
            </a:r>
          </a:p>
          <a:p>
            <a:pPr marL="0" indent="0">
              <a:buNone/>
            </a:pPr>
            <a:r>
              <a:rPr lang="es-PE" sz="2400" dirty="0" err="1"/>
              <a:t>data.loc</a:t>
            </a:r>
            <a:r>
              <a:rPr lang="es-PE" sz="2400" dirty="0"/>
              <a:t>[(data['Age']&gt;32)&amp;(data['Age']&lt;=48),'</a:t>
            </a:r>
            <a:r>
              <a:rPr lang="es-PE" sz="2400" dirty="0" err="1"/>
              <a:t>Age_band</a:t>
            </a:r>
            <a:r>
              <a:rPr lang="es-PE" sz="2400" dirty="0"/>
              <a:t>']=2</a:t>
            </a:r>
          </a:p>
          <a:p>
            <a:pPr marL="0" indent="0">
              <a:buNone/>
            </a:pPr>
            <a:r>
              <a:rPr lang="es-PE" sz="2400" dirty="0" err="1"/>
              <a:t>data.loc</a:t>
            </a:r>
            <a:r>
              <a:rPr lang="es-PE" sz="2400" dirty="0"/>
              <a:t>[(data['Age']&gt;48)&amp;(data['Age']&lt;=64),'</a:t>
            </a:r>
            <a:r>
              <a:rPr lang="es-PE" sz="2400" dirty="0" err="1"/>
              <a:t>Age_band</a:t>
            </a:r>
            <a:r>
              <a:rPr lang="es-PE" sz="2400" dirty="0"/>
              <a:t>']=3</a:t>
            </a:r>
          </a:p>
          <a:p>
            <a:pPr marL="0" indent="0">
              <a:buNone/>
            </a:pPr>
            <a:r>
              <a:rPr lang="es-PE" sz="2400" dirty="0" err="1"/>
              <a:t>data.loc</a:t>
            </a:r>
            <a:r>
              <a:rPr lang="es-PE" sz="2400" dirty="0"/>
              <a:t>[data['Age']&gt;64,'Age_band']=4</a:t>
            </a:r>
          </a:p>
          <a:p>
            <a:pPr marL="0" indent="0">
              <a:buNone/>
            </a:pPr>
            <a:r>
              <a:rPr lang="es-PE" sz="2400" dirty="0" err="1" smtClean="0"/>
              <a:t>data.head</a:t>
            </a:r>
            <a:r>
              <a:rPr lang="es-PE" sz="2400" dirty="0" smtClean="0"/>
              <a:t>(2)</a:t>
            </a:r>
          </a:p>
          <a:p>
            <a:pPr marL="0" indent="0">
              <a:buNone/>
            </a:pPr>
            <a:endParaRPr lang="es-PE" sz="2400" dirty="0" smtClean="0"/>
          </a:p>
          <a:p>
            <a:pPr marL="0" indent="0">
              <a:buNone/>
            </a:pPr>
            <a:r>
              <a:rPr lang="en-US" sz="2400" dirty="0"/>
              <a:t>data['</a:t>
            </a:r>
            <a:r>
              <a:rPr lang="en-US" sz="2400" dirty="0" err="1"/>
              <a:t>Age_band</a:t>
            </a:r>
            <a:r>
              <a:rPr lang="en-US" sz="2400" dirty="0"/>
              <a:t>'].</a:t>
            </a:r>
            <a:r>
              <a:rPr lang="en-US" sz="2400" dirty="0" err="1"/>
              <a:t>value_counts</a:t>
            </a:r>
            <a:r>
              <a:rPr lang="en-US" sz="2400" dirty="0"/>
              <a:t>().</a:t>
            </a:r>
            <a:r>
              <a:rPr lang="en-US" sz="2400" dirty="0" err="1"/>
              <a:t>to_frame</a:t>
            </a:r>
            <a:r>
              <a:rPr lang="en-US" sz="2400" dirty="0" smtClean="0"/>
              <a:t>() #</a:t>
            </a:r>
            <a:r>
              <a:rPr lang="en-US" sz="2400" dirty="0"/>
              <a:t>checking the number of </a:t>
            </a:r>
            <a:r>
              <a:rPr lang="en-US" sz="2400" dirty="0" err="1"/>
              <a:t>passenegers</a:t>
            </a:r>
            <a:r>
              <a:rPr lang="en-US" sz="2400" dirty="0"/>
              <a:t> in each </a:t>
            </a:r>
            <a:r>
              <a:rPr lang="en-US" sz="2400" dirty="0" smtClean="0"/>
              <a:t>band</a:t>
            </a:r>
          </a:p>
          <a:p>
            <a:pPr marL="0" indent="0">
              <a:buNone/>
            </a:pPr>
            <a:endParaRPr lang="en-US" sz="2400" dirty="0"/>
          </a:p>
          <a:p>
            <a:pPr marL="0" indent="0">
              <a:buNone/>
            </a:pPr>
            <a:r>
              <a:rPr lang="es-PE" sz="2400" dirty="0" err="1"/>
              <a:t>sns.factorplot</a:t>
            </a:r>
            <a:r>
              <a:rPr lang="es-PE" sz="2400" dirty="0"/>
              <a:t>('Age_band','</a:t>
            </a:r>
            <a:r>
              <a:rPr lang="es-PE" sz="2400" dirty="0" err="1"/>
              <a:t>Survived</a:t>
            </a:r>
            <a:r>
              <a:rPr lang="es-PE" sz="2400" dirty="0"/>
              <a:t>',data=</a:t>
            </a:r>
            <a:r>
              <a:rPr lang="es-PE" sz="2400" dirty="0" err="1"/>
              <a:t>data,col</a:t>
            </a:r>
            <a:r>
              <a:rPr lang="es-PE" sz="2400" dirty="0"/>
              <a:t>='</a:t>
            </a:r>
            <a:r>
              <a:rPr lang="es-PE" sz="2400" dirty="0" err="1"/>
              <a:t>Pclass</a:t>
            </a:r>
            <a:r>
              <a:rPr lang="es-PE" sz="2400" dirty="0"/>
              <a:t>')</a:t>
            </a:r>
          </a:p>
          <a:p>
            <a:pPr marL="0" indent="0">
              <a:buNone/>
            </a:pPr>
            <a:r>
              <a:rPr lang="es-PE" sz="2400" dirty="0" err="1"/>
              <a:t>plt.show</a:t>
            </a:r>
            <a:r>
              <a:rPr lang="es-PE" sz="2400" dirty="0"/>
              <a:t>()</a:t>
            </a:r>
          </a:p>
        </p:txBody>
      </p:sp>
    </p:spTree>
    <p:extLst>
      <p:ext uri="{BB962C8B-B14F-4D97-AF65-F5344CB8AC3E}">
        <p14:creationId xmlns:p14="http://schemas.microsoft.com/office/powerpoint/2010/main" val="2340300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Family_Size</a:t>
            </a:r>
            <a:r>
              <a:rPr lang="es-PE" dirty="0"/>
              <a:t> and </a:t>
            </a:r>
            <a:r>
              <a:rPr lang="es-PE" dirty="0" err="1"/>
              <a:t>Alone</a:t>
            </a:r>
            <a:endParaRPr lang="es-PE" dirty="0"/>
          </a:p>
        </p:txBody>
      </p:sp>
      <p:sp>
        <p:nvSpPr>
          <p:cNvPr id="3" name="Marcador de contenido 2"/>
          <p:cNvSpPr>
            <a:spLocks noGrp="1"/>
          </p:cNvSpPr>
          <p:nvPr>
            <p:ph idx="1"/>
          </p:nvPr>
        </p:nvSpPr>
        <p:spPr/>
        <p:txBody>
          <a:bodyPr/>
          <a:lstStyle/>
          <a:p>
            <a:pPr marL="0" indent="0" algn="just">
              <a:buNone/>
            </a:pPr>
            <a:r>
              <a:rPr lang="es-PE" dirty="0"/>
              <a:t>En este punto, podemos crear una nueva característica llamada "</a:t>
            </a:r>
            <a:r>
              <a:rPr lang="es-PE" dirty="0" err="1"/>
              <a:t>Family_size</a:t>
            </a:r>
            <a:r>
              <a:rPr lang="es-PE" dirty="0"/>
              <a:t>" y "</a:t>
            </a:r>
            <a:r>
              <a:rPr lang="es-PE" dirty="0" err="1"/>
              <a:t>Alone</a:t>
            </a:r>
            <a:r>
              <a:rPr lang="es-PE" dirty="0"/>
              <a:t>" y analizarla. </a:t>
            </a:r>
            <a:endParaRPr lang="es-PE" dirty="0" smtClean="0"/>
          </a:p>
          <a:p>
            <a:pPr marL="0" indent="0" algn="just">
              <a:buNone/>
            </a:pPr>
            <a:r>
              <a:rPr lang="es-PE" dirty="0" smtClean="0"/>
              <a:t>Esta </a:t>
            </a:r>
            <a:r>
              <a:rPr lang="es-PE" dirty="0"/>
              <a:t>característica es la suma de </a:t>
            </a:r>
            <a:r>
              <a:rPr lang="es-PE" dirty="0" err="1"/>
              <a:t>Parch</a:t>
            </a:r>
            <a:r>
              <a:rPr lang="es-PE" dirty="0"/>
              <a:t> y </a:t>
            </a:r>
            <a:r>
              <a:rPr lang="es-PE" dirty="0" err="1"/>
              <a:t>SibSp</a:t>
            </a:r>
            <a:r>
              <a:rPr lang="es-PE" dirty="0"/>
              <a:t>. </a:t>
            </a:r>
            <a:endParaRPr lang="es-PE" dirty="0" smtClean="0"/>
          </a:p>
          <a:p>
            <a:pPr marL="0" indent="0" algn="just">
              <a:buNone/>
            </a:pPr>
            <a:endParaRPr lang="es-PE" dirty="0"/>
          </a:p>
          <a:p>
            <a:pPr marL="0" indent="0" algn="just">
              <a:buNone/>
            </a:pPr>
            <a:r>
              <a:rPr lang="es-PE" dirty="0" smtClean="0"/>
              <a:t>Nos </a:t>
            </a:r>
            <a:r>
              <a:rPr lang="es-PE" dirty="0"/>
              <a:t>da datos combinados para que podamos verificar si la tasa de supervivencia tiene algo que ver con el tamaño de la familia de los pasajeros. Solo indicará si un pasajero está solo o no.</a:t>
            </a:r>
          </a:p>
        </p:txBody>
      </p:sp>
    </p:spTree>
    <p:extLst>
      <p:ext uri="{BB962C8B-B14F-4D97-AF65-F5344CB8AC3E}">
        <p14:creationId xmlns:p14="http://schemas.microsoft.com/office/powerpoint/2010/main" val="122574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9417" y="632930"/>
            <a:ext cx="10515600" cy="4351338"/>
          </a:xfrm>
        </p:spPr>
        <p:txBody>
          <a:bodyPr>
            <a:noAutofit/>
          </a:bodyPr>
          <a:lstStyle/>
          <a:p>
            <a:pPr marL="0" indent="0">
              <a:buNone/>
            </a:pPr>
            <a:r>
              <a:rPr lang="es-PE" sz="2400" dirty="0"/>
              <a:t>data['</a:t>
            </a:r>
            <a:r>
              <a:rPr lang="es-PE" sz="2400" dirty="0" err="1"/>
              <a:t>Family_Size</a:t>
            </a:r>
            <a:r>
              <a:rPr lang="es-PE" sz="2400" dirty="0"/>
              <a:t>']=0</a:t>
            </a:r>
          </a:p>
          <a:p>
            <a:pPr marL="0" indent="0">
              <a:buNone/>
            </a:pPr>
            <a:r>
              <a:rPr lang="es-PE" sz="2400" dirty="0"/>
              <a:t>data['</a:t>
            </a:r>
            <a:r>
              <a:rPr lang="es-PE" sz="2400" dirty="0" err="1"/>
              <a:t>Family_Size</a:t>
            </a:r>
            <a:r>
              <a:rPr lang="es-PE" sz="2400" dirty="0"/>
              <a:t>']=data['</a:t>
            </a:r>
            <a:r>
              <a:rPr lang="es-PE" sz="2400" dirty="0" err="1"/>
              <a:t>Parch</a:t>
            </a:r>
            <a:r>
              <a:rPr lang="es-PE" sz="2400" dirty="0"/>
              <a:t>']+data['</a:t>
            </a:r>
            <a:r>
              <a:rPr lang="es-PE" sz="2400" dirty="0" err="1"/>
              <a:t>SibSp</a:t>
            </a:r>
            <a:r>
              <a:rPr lang="es-PE" sz="2400" dirty="0"/>
              <a:t>']#</a:t>
            </a:r>
            <a:r>
              <a:rPr lang="es-PE" sz="2400" dirty="0" err="1"/>
              <a:t>family</a:t>
            </a:r>
            <a:r>
              <a:rPr lang="es-PE" sz="2400" dirty="0"/>
              <a:t> </a:t>
            </a:r>
            <a:r>
              <a:rPr lang="es-PE" sz="2400" dirty="0" err="1"/>
              <a:t>size</a:t>
            </a:r>
            <a:endParaRPr lang="es-PE" sz="2400" dirty="0"/>
          </a:p>
          <a:p>
            <a:pPr marL="0" indent="0">
              <a:buNone/>
            </a:pPr>
            <a:r>
              <a:rPr lang="es-PE" sz="2400" dirty="0"/>
              <a:t>data['</a:t>
            </a:r>
            <a:r>
              <a:rPr lang="es-PE" sz="2400" dirty="0" err="1"/>
              <a:t>Alone</a:t>
            </a:r>
            <a:r>
              <a:rPr lang="es-PE" sz="2400" dirty="0"/>
              <a:t>']=0</a:t>
            </a:r>
          </a:p>
          <a:p>
            <a:pPr marL="0" indent="0">
              <a:buNone/>
            </a:pPr>
            <a:r>
              <a:rPr lang="es-PE" sz="2400" dirty="0" err="1"/>
              <a:t>data.loc</a:t>
            </a:r>
            <a:r>
              <a:rPr lang="es-PE" sz="2400" dirty="0"/>
              <a:t>[</a:t>
            </a:r>
            <a:r>
              <a:rPr lang="es-PE" sz="2400" dirty="0" err="1"/>
              <a:t>data.Family_Size</a:t>
            </a:r>
            <a:r>
              <a:rPr lang="es-PE" sz="2400" dirty="0"/>
              <a:t>==0,'Alone']=1#Alone</a:t>
            </a:r>
          </a:p>
          <a:p>
            <a:pPr marL="0" indent="0">
              <a:buNone/>
            </a:pPr>
            <a:endParaRPr lang="es-PE" sz="2400" dirty="0"/>
          </a:p>
          <a:p>
            <a:pPr marL="0" indent="0">
              <a:buNone/>
            </a:pPr>
            <a:r>
              <a:rPr lang="es-PE" sz="2400" dirty="0" err="1"/>
              <a:t>f,ax</a:t>
            </a:r>
            <a:r>
              <a:rPr lang="es-PE" sz="2400" dirty="0"/>
              <a:t>=</a:t>
            </a:r>
            <a:r>
              <a:rPr lang="es-PE" sz="2400" dirty="0" err="1"/>
              <a:t>plt.subplots</a:t>
            </a:r>
            <a:r>
              <a:rPr lang="es-PE" sz="2400" dirty="0"/>
              <a:t>(1,2,figsize=(18,6))</a:t>
            </a:r>
          </a:p>
          <a:p>
            <a:pPr marL="0" indent="0">
              <a:buNone/>
            </a:pPr>
            <a:r>
              <a:rPr lang="es-PE" sz="2400" dirty="0" err="1"/>
              <a:t>sns.factorplot</a:t>
            </a:r>
            <a:r>
              <a:rPr lang="es-PE" sz="2400" dirty="0"/>
              <a:t>('Family_</a:t>
            </a:r>
            <a:r>
              <a:rPr lang="es-PE" sz="2400" dirty="0" err="1"/>
              <a:t>Size</a:t>
            </a:r>
            <a:r>
              <a:rPr lang="es-PE" sz="2400" dirty="0"/>
              <a:t>','</a:t>
            </a:r>
            <a:r>
              <a:rPr lang="es-PE" sz="2400" dirty="0" err="1"/>
              <a:t>Survived</a:t>
            </a:r>
            <a:r>
              <a:rPr lang="es-PE" sz="2400" dirty="0"/>
              <a:t>',data=</a:t>
            </a:r>
            <a:r>
              <a:rPr lang="es-PE" sz="2400" dirty="0" err="1"/>
              <a:t>data,ax</a:t>
            </a:r>
            <a:r>
              <a:rPr lang="es-PE" sz="2400" dirty="0"/>
              <a:t>=</a:t>
            </a:r>
            <a:r>
              <a:rPr lang="es-PE" sz="2400" dirty="0" err="1"/>
              <a:t>ax</a:t>
            </a:r>
            <a:r>
              <a:rPr lang="es-PE" sz="2400" dirty="0"/>
              <a:t>[0])</a:t>
            </a:r>
          </a:p>
          <a:p>
            <a:pPr marL="0" indent="0">
              <a:buNone/>
            </a:pPr>
            <a:r>
              <a:rPr lang="es-PE" sz="2400" dirty="0" err="1"/>
              <a:t>ax</a:t>
            </a:r>
            <a:r>
              <a:rPr lang="es-PE" sz="2400" dirty="0"/>
              <a:t>[0].</a:t>
            </a:r>
            <a:r>
              <a:rPr lang="es-PE" sz="2400" dirty="0" err="1"/>
              <a:t>set_title</a:t>
            </a:r>
            <a:r>
              <a:rPr lang="es-PE" sz="2400" dirty="0"/>
              <a:t>('</a:t>
            </a:r>
            <a:r>
              <a:rPr lang="es-PE" sz="2400" dirty="0" err="1"/>
              <a:t>Family_Size</a:t>
            </a:r>
            <a:r>
              <a:rPr lang="es-PE" sz="2400" dirty="0"/>
              <a:t> vs </a:t>
            </a:r>
            <a:r>
              <a:rPr lang="es-PE" sz="2400" dirty="0" err="1"/>
              <a:t>Survived</a:t>
            </a:r>
            <a:r>
              <a:rPr lang="es-PE" sz="2400" dirty="0"/>
              <a:t>')</a:t>
            </a:r>
          </a:p>
          <a:p>
            <a:pPr marL="0" indent="0">
              <a:buNone/>
            </a:pPr>
            <a:r>
              <a:rPr lang="es-PE" sz="2400" dirty="0" err="1"/>
              <a:t>sns.factorplot</a:t>
            </a:r>
            <a:r>
              <a:rPr lang="es-PE" sz="2400" dirty="0"/>
              <a:t>('</a:t>
            </a:r>
            <a:r>
              <a:rPr lang="es-PE" sz="2400" dirty="0" err="1"/>
              <a:t>Alone</a:t>
            </a:r>
            <a:r>
              <a:rPr lang="es-PE" sz="2400" dirty="0"/>
              <a:t>','</a:t>
            </a:r>
            <a:r>
              <a:rPr lang="es-PE" sz="2400" dirty="0" err="1"/>
              <a:t>Survived</a:t>
            </a:r>
            <a:r>
              <a:rPr lang="es-PE" sz="2400" dirty="0"/>
              <a:t>',data=</a:t>
            </a:r>
            <a:r>
              <a:rPr lang="es-PE" sz="2400" dirty="0" err="1"/>
              <a:t>data,ax</a:t>
            </a:r>
            <a:r>
              <a:rPr lang="es-PE" sz="2400" dirty="0"/>
              <a:t>=</a:t>
            </a:r>
            <a:r>
              <a:rPr lang="es-PE" sz="2400" dirty="0" err="1"/>
              <a:t>ax</a:t>
            </a:r>
            <a:r>
              <a:rPr lang="es-PE" sz="2400" dirty="0"/>
              <a:t>[1])</a:t>
            </a:r>
          </a:p>
          <a:p>
            <a:pPr marL="0" indent="0">
              <a:buNone/>
            </a:pPr>
            <a:r>
              <a:rPr lang="es-PE" sz="2400" dirty="0" err="1"/>
              <a:t>ax</a:t>
            </a:r>
            <a:r>
              <a:rPr lang="es-PE" sz="2400" dirty="0"/>
              <a:t>[1].</a:t>
            </a:r>
            <a:r>
              <a:rPr lang="es-PE" sz="2400" dirty="0" err="1"/>
              <a:t>set_title</a:t>
            </a:r>
            <a:r>
              <a:rPr lang="es-PE" sz="2400" dirty="0"/>
              <a:t>('</a:t>
            </a:r>
            <a:r>
              <a:rPr lang="es-PE" sz="2400" dirty="0" err="1"/>
              <a:t>Alone</a:t>
            </a:r>
            <a:r>
              <a:rPr lang="es-PE" sz="2400" dirty="0"/>
              <a:t> vs </a:t>
            </a:r>
            <a:r>
              <a:rPr lang="es-PE" sz="2400" dirty="0" err="1"/>
              <a:t>Survived</a:t>
            </a:r>
            <a:r>
              <a:rPr lang="es-PE" sz="2400" dirty="0"/>
              <a:t>')</a:t>
            </a:r>
          </a:p>
          <a:p>
            <a:pPr marL="0" indent="0">
              <a:buNone/>
            </a:pPr>
            <a:r>
              <a:rPr lang="es-PE" sz="2400" dirty="0" err="1"/>
              <a:t>plt.close</a:t>
            </a:r>
            <a:r>
              <a:rPr lang="es-PE" sz="2400" dirty="0"/>
              <a:t>(2)</a:t>
            </a:r>
          </a:p>
          <a:p>
            <a:pPr marL="0" indent="0">
              <a:buNone/>
            </a:pPr>
            <a:r>
              <a:rPr lang="es-PE" sz="2400" dirty="0" err="1"/>
              <a:t>plt.close</a:t>
            </a:r>
            <a:r>
              <a:rPr lang="es-PE" sz="2400" dirty="0"/>
              <a:t>(3)</a:t>
            </a:r>
          </a:p>
          <a:p>
            <a:pPr marL="0" indent="0">
              <a:buNone/>
            </a:pPr>
            <a:r>
              <a:rPr lang="es-PE" sz="2400" dirty="0" err="1"/>
              <a:t>plt.show</a:t>
            </a:r>
            <a:r>
              <a:rPr lang="es-PE" sz="2400" dirty="0"/>
              <a:t>()</a:t>
            </a:r>
          </a:p>
        </p:txBody>
      </p:sp>
    </p:spTree>
    <p:extLst>
      <p:ext uri="{BB962C8B-B14F-4D97-AF65-F5344CB8AC3E}">
        <p14:creationId xmlns:p14="http://schemas.microsoft.com/office/powerpoint/2010/main" val="161154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5191" y="765451"/>
            <a:ext cx="10515600" cy="4351338"/>
          </a:xfrm>
        </p:spPr>
        <p:txBody>
          <a:bodyPr>
            <a:noAutofit/>
          </a:bodyPr>
          <a:lstStyle/>
          <a:p>
            <a:pPr marL="0" indent="0">
              <a:buNone/>
            </a:pPr>
            <a:r>
              <a:rPr lang="es-PE" dirty="0" err="1"/>
              <a:t>Family_Size</a:t>
            </a:r>
            <a:r>
              <a:rPr lang="es-PE" dirty="0"/>
              <a:t> = 0 significa que el pasajero está solo. Claramente, si estás solo o </a:t>
            </a:r>
            <a:r>
              <a:rPr lang="es-PE" dirty="0" err="1"/>
              <a:t>family_size</a:t>
            </a:r>
            <a:r>
              <a:rPr lang="es-PE" dirty="0"/>
              <a:t> = 0, entonces las posibilidades de supervivencia son muy bajas. Para el tamaño de familia&gt; 4, las posibilidades disminuyen también. Esto también parece ser una característica importante para el modelo. Vamos a examinar esto más</a:t>
            </a:r>
            <a:r>
              <a:rPr lang="es-PE" dirty="0" smtClean="0"/>
              <a:t>.</a:t>
            </a:r>
          </a:p>
          <a:p>
            <a:pPr marL="0" indent="0">
              <a:buNone/>
            </a:pPr>
            <a:endParaRPr lang="es-PE" dirty="0"/>
          </a:p>
          <a:p>
            <a:pPr marL="0" indent="0">
              <a:buNone/>
            </a:pPr>
            <a:r>
              <a:rPr lang="es-PE" dirty="0" err="1"/>
              <a:t>sns.factorplot</a:t>
            </a:r>
            <a:r>
              <a:rPr lang="es-PE" dirty="0"/>
              <a:t>('</a:t>
            </a:r>
            <a:r>
              <a:rPr lang="es-PE" dirty="0" err="1"/>
              <a:t>Alone</a:t>
            </a:r>
            <a:r>
              <a:rPr lang="es-PE" dirty="0"/>
              <a:t>','</a:t>
            </a:r>
            <a:r>
              <a:rPr lang="es-PE" dirty="0" err="1"/>
              <a:t>Survived</a:t>
            </a:r>
            <a:r>
              <a:rPr lang="es-PE" dirty="0"/>
              <a:t>',data=</a:t>
            </a:r>
            <a:r>
              <a:rPr lang="es-PE" dirty="0" err="1"/>
              <a:t>data,hue</a:t>
            </a:r>
            <a:r>
              <a:rPr lang="es-PE" dirty="0"/>
              <a:t>='</a:t>
            </a:r>
            <a:r>
              <a:rPr lang="es-PE" dirty="0" err="1"/>
              <a:t>Sex',col</a:t>
            </a:r>
            <a:r>
              <a:rPr lang="es-PE" dirty="0"/>
              <a:t>='</a:t>
            </a:r>
            <a:r>
              <a:rPr lang="es-PE" dirty="0" err="1"/>
              <a:t>Pclass</a:t>
            </a:r>
            <a:r>
              <a:rPr lang="es-PE" dirty="0"/>
              <a:t>')</a:t>
            </a:r>
          </a:p>
          <a:p>
            <a:pPr marL="0" indent="0">
              <a:buNone/>
            </a:pPr>
            <a:r>
              <a:rPr lang="es-PE" dirty="0" err="1"/>
              <a:t>plt.show</a:t>
            </a:r>
            <a:r>
              <a:rPr lang="es-PE" dirty="0" smtClean="0"/>
              <a:t>()</a:t>
            </a:r>
          </a:p>
          <a:p>
            <a:pPr marL="0" indent="0">
              <a:buNone/>
            </a:pPr>
            <a:endParaRPr lang="es-PE" dirty="0"/>
          </a:p>
          <a:p>
            <a:pPr marL="0" indent="0">
              <a:buNone/>
            </a:pPr>
            <a:r>
              <a:rPr lang="es-PE" dirty="0"/>
              <a:t>Es visible que estar solo es dañino independientemente de Sexo o </a:t>
            </a:r>
            <a:r>
              <a:rPr lang="es-PE" dirty="0" err="1"/>
              <a:t>Pclass</a:t>
            </a:r>
            <a:r>
              <a:rPr lang="es-PE" dirty="0"/>
              <a:t> a excepción de Pclass3 donde las posibilidades de que las mujeres que están solas sean más altas que las que tienen familia.</a:t>
            </a:r>
          </a:p>
        </p:txBody>
      </p:sp>
    </p:spTree>
    <p:extLst>
      <p:ext uri="{BB962C8B-B14F-4D97-AF65-F5344CB8AC3E}">
        <p14:creationId xmlns:p14="http://schemas.microsoft.com/office/powerpoint/2010/main" val="421785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Fare_Range</a:t>
            </a:r>
            <a:r>
              <a:rPr lang="es-PE" dirty="0"/>
              <a:t>	</a:t>
            </a:r>
            <a:br>
              <a:rPr lang="es-PE" dirty="0"/>
            </a:br>
            <a:endParaRPr lang="es-PE" dirty="0"/>
          </a:p>
        </p:txBody>
      </p:sp>
      <p:sp>
        <p:nvSpPr>
          <p:cNvPr id="3" name="Marcador de contenido 2"/>
          <p:cNvSpPr>
            <a:spLocks noGrp="1"/>
          </p:cNvSpPr>
          <p:nvPr>
            <p:ph idx="1"/>
          </p:nvPr>
        </p:nvSpPr>
        <p:spPr/>
        <p:txBody>
          <a:bodyPr/>
          <a:lstStyle/>
          <a:p>
            <a:pPr marL="0" indent="0">
              <a:buNone/>
            </a:pPr>
            <a:r>
              <a:rPr lang="es-PE" dirty="0"/>
              <a:t>Como la tarifa también es una función continua, necesitamos convertirla en valor ordinal. Para esto, usaremos </a:t>
            </a:r>
            <a:r>
              <a:rPr lang="es-PE" dirty="0" err="1"/>
              <a:t>pandas.qcut</a:t>
            </a:r>
            <a:r>
              <a:rPr lang="es-PE" dirty="0"/>
              <a:t>.</a:t>
            </a:r>
          </a:p>
          <a:p>
            <a:pPr marL="0" indent="0">
              <a:buNone/>
            </a:pPr>
            <a:endParaRPr lang="es-PE" dirty="0"/>
          </a:p>
          <a:p>
            <a:pPr marL="0" indent="0">
              <a:buNone/>
            </a:pPr>
            <a:r>
              <a:rPr lang="es-PE" dirty="0"/>
              <a:t>Entonces, ¿qué </a:t>
            </a:r>
            <a:r>
              <a:rPr lang="es-PE" dirty="0" err="1"/>
              <a:t>qcut</a:t>
            </a:r>
            <a:r>
              <a:rPr lang="es-PE" dirty="0"/>
              <a:t> hace es dividir u organizar los valores de acuerdo con la cantidad de contenedores que hemos pasado? Entonces, si pasamos por 5 contenedores, organizará los valores igualmente espaciados en 5 ubicaciones separadas o rangos de valores</a:t>
            </a:r>
            <a:r>
              <a:rPr lang="es-PE" dirty="0" smtClean="0"/>
              <a:t>.</a:t>
            </a:r>
          </a:p>
          <a:p>
            <a:pPr marL="0" indent="0">
              <a:buNone/>
            </a:pPr>
            <a:r>
              <a:rPr lang="es-PE" dirty="0"/>
              <a:t>data['</a:t>
            </a:r>
            <a:r>
              <a:rPr lang="es-PE" dirty="0" err="1"/>
              <a:t>Fare_Range</a:t>
            </a:r>
            <a:r>
              <a:rPr lang="es-PE" dirty="0"/>
              <a:t>']=</a:t>
            </a:r>
            <a:r>
              <a:rPr lang="es-PE" dirty="0" err="1"/>
              <a:t>pd.qcut</a:t>
            </a:r>
            <a:r>
              <a:rPr lang="es-PE" dirty="0"/>
              <a:t>(data['</a:t>
            </a:r>
            <a:r>
              <a:rPr lang="es-PE" dirty="0" err="1"/>
              <a:t>Fare</a:t>
            </a:r>
            <a:r>
              <a:rPr lang="es-PE" dirty="0"/>
              <a:t>'],4)</a:t>
            </a:r>
          </a:p>
          <a:p>
            <a:pPr marL="0" indent="0">
              <a:buNone/>
            </a:pPr>
            <a:r>
              <a:rPr lang="es-PE" dirty="0" err="1"/>
              <a:t>data.groupby</a:t>
            </a:r>
            <a:r>
              <a:rPr lang="es-PE" dirty="0"/>
              <a:t>(['</a:t>
            </a:r>
            <a:r>
              <a:rPr lang="es-PE" dirty="0" err="1"/>
              <a:t>Fare_Range</a:t>
            </a:r>
            <a:r>
              <a:rPr lang="es-PE" dirty="0"/>
              <a:t>'])['</a:t>
            </a:r>
            <a:r>
              <a:rPr lang="es-PE" dirty="0" err="1"/>
              <a:t>Survived</a:t>
            </a:r>
            <a:r>
              <a:rPr lang="es-PE" dirty="0"/>
              <a:t>'].mean().</a:t>
            </a:r>
            <a:r>
              <a:rPr lang="es-PE" dirty="0" err="1"/>
              <a:t>to_frame</a:t>
            </a:r>
            <a:r>
              <a:rPr lang="es-PE" dirty="0"/>
              <a:t>()</a:t>
            </a:r>
          </a:p>
        </p:txBody>
      </p:sp>
    </p:spTree>
    <p:extLst>
      <p:ext uri="{BB962C8B-B14F-4D97-AF65-F5344CB8AC3E}">
        <p14:creationId xmlns:p14="http://schemas.microsoft.com/office/powerpoint/2010/main" val="51731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s-PE" dirty="0" err="1" smtClean="0"/>
              <a:t>sns.factorplot</a:t>
            </a:r>
            <a:r>
              <a:rPr lang="es-PE" dirty="0" smtClean="0"/>
              <a:t>('</a:t>
            </a:r>
            <a:r>
              <a:rPr lang="es-PE" dirty="0" err="1" smtClean="0"/>
              <a:t>Pclass</a:t>
            </a:r>
            <a:r>
              <a:rPr lang="es-PE" dirty="0" smtClean="0"/>
              <a:t>','</a:t>
            </a:r>
            <a:r>
              <a:rPr lang="es-PE" dirty="0" err="1" smtClean="0"/>
              <a:t>Survived</a:t>
            </a:r>
            <a:r>
              <a:rPr lang="es-PE" dirty="0" smtClean="0"/>
              <a:t>',col='</a:t>
            </a:r>
            <a:r>
              <a:rPr lang="es-PE" dirty="0" err="1" smtClean="0"/>
              <a:t>Initial</a:t>
            </a:r>
            <a:r>
              <a:rPr lang="es-PE" dirty="0" smtClean="0"/>
              <a:t>',data=data)</a:t>
            </a:r>
          </a:p>
          <a:p>
            <a:pPr marL="0" indent="0">
              <a:buNone/>
            </a:pPr>
            <a:r>
              <a:rPr lang="es-PE" dirty="0" err="1" smtClean="0"/>
              <a:t>plt.show</a:t>
            </a:r>
            <a:r>
              <a:rPr lang="es-PE" dirty="0" smtClean="0"/>
              <a:t>()</a:t>
            </a:r>
          </a:p>
          <a:p>
            <a:pPr marL="0" indent="0">
              <a:buNone/>
            </a:pPr>
            <a:r>
              <a:rPr lang="es-PE" dirty="0" smtClean="0"/>
              <a:t>	</a:t>
            </a:r>
            <a:endParaRPr lang="es-PE" dirty="0"/>
          </a:p>
        </p:txBody>
      </p:sp>
    </p:spTree>
    <p:extLst>
      <p:ext uri="{BB962C8B-B14F-4D97-AF65-F5344CB8AC3E}">
        <p14:creationId xmlns:p14="http://schemas.microsoft.com/office/powerpoint/2010/main" val="193794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2686"/>
            <a:ext cx="10515600" cy="4351338"/>
          </a:xfrm>
        </p:spPr>
        <p:txBody>
          <a:bodyPr>
            <a:noAutofit/>
          </a:bodyPr>
          <a:lstStyle/>
          <a:p>
            <a:pPr marL="0" indent="0">
              <a:buNone/>
            </a:pPr>
            <a:r>
              <a:rPr lang="es-PE" sz="2400" dirty="0"/>
              <a:t>Como se discutió anteriormente, podemos ver claramente que a medida que aumenta el rango de tarifas, aumentan las posibilidades de supervivencia.</a:t>
            </a:r>
          </a:p>
          <a:p>
            <a:pPr marL="0" indent="0">
              <a:buNone/>
            </a:pPr>
            <a:endParaRPr lang="es-PE" sz="2400" dirty="0"/>
          </a:p>
          <a:p>
            <a:pPr marL="0" indent="0">
              <a:buNone/>
            </a:pPr>
            <a:r>
              <a:rPr lang="es-PE" sz="2400" dirty="0"/>
              <a:t>Ahora no podemos pasar los valores </a:t>
            </a:r>
            <a:r>
              <a:rPr lang="es-PE" sz="2400" dirty="0" err="1"/>
              <a:t>Fare_Range</a:t>
            </a:r>
            <a:r>
              <a:rPr lang="es-PE" sz="2400" dirty="0"/>
              <a:t> como están. Deberíamos convertirlo a valores </a:t>
            </a:r>
            <a:r>
              <a:rPr lang="es-PE" sz="2400" dirty="0" err="1"/>
              <a:t>singleton</a:t>
            </a:r>
            <a:r>
              <a:rPr lang="es-PE" sz="2400" dirty="0"/>
              <a:t> igual que lo hicimos en </a:t>
            </a:r>
            <a:r>
              <a:rPr lang="es-PE" sz="2400" dirty="0" err="1" smtClean="0"/>
              <a:t>Age_Band</a:t>
            </a:r>
            <a:endParaRPr lang="es-PE" sz="2400" dirty="0" smtClean="0"/>
          </a:p>
          <a:p>
            <a:pPr marL="0" indent="0">
              <a:buNone/>
            </a:pPr>
            <a:endParaRPr lang="es-PE" sz="2400" dirty="0"/>
          </a:p>
          <a:p>
            <a:pPr marL="0" indent="0">
              <a:buNone/>
            </a:pPr>
            <a:r>
              <a:rPr lang="es-PE" sz="2400" dirty="0"/>
              <a:t>data['</a:t>
            </a:r>
            <a:r>
              <a:rPr lang="es-PE" sz="2400" dirty="0" err="1"/>
              <a:t>Fare_cat</a:t>
            </a:r>
            <a:r>
              <a:rPr lang="es-PE" sz="2400" dirty="0"/>
              <a:t>']=0</a:t>
            </a:r>
          </a:p>
          <a:p>
            <a:pPr marL="0" indent="0">
              <a:buNone/>
            </a:pPr>
            <a:r>
              <a:rPr lang="es-PE" sz="2400" dirty="0" err="1"/>
              <a:t>data.loc</a:t>
            </a:r>
            <a:r>
              <a:rPr lang="es-PE" sz="2400" dirty="0"/>
              <a:t>[data['</a:t>
            </a:r>
            <a:r>
              <a:rPr lang="es-PE" sz="2400" dirty="0" err="1"/>
              <a:t>Fare</a:t>
            </a:r>
            <a:r>
              <a:rPr lang="es-PE" sz="2400" dirty="0"/>
              <a:t>']&lt;=7.91,'Fare_cat']=0</a:t>
            </a:r>
          </a:p>
          <a:p>
            <a:pPr marL="0" indent="0">
              <a:buNone/>
            </a:pPr>
            <a:r>
              <a:rPr lang="es-PE" sz="2400" dirty="0" err="1"/>
              <a:t>data.loc</a:t>
            </a:r>
            <a:r>
              <a:rPr lang="es-PE" sz="2400" dirty="0"/>
              <a:t>[(data['</a:t>
            </a:r>
            <a:r>
              <a:rPr lang="es-PE" sz="2400" dirty="0" err="1"/>
              <a:t>Fare</a:t>
            </a:r>
            <a:r>
              <a:rPr lang="es-PE" sz="2400" dirty="0"/>
              <a:t>']&gt;7.91)&amp;(data['</a:t>
            </a:r>
            <a:r>
              <a:rPr lang="es-PE" sz="2400" dirty="0" err="1"/>
              <a:t>Fare</a:t>
            </a:r>
            <a:r>
              <a:rPr lang="es-PE" sz="2400" dirty="0"/>
              <a:t>']&lt;=14.454),'</a:t>
            </a:r>
            <a:r>
              <a:rPr lang="es-PE" sz="2400" dirty="0" err="1"/>
              <a:t>Fare_cat</a:t>
            </a:r>
            <a:r>
              <a:rPr lang="es-PE" sz="2400" dirty="0"/>
              <a:t>']=1</a:t>
            </a:r>
          </a:p>
          <a:p>
            <a:pPr marL="0" indent="0">
              <a:buNone/>
            </a:pPr>
            <a:r>
              <a:rPr lang="es-PE" sz="2400" dirty="0" err="1"/>
              <a:t>data.loc</a:t>
            </a:r>
            <a:r>
              <a:rPr lang="es-PE" sz="2400" dirty="0"/>
              <a:t>[(data['</a:t>
            </a:r>
            <a:r>
              <a:rPr lang="es-PE" sz="2400" dirty="0" err="1"/>
              <a:t>Fare</a:t>
            </a:r>
            <a:r>
              <a:rPr lang="es-PE" sz="2400" dirty="0"/>
              <a:t>']&gt;14.454)&amp;(data['</a:t>
            </a:r>
            <a:r>
              <a:rPr lang="es-PE" sz="2400" dirty="0" err="1"/>
              <a:t>Fare</a:t>
            </a:r>
            <a:r>
              <a:rPr lang="es-PE" sz="2400" dirty="0"/>
              <a:t>']&lt;=31),'</a:t>
            </a:r>
            <a:r>
              <a:rPr lang="es-PE" sz="2400" dirty="0" err="1"/>
              <a:t>Fare_cat</a:t>
            </a:r>
            <a:r>
              <a:rPr lang="es-PE" sz="2400" dirty="0"/>
              <a:t>']=2</a:t>
            </a:r>
          </a:p>
          <a:p>
            <a:pPr marL="0" indent="0">
              <a:buNone/>
            </a:pPr>
            <a:r>
              <a:rPr lang="es-PE" sz="2400" dirty="0" err="1" smtClean="0"/>
              <a:t>Data.loc</a:t>
            </a:r>
            <a:r>
              <a:rPr lang="es-PE" sz="2400" dirty="0"/>
              <a:t>[(data['</a:t>
            </a:r>
            <a:r>
              <a:rPr lang="es-PE" sz="2400" dirty="0" err="1"/>
              <a:t>Fare</a:t>
            </a:r>
            <a:r>
              <a:rPr lang="es-PE" sz="2400" dirty="0"/>
              <a:t>']&gt;31)&amp;(data['</a:t>
            </a:r>
            <a:r>
              <a:rPr lang="es-PE" sz="2400" dirty="0" err="1"/>
              <a:t>Fare</a:t>
            </a:r>
            <a:r>
              <a:rPr lang="es-PE" sz="2400" dirty="0"/>
              <a:t>']&lt;=513),'</a:t>
            </a:r>
            <a:r>
              <a:rPr lang="es-PE" sz="2400" dirty="0" err="1"/>
              <a:t>Fare_cat</a:t>
            </a:r>
            <a:r>
              <a:rPr lang="es-PE" sz="2400" dirty="0"/>
              <a:t>']=</a:t>
            </a:r>
            <a:r>
              <a:rPr lang="es-PE" sz="2400" dirty="0" smtClean="0"/>
              <a:t>3</a:t>
            </a:r>
          </a:p>
          <a:p>
            <a:pPr marL="0" indent="0">
              <a:buNone/>
            </a:pPr>
            <a:endParaRPr lang="es-PE" sz="2400" dirty="0"/>
          </a:p>
          <a:p>
            <a:pPr marL="0" indent="0">
              <a:buNone/>
            </a:pPr>
            <a:r>
              <a:rPr lang="es-PE" sz="2400" dirty="0" err="1"/>
              <a:t>sns.factorplot</a:t>
            </a:r>
            <a:r>
              <a:rPr lang="es-PE" sz="2400" dirty="0"/>
              <a:t>('Fare_</a:t>
            </a:r>
            <a:r>
              <a:rPr lang="es-PE" sz="2400" dirty="0" err="1"/>
              <a:t>cat</a:t>
            </a:r>
            <a:r>
              <a:rPr lang="es-PE" sz="2400" dirty="0"/>
              <a:t>','</a:t>
            </a:r>
            <a:r>
              <a:rPr lang="es-PE" sz="2400" dirty="0" err="1"/>
              <a:t>Survived</a:t>
            </a:r>
            <a:r>
              <a:rPr lang="es-PE" sz="2400" dirty="0"/>
              <a:t>',data=</a:t>
            </a:r>
            <a:r>
              <a:rPr lang="es-PE" sz="2400" dirty="0" err="1"/>
              <a:t>data,hue</a:t>
            </a:r>
            <a:r>
              <a:rPr lang="es-PE" sz="2400" dirty="0"/>
              <a:t>='Sex')</a:t>
            </a:r>
          </a:p>
          <a:p>
            <a:pPr marL="0" indent="0">
              <a:buNone/>
            </a:pPr>
            <a:r>
              <a:rPr lang="es-PE" sz="2400" dirty="0" err="1"/>
              <a:t>plt.show</a:t>
            </a:r>
            <a:r>
              <a:rPr lang="es-PE" sz="2400" dirty="0"/>
              <a:t>()</a:t>
            </a:r>
          </a:p>
        </p:txBody>
      </p:sp>
    </p:spTree>
    <p:extLst>
      <p:ext uri="{BB962C8B-B14F-4D97-AF65-F5344CB8AC3E}">
        <p14:creationId xmlns:p14="http://schemas.microsoft.com/office/powerpoint/2010/main" val="350466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Correlation</a:t>
            </a:r>
            <a:r>
              <a:rPr lang="es-PE" dirty="0"/>
              <a:t> </a:t>
            </a:r>
            <a:r>
              <a:rPr lang="es-PE" dirty="0" err="1"/>
              <a:t>Between</a:t>
            </a:r>
            <a:r>
              <a:rPr lang="es-PE" dirty="0"/>
              <a:t> The </a:t>
            </a:r>
            <a:r>
              <a:rPr lang="es-PE" dirty="0" err="1"/>
              <a:t>Features</a:t>
            </a:r>
            <a:r>
              <a:rPr lang="es-PE" dirty="0"/>
              <a:t/>
            </a:r>
            <a:br>
              <a:rPr lang="es-PE" dirty="0"/>
            </a:br>
            <a:endParaRPr lang="es-PE" dirty="0"/>
          </a:p>
        </p:txBody>
      </p:sp>
      <p:sp>
        <p:nvSpPr>
          <p:cNvPr id="3" name="Marcador de contenido 2"/>
          <p:cNvSpPr>
            <a:spLocks noGrp="1"/>
          </p:cNvSpPr>
          <p:nvPr>
            <p:ph idx="1"/>
          </p:nvPr>
        </p:nvSpPr>
        <p:spPr/>
        <p:txBody>
          <a:bodyPr/>
          <a:lstStyle/>
          <a:p>
            <a:pPr marL="0" indent="0">
              <a:buNone/>
            </a:pPr>
            <a:r>
              <a:rPr lang="es-PE" dirty="0" err="1"/>
              <a:t>sns.heatmap</a:t>
            </a:r>
            <a:r>
              <a:rPr lang="es-PE" dirty="0"/>
              <a:t>(</a:t>
            </a:r>
            <a:r>
              <a:rPr lang="es-PE" dirty="0" err="1"/>
              <a:t>data.corr</a:t>
            </a:r>
            <a:r>
              <a:rPr lang="es-PE" dirty="0"/>
              <a:t>(),</a:t>
            </a:r>
            <a:r>
              <a:rPr lang="es-PE" dirty="0" err="1"/>
              <a:t>annot</a:t>
            </a:r>
            <a:r>
              <a:rPr lang="es-PE" dirty="0"/>
              <a:t>=</a:t>
            </a:r>
            <a:r>
              <a:rPr lang="es-PE" dirty="0" err="1"/>
              <a:t>True,cmap</a:t>
            </a:r>
            <a:r>
              <a:rPr lang="es-PE" dirty="0"/>
              <a:t>='</a:t>
            </a:r>
            <a:r>
              <a:rPr lang="es-PE" dirty="0" err="1"/>
              <a:t>RdYlGn</a:t>
            </a:r>
            <a:r>
              <a:rPr lang="es-PE" dirty="0"/>
              <a:t>',</a:t>
            </a:r>
            <a:r>
              <a:rPr lang="es-PE" dirty="0" err="1"/>
              <a:t>linewidths</a:t>
            </a:r>
            <a:r>
              <a:rPr lang="es-PE" dirty="0"/>
              <a:t>=0.2) #</a:t>
            </a:r>
            <a:r>
              <a:rPr lang="es-PE" dirty="0" err="1"/>
              <a:t>data.corr</a:t>
            </a:r>
            <a:r>
              <a:rPr lang="es-PE" dirty="0"/>
              <a:t>()--&gt;</a:t>
            </a:r>
            <a:r>
              <a:rPr lang="es-PE" dirty="0" err="1"/>
              <a:t>correlation</a:t>
            </a:r>
            <a:r>
              <a:rPr lang="es-PE" dirty="0"/>
              <a:t> </a:t>
            </a:r>
            <a:r>
              <a:rPr lang="es-PE" dirty="0" err="1"/>
              <a:t>matrix</a:t>
            </a:r>
            <a:endParaRPr lang="es-PE" dirty="0"/>
          </a:p>
          <a:p>
            <a:pPr marL="0" indent="0">
              <a:buNone/>
            </a:pPr>
            <a:r>
              <a:rPr lang="es-PE" dirty="0" err="1"/>
              <a:t>fig</a:t>
            </a:r>
            <a:r>
              <a:rPr lang="es-PE" dirty="0"/>
              <a:t>=</a:t>
            </a:r>
            <a:r>
              <a:rPr lang="es-PE" dirty="0" err="1"/>
              <a:t>plt.gcf</a:t>
            </a:r>
            <a:r>
              <a:rPr lang="es-PE" dirty="0"/>
              <a:t>()</a:t>
            </a:r>
          </a:p>
          <a:p>
            <a:pPr marL="0" indent="0">
              <a:buNone/>
            </a:pPr>
            <a:r>
              <a:rPr lang="es-PE" dirty="0" err="1"/>
              <a:t>fig.set_size_inches</a:t>
            </a:r>
            <a:r>
              <a:rPr lang="es-PE" dirty="0"/>
              <a:t>(10,8)</a:t>
            </a:r>
          </a:p>
          <a:p>
            <a:pPr marL="0" indent="0">
              <a:buNone/>
            </a:pPr>
            <a:r>
              <a:rPr lang="es-PE" dirty="0" err="1"/>
              <a:t>plt.show</a:t>
            </a:r>
            <a:r>
              <a:rPr lang="es-PE" dirty="0"/>
              <a:t>()</a:t>
            </a:r>
          </a:p>
        </p:txBody>
      </p:sp>
    </p:spTree>
    <p:extLst>
      <p:ext uri="{BB962C8B-B14F-4D97-AF65-F5344CB8AC3E}">
        <p14:creationId xmlns:p14="http://schemas.microsoft.com/office/powerpoint/2010/main" val="3580280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93173"/>
            <a:ext cx="10515600" cy="4351338"/>
          </a:xfrm>
        </p:spPr>
        <p:txBody>
          <a:bodyPr>
            <a:noAutofit/>
          </a:bodyPr>
          <a:lstStyle/>
          <a:p>
            <a:pPr marL="0" indent="0">
              <a:buNone/>
            </a:pPr>
            <a:r>
              <a:rPr lang="es-PE" dirty="0" smtClean="0"/>
              <a:t>Interpretando </a:t>
            </a:r>
            <a:r>
              <a:rPr lang="es-PE" dirty="0"/>
              <a:t>el mapa de calor</a:t>
            </a:r>
          </a:p>
          <a:p>
            <a:pPr marL="0" indent="0">
              <a:buNone/>
            </a:pPr>
            <a:endParaRPr lang="es-PE" dirty="0"/>
          </a:p>
          <a:p>
            <a:pPr marL="0" indent="0">
              <a:buNone/>
            </a:pPr>
            <a:r>
              <a:rPr lang="es-PE" dirty="0"/>
              <a:t>Lo primero que debe tenerse en cuenta es que solo se comparan las características numéricas, ya que es obvio que no podemos correlacionar los alfabetos o las cadenas. Antes de entender la trama, veamos qué es exactamente la correlación.</a:t>
            </a:r>
          </a:p>
          <a:p>
            <a:pPr marL="0" indent="0">
              <a:buNone/>
            </a:pPr>
            <a:endParaRPr lang="es-PE" dirty="0"/>
          </a:p>
          <a:p>
            <a:pPr marL="0" indent="0">
              <a:buNone/>
            </a:pPr>
            <a:r>
              <a:rPr lang="es-PE" dirty="0"/>
              <a:t>CORRELACIÓN POSITIVA: Si un aumento en la característica A conduce a un aumento en la característica B, entonces se correlacionan positivamente. Un valor 1 significa una correlación positiva perfecta.</a:t>
            </a:r>
          </a:p>
          <a:p>
            <a:pPr marL="0" indent="0">
              <a:buNone/>
            </a:pPr>
            <a:endParaRPr lang="es-PE" dirty="0"/>
          </a:p>
          <a:p>
            <a:pPr marL="0" indent="0">
              <a:buNone/>
            </a:pPr>
            <a:r>
              <a:rPr lang="es-PE" dirty="0"/>
              <a:t>CORRELACIÓN NEGATIVA: Si un aumento en la característica A conduce a una disminución en la característica B, entonces están negativamente correlacionados. Un valor -1 significa una correlación negativa perfecta</a:t>
            </a:r>
            <a:r>
              <a:rPr lang="es-PE" dirty="0" smtClean="0"/>
              <a:t>.</a:t>
            </a:r>
            <a:endParaRPr lang="es-PE" dirty="0"/>
          </a:p>
        </p:txBody>
      </p:sp>
    </p:spTree>
    <p:extLst>
      <p:ext uri="{BB962C8B-B14F-4D97-AF65-F5344CB8AC3E}">
        <p14:creationId xmlns:p14="http://schemas.microsoft.com/office/powerpoint/2010/main" val="1632166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85000" lnSpcReduction="20000"/>
          </a:bodyPr>
          <a:lstStyle/>
          <a:p>
            <a:pPr marL="0" indent="0">
              <a:buNone/>
            </a:pPr>
            <a:endParaRPr lang="es-PE" dirty="0"/>
          </a:p>
          <a:p>
            <a:pPr marL="0" indent="0">
              <a:buNone/>
            </a:pPr>
            <a:r>
              <a:rPr lang="es-PE" dirty="0"/>
              <a:t>Ahora digamos que dos características están altamente o perfectamente correlacionadas, por lo que el aumento en uno lleva a aumentar en el otro. Esto significa que ambas características contienen información muy similar y hay muy poca o ninguna variación en la información. Esto se conoce como </a:t>
            </a:r>
            <a:r>
              <a:rPr lang="es-PE" dirty="0" err="1"/>
              <a:t>MultiColinearity</a:t>
            </a:r>
            <a:r>
              <a:rPr lang="es-PE" dirty="0"/>
              <a:t> ya que ambos contienen casi la misma información.</a:t>
            </a:r>
          </a:p>
          <a:p>
            <a:pPr marL="0" indent="0">
              <a:buNone/>
            </a:pPr>
            <a:endParaRPr lang="es-PE" dirty="0"/>
          </a:p>
          <a:p>
            <a:pPr marL="0" indent="0">
              <a:buNone/>
            </a:pPr>
            <a:r>
              <a:rPr lang="es-PE" dirty="0"/>
              <a:t>Entonces, ¿crees que deberíamos usar ambos, ya que uno de ellos es redundante? Al crear o entrenar modelos, debemos tratar de eliminar las características redundantes, ya que reduce el tiempo de capacitación y muchas de esas ventajas.</a:t>
            </a:r>
          </a:p>
          <a:p>
            <a:pPr marL="0" indent="0">
              <a:buNone/>
            </a:pPr>
            <a:endParaRPr lang="es-PE" dirty="0"/>
          </a:p>
          <a:p>
            <a:pPr marL="0" indent="0">
              <a:buNone/>
            </a:pPr>
            <a:r>
              <a:rPr lang="es-PE" dirty="0"/>
              <a:t>Ahora desde el mapa de calor anterior, podemos ver que las características no están muy correlacionadas. La mayor correlación es entre </a:t>
            </a:r>
            <a:r>
              <a:rPr lang="es-PE" dirty="0" err="1"/>
              <a:t>SibSp</a:t>
            </a:r>
            <a:r>
              <a:rPr lang="es-PE" dirty="0"/>
              <a:t> y </a:t>
            </a:r>
            <a:r>
              <a:rPr lang="es-PE" dirty="0" err="1"/>
              <a:t>Parch</a:t>
            </a:r>
            <a:r>
              <a:rPr lang="es-PE" dirty="0"/>
              <a:t>, es decir, 0.41. Entonces podemos continuar con todas las funciones.</a:t>
            </a:r>
          </a:p>
          <a:p>
            <a:endParaRPr lang="es-PE" dirty="0"/>
          </a:p>
        </p:txBody>
      </p:sp>
    </p:spTree>
    <p:extLst>
      <p:ext uri="{BB962C8B-B14F-4D97-AF65-F5344CB8AC3E}">
        <p14:creationId xmlns:p14="http://schemas.microsoft.com/office/powerpoint/2010/main" val="5429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Converting String Values into Numeric</a:t>
            </a:r>
            <a:br>
              <a:rPr lang="en-US" dirty="0"/>
            </a:br>
            <a:endParaRPr lang="es-PE" dirty="0"/>
          </a:p>
        </p:txBody>
      </p:sp>
      <p:sp>
        <p:nvSpPr>
          <p:cNvPr id="3" name="Marcador de contenido 2"/>
          <p:cNvSpPr>
            <a:spLocks noGrp="1"/>
          </p:cNvSpPr>
          <p:nvPr>
            <p:ph idx="1"/>
          </p:nvPr>
        </p:nvSpPr>
        <p:spPr/>
        <p:txBody>
          <a:bodyPr/>
          <a:lstStyle/>
          <a:p>
            <a:pPr marL="0" indent="0">
              <a:buNone/>
            </a:pPr>
            <a:r>
              <a:rPr lang="es-PE" dirty="0"/>
              <a:t>Como no podemos pasar cadenas a un modelo de aprendizaje automático, debemos convertir las características </a:t>
            </a:r>
            <a:r>
              <a:rPr lang="es-PE" dirty="0" smtClean="0"/>
              <a:t>como </a:t>
            </a:r>
            <a:r>
              <a:rPr lang="es-PE" dirty="0"/>
              <a:t>Sex, </a:t>
            </a:r>
            <a:r>
              <a:rPr lang="es-PE" dirty="0" err="1"/>
              <a:t>Embarked</a:t>
            </a:r>
            <a:r>
              <a:rPr lang="es-PE" dirty="0"/>
              <a:t>, etc. en valores numéricos.</a:t>
            </a:r>
          </a:p>
        </p:txBody>
      </p:sp>
    </p:spTree>
    <p:extLst>
      <p:ext uri="{BB962C8B-B14F-4D97-AF65-F5344CB8AC3E}">
        <p14:creationId xmlns:p14="http://schemas.microsoft.com/office/powerpoint/2010/main" val="290688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93173"/>
            <a:ext cx="10515600" cy="4351338"/>
          </a:xfrm>
        </p:spPr>
        <p:txBody>
          <a:bodyPr/>
          <a:lstStyle/>
          <a:p>
            <a:pPr marL="0" indent="0">
              <a:buNone/>
            </a:pPr>
            <a:r>
              <a:rPr lang="es-PE" dirty="0"/>
              <a:t>data['Sex'].</a:t>
            </a:r>
            <a:r>
              <a:rPr lang="es-PE" dirty="0" err="1"/>
              <a:t>replace</a:t>
            </a:r>
            <a:r>
              <a:rPr lang="es-PE" dirty="0"/>
              <a:t>(['</a:t>
            </a:r>
            <a:r>
              <a:rPr lang="es-PE" dirty="0" err="1"/>
              <a:t>male</a:t>
            </a:r>
            <a:r>
              <a:rPr lang="es-PE" dirty="0"/>
              <a:t>','</a:t>
            </a:r>
            <a:r>
              <a:rPr lang="es-PE" dirty="0" err="1"/>
              <a:t>female</a:t>
            </a:r>
            <a:r>
              <a:rPr lang="es-PE" dirty="0"/>
              <a:t>'],[0,1],</a:t>
            </a:r>
            <a:r>
              <a:rPr lang="es-PE" dirty="0" err="1"/>
              <a:t>inplace</a:t>
            </a:r>
            <a:r>
              <a:rPr lang="es-PE" dirty="0"/>
              <a:t>=True)</a:t>
            </a:r>
          </a:p>
          <a:p>
            <a:pPr marL="0" indent="0">
              <a:buNone/>
            </a:pPr>
            <a:r>
              <a:rPr lang="es-PE" dirty="0"/>
              <a:t>data['</a:t>
            </a:r>
            <a:r>
              <a:rPr lang="es-PE" dirty="0" err="1"/>
              <a:t>Embarked</a:t>
            </a:r>
            <a:r>
              <a:rPr lang="es-PE" dirty="0"/>
              <a:t>'].</a:t>
            </a:r>
            <a:r>
              <a:rPr lang="es-PE" dirty="0" err="1"/>
              <a:t>replace</a:t>
            </a:r>
            <a:r>
              <a:rPr lang="es-PE" dirty="0"/>
              <a:t>(['S','C','Q'],[0,1,2],</a:t>
            </a:r>
            <a:r>
              <a:rPr lang="es-PE" dirty="0" err="1"/>
              <a:t>inplace</a:t>
            </a:r>
            <a:r>
              <a:rPr lang="es-PE" dirty="0"/>
              <a:t>=True)</a:t>
            </a:r>
          </a:p>
          <a:p>
            <a:pPr marL="0" indent="0">
              <a:buNone/>
            </a:pPr>
            <a:r>
              <a:rPr lang="es-PE" dirty="0"/>
              <a:t>data['</a:t>
            </a:r>
            <a:r>
              <a:rPr lang="es-PE" dirty="0" err="1"/>
              <a:t>Initial</a:t>
            </a:r>
            <a:r>
              <a:rPr lang="es-PE" dirty="0"/>
              <a:t>'].</a:t>
            </a:r>
            <a:r>
              <a:rPr lang="es-PE" dirty="0" err="1"/>
              <a:t>replace</a:t>
            </a:r>
            <a:r>
              <a:rPr lang="es-PE" dirty="0"/>
              <a:t>(['</a:t>
            </a:r>
            <a:r>
              <a:rPr lang="es-PE" dirty="0" err="1"/>
              <a:t>Mr</a:t>
            </a:r>
            <a:r>
              <a:rPr lang="es-PE" dirty="0"/>
              <a:t>','</a:t>
            </a:r>
            <a:r>
              <a:rPr lang="es-PE" dirty="0" err="1"/>
              <a:t>Mrs</a:t>
            </a:r>
            <a:r>
              <a:rPr lang="es-PE" dirty="0"/>
              <a:t>','Miss','Master','</a:t>
            </a:r>
            <a:r>
              <a:rPr lang="es-PE" dirty="0" err="1"/>
              <a:t>Other</a:t>
            </a:r>
            <a:r>
              <a:rPr lang="es-PE" dirty="0"/>
              <a:t>'],[0,1,2,3,4],</a:t>
            </a:r>
            <a:r>
              <a:rPr lang="es-PE" dirty="0" err="1"/>
              <a:t>inplace</a:t>
            </a:r>
            <a:r>
              <a:rPr lang="es-PE" dirty="0"/>
              <a:t>=True)</a:t>
            </a:r>
          </a:p>
        </p:txBody>
      </p:sp>
    </p:spTree>
    <p:extLst>
      <p:ext uri="{BB962C8B-B14F-4D97-AF65-F5344CB8AC3E}">
        <p14:creationId xmlns:p14="http://schemas.microsoft.com/office/powerpoint/2010/main" val="1979869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Retiramos características innecesarias</a:t>
            </a:r>
            <a:endParaRPr lang="es-PE" dirty="0"/>
          </a:p>
        </p:txBody>
      </p:sp>
      <p:sp>
        <p:nvSpPr>
          <p:cNvPr id="3" name="Marcador de contenido 2"/>
          <p:cNvSpPr>
            <a:spLocks noGrp="1"/>
          </p:cNvSpPr>
          <p:nvPr>
            <p:ph idx="1"/>
          </p:nvPr>
        </p:nvSpPr>
        <p:spPr/>
        <p:txBody>
          <a:bodyPr>
            <a:noAutofit/>
          </a:bodyPr>
          <a:lstStyle/>
          <a:p>
            <a:pPr marL="0" indent="0">
              <a:buNone/>
            </a:pPr>
            <a:endParaRPr lang="en-US" sz="2000" dirty="0"/>
          </a:p>
          <a:p>
            <a:pPr marL="0" indent="0">
              <a:buNone/>
            </a:pPr>
            <a:r>
              <a:rPr lang="en-US" sz="2000" dirty="0"/>
              <a:t>Name--&gt; </a:t>
            </a:r>
            <a:r>
              <a:rPr lang="es-PE" sz="2000" dirty="0"/>
              <a:t>No necesitamos la función de nombre, ya que no se puede convertir en ningún valor categórico</a:t>
            </a:r>
            <a:r>
              <a:rPr lang="es-PE" sz="2000" dirty="0" smtClean="0"/>
              <a:t>.</a:t>
            </a:r>
          </a:p>
          <a:p>
            <a:pPr marL="0" indent="0">
              <a:buNone/>
            </a:pPr>
            <a:r>
              <a:rPr lang="en-US" sz="2000" dirty="0" smtClean="0"/>
              <a:t>Age-</a:t>
            </a:r>
            <a:r>
              <a:rPr lang="en-US" sz="2000" dirty="0"/>
              <a:t>-&gt; </a:t>
            </a:r>
            <a:r>
              <a:rPr lang="es-PE" sz="2000" dirty="0"/>
              <a:t>Tenemos la función </a:t>
            </a:r>
            <a:r>
              <a:rPr lang="es-PE" sz="2000" dirty="0" err="1"/>
              <a:t>Age_band</a:t>
            </a:r>
            <a:r>
              <a:rPr lang="es-PE" sz="2000" dirty="0"/>
              <a:t>, por lo que no es necesario</a:t>
            </a:r>
            <a:r>
              <a:rPr lang="en-US" sz="2000" dirty="0" smtClean="0"/>
              <a:t>.</a:t>
            </a:r>
            <a:endParaRPr lang="en-US" sz="2000" dirty="0"/>
          </a:p>
          <a:p>
            <a:pPr marL="0" indent="0">
              <a:buNone/>
            </a:pPr>
            <a:r>
              <a:rPr lang="en-US" sz="2000" dirty="0" smtClean="0"/>
              <a:t>Ticket-</a:t>
            </a:r>
            <a:r>
              <a:rPr lang="en-US" sz="2000" dirty="0"/>
              <a:t>-&gt; </a:t>
            </a:r>
            <a:r>
              <a:rPr lang="es-PE" sz="2000" dirty="0"/>
              <a:t>Es cualquier cadena aleatoria que no puede categorizarse</a:t>
            </a:r>
            <a:r>
              <a:rPr lang="en-US" sz="2000" dirty="0" smtClean="0"/>
              <a:t>.</a:t>
            </a:r>
            <a:endParaRPr lang="en-US" sz="2000" dirty="0"/>
          </a:p>
          <a:p>
            <a:pPr marL="0" indent="0">
              <a:buNone/>
            </a:pPr>
            <a:r>
              <a:rPr lang="en-US" sz="2000" dirty="0" smtClean="0"/>
              <a:t>Fare-</a:t>
            </a:r>
            <a:r>
              <a:rPr lang="en-US" sz="2000" dirty="0"/>
              <a:t>-&gt; </a:t>
            </a:r>
            <a:r>
              <a:rPr lang="es-PE" sz="2000" dirty="0" smtClean="0"/>
              <a:t>Tenemos </a:t>
            </a:r>
            <a:r>
              <a:rPr lang="es-PE" sz="2000" dirty="0"/>
              <a:t>la función </a:t>
            </a:r>
            <a:r>
              <a:rPr lang="es-PE" sz="2000" dirty="0" err="1"/>
              <a:t>Fare_cat</a:t>
            </a:r>
            <a:r>
              <a:rPr lang="es-PE" sz="2000" dirty="0"/>
              <a:t>, por lo que no es </a:t>
            </a:r>
            <a:r>
              <a:rPr lang="es-PE" sz="2000" dirty="0" smtClean="0"/>
              <a:t>necesario</a:t>
            </a:r>
          </a:p>
          <a:p>
            <a:pPr marL="0" indent="0">
              <a:buNone/>
            </a:pPr>
            <a:r>
              <a:rPr lang="en-US" sz="2000" dirty="0" smtClean="0"/>
              <a:t>Cabin-</a:t>
            </a:r>
            <a:r>
              <a:rPr lang="en-US" sz="2000" dirty="0"/>
              <a:t>-&gt; </a:t>
            </a:r>
            <a:r>
              <a:rPr lang="es-PE" sz="2000" dirty="0"/>
              <a:t>Muchos de los valores </a:t>
            </a:r>
            <a:r>
              <a:rPr lang="es-PE" sz="2000" dirty="0" err="1"/>
              <a:t>NaN</a:t>
            </a:r>
            <a:r>
              <a:rPr lang="es-PE" sz="2000" dirty="0"/>
              <a:t> y también muchos pasajeros tienen múltiples cabañas. Entonces esta es una característica inútil.</a:t>
            </a:r>
            <a:endParaRPr lang="en-US" sz="2000" dirty="0"/>
          </a:p>
          <a:p>
            <a:pPr marL="0" indent="0">
              <a:buNone/>
            </a:pPr>
            <a:r>
              <a:rPr lang="en-US" sz="2000" dirty="0" err="1" smtClean="0"/>
              <a:t>Fare_Range</a:t>
            </a:r>
            <a:r>
              <a:rPr lang="en-US" sz="2000" dirty="0" smtClean="0"/>
              <a:t>-</a:t>
            </a:r>
            <a:r>
              <a:rPr lang="en-US" sz="2000" dirty="0"/>
              <a:t>-&gt; </a:t>
            </a:r>
            <a:r>
              <a:rPr lang="en-US" sz="2000" dirty="0" err="1"/>
              <a:t>Tenemos</a:t>
            </a:r>
            <a:r>
              <a:rPr lang="en-US" sz="2000" dirty="0"/>
              <a:t> la </a:t>
            </a:r>
            <a:r>
              <a:rPr lang="en-US" sz="2000" dirty="0" err="1"/>
              <a:t>función</a:t>
            </a:r>
            <a:r>
              <a:rPr lang="en-US" sz="2000" dirty="0"/>
              <a:t> </a:t>
            </a:r>
            <a:r>
              <a:rPr lang="en-US" sz="2000" dirty="0" err="1"/>
              <a:t>fare_cat</a:t>
            </a:r>
            <a:r>
              <a:rPr lang="en-US" sz="2000" dirty="0"/>
              <a:t>.</a:t>
            </a:r>
          </a:p>
          <a:p>
            <a:pPr marL="0" indent="0">
              <a:buNone/>
            </a:pPr>
            <a:r>
              <a:rPr lang="en-US" sz="2000" dirty="0" err="1"/>
              <a:t>PassengerId</a:t>
            </a:r>
            <a:r>
              <a:rPr lang="en-US" sz="2000" dirty="0"/>
              <a:t>--&gt; No se </a:t>
            </a:r>
            <a:r>
              <a:rPr lang="en-US" sz="2000" dirty="0" err="1"/>
              <a:t>puede</a:t>
            </a:r>
            <a:r>
              <a:rPr lang="en-US" sz="2000" dirty="0"/>
              <a:t> </a:t>
            </a:r>
            <a:r>
              <a:rPr lang="en-US" sz="2000" dirty="0" err="1"/>
              <a:t>categorizar</a:t>
            </a:r>
            <a:r>
              <a:rPr lang="en-US" sz="2000" dirty="0"/>
              <a:t>.</a:t>
            </a:r>
          </a:p>
        </p:txBody>
      </p:sp>
    </p:spTree>
    <p:extLst>
      <p:ext uri="{BB962C8B-B14F-4D97-AF65-F5344CB8AC3E}">
        <p14:creationId xmlns:p14="http://schemas.microsoft.com/office/powerpoint/2010/main" val="3597066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s-PE" dirty="0" err="1"/>
              <a:t>data.drop</a:t>
            </a:r>
            <a:r>
              <a:rPr lang="es-PE" dirty="0"/>
              <a:t>(['</a:t>
            </a:r>
            <a:r>
              <a:rPr lang="es-PE" dirty="0" err="1"/>
              <a:t>Name</a:t>
            </a:r>
            <a:r>
              <a:rPr lang="es-PE" dirty="0"/>
              <a:t>','Age','Ticket','</a:t>
            </a:r>
            <a:r>
              <a:rPr lang="es-PE" dirty="0" err="1"/>
              <a:t>Fare</a:t>
            </a:r>
            <a:r>
              <a:rPr lang="es-PE" dirty="0"/>
              <a:t>','</a:t>
            </a:r>
            <a:r>
              <a:rPr lang="es-PE" dirty="0" err="1"/>
              <a:t>Cabin</a:t>
            </a:r>
            <a:r>
              <a:rPr lang="es-PE" dirty="0"/>
              <a:t>','Fare_</a:t>
            </a:r>
            <a:r>
              <a:rPr lang="es-PE" dirty="0" err="1"/>
              <a:t>Range</a:t>
            </a:r>
            <a:r>
              <a:rPr lang="es-PE" dirty="0"/>
              <a:t>','</a:t>
            </a:r>
            <a:r>
              <a:rPr lang="es-PE" dirty="0" err="1"/>
              <a:t>PassengerId</a:t>
            </a:r>
            <a:r>
              <a:rPr lang="es-PE" dirty="0"/>
              <a:t>'],axis=1,inplace=True)</a:t>
            </a:r>
          </a:p>
          <a:p>
            <a:pPr marL="0" indent="0">
              <a:buNone/>
            </a:pPr>
            <a:r>
              <a:rPr lang="es-PE" dirty="0" err="1"/>
              <a:t>sns.heatmap</a:t>
            </a:r>
            <a:r>
              <a:rPr lang="es-PE" dirty="0"/>
              <a:t>(</a:t>
            </a:r>
            <a:r>
              <a:rPr lang="es-PE" dirty="0" err="1"/>
              <a:t>data.corr</a:t>
            </a:r>
            <a:r>
              <a:rPr lang="es-PE" dirty="0"/>
              <a:t>(),</a:t>
            </a:r>
            <a:r>
              <a:rPr lang="es-PE" dirty="0" err="1"/>
              <a:t>annot</a:t>
            </a:r>
            <a:r>
              <a:rPr lang="es-PE" dirty="0"/>
              <a:t>=</a:t>
            </a:r>
            <a:r>
              <a:rPr lang="es-PE" dirty="0" err="1"/>
              <a:t>True,cmap</a:t>
            </a:r>
            <a:r>
              <a:rPr lang="es-PE" dirty="0"/>
              <a:t>='</a:t>
            </a:r>
            <a:r>
              <a:rPr lang="es-PE" dirty="0" err="1"/>
              <a:t>RdYlGn</a:t>
            </a:r>
            <a:r>
              <a:rPr lang="es-PE" dirty="0"/>
              <a:t>',</a:t>
            </a:r>
            <a:r>
              <a:rPr lang="es-PE" dirty="0" err="1"/>
              <a:t>linewidths</a:t>
            </a:r>
            <a:r>
              <a:rPr lang="es-PE" dirty="0"/>
              <a:t>=0.2,annot_kws={'size':20})</a:t>
            </a:r>
          </a:p>
          <a:p>
            <a:pPr marL="0" indent="0">
              <a:buNone/>
            </a:pPr>
            <a:r>
              <a:rPr lang="es-PE" dirty="0" err="1"/>
              <a:t>fig</a:t>
            </a:r>
            <a:r>
              <a:rPr lang="es-PE" dirty="0"/>
              <a:t>=</a:t>
            </a:r>
            <a:r>
              <a:rPr lang="es-PE" dirty="0" err="1"/>
              <a:t>plt.gcf</a:t>
            </a:r>
            <a:r>
              <a:rPr lang="es-PE" dirty="0"/>
              <a:t>()</a:t>
            </a:r>
          </a:p>
          <a:p>
            <a:pPr marL="0" indent="0">
              <a:buNone/>
            </a:pPr>
            <a:r>
              <a:rPr lang="es-PE" dirty="0" err="1"/>
              <a:t>fig.set_size_inches</a:t>
            </a:r>
            <a:r>
              <a:rPr lang="es-PE" dirty="0"/>
              <a:t>(18,15)</a:t>
            </a:r>
          </a:p>
          <a:p>
            <a:pPr marL="0" indent="0">
              <a:buNone/>
            </a:pPr>
            <a:r>
              <a:rPr lang="es-PE" dirty="0" err="1"/>
              <a:t>plt.xticks</a:t>
            </a:r>
            <a:r>
              <a:rPr lang="es-PE" dirty="0"/>
              <a:t>(</a:t>
            </a:r>
            <a:r>
              <a:rPr lang="es-PE" dirty="0" err="1"/>
              <a:t>fontsize</a:t>
            </a:r>
            <a:r>
              <a:rPr lang="es-PE" dirty="0"/>
              <a:t>=14)</a:t>
            </a:r>
          </a:p>
          <a:p>
            <a:pPr marL="0" indent="0">
              <a:buNone/>
            </a:pPr>
            <a:r>
              <a:rPr lang="es-PE" dirty="0" err="1"/>
              <a:t>plt.yticks</a:t>
            </a:r>
            <a:r>
              <a:rPr lang="es-PE" dirty="0"/>
              <a:t>(</a:t>
            </a:r>
            <a:r>
              <a:rPr lang="es-PE" dirty="0" err="1"/>
              <a:t>fontsize</a:t>
            </a:r>
            <a:r>
              <a:rPr lang="es-PE" dirty="0"/>
              <a:t>=14)</a:t>
            </a:r>
          </a:p>
          <a:p>
            <a:pPr marL="0" indent="0">
              <a:buNone/>
            </a:pPr>
            <a:r>
              <a:rPr lang="es-PE" dirty="0" err="1"/>
              <a:t>plt.show</a:t>
            </a:r>
            <a:r>
              <a:rPr lang="es-PE" dirty="0"/>
              <a:t>()</a:t>
            </a:r>
          </a:p>
        </p:txBody>
      </p:sp>
    </p:spTree>
    <p:extLst>
      <p:ext uri="{BB962C8B-B14F-4D97-AF65-F5344CB8AC3E}">
        <p14:creationId xmlns:p14="http://schemas.microsoft.com/office/powerpoint/2010/main" val="413118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s-PE" dirty="0"/>
              <a:t>Ahora la gráfica de correlación anterior, podemos ver algunas características relacionadas positivamente. Algunos de ellos son </a:t>
            </a:r>
            <a:r>
              <a:rPr lang="es-PE" dirty="0" err="1"/>
              <a:t>SibSp</a:t>
            </a:r>
            <a:r>
              <a:rPr lang="es-PE" dirty="0"/>
              <a:t> </a:t>
            </a:r>
            <a:r>
              <a:rPr lang="es-PE" dirty="0" err="1"/>
              <a:t>andd</a:t>
            </a:r>
            <a:r>
              <a:rPr lang="es-PE" dirty="0"/>
              <a:t> </a:t>
            </a:r>
            <a:r>
              <a:rPr lang="es-PE" dirty="0" err="1"/>
              <a:t>Family_Size</a:t>
            </a:r>
            <a:r>
              <a:rPr lang="es-PE" dirty="0"/>
              <a:t> y </a:t>
            </a:r>
            <a:r>
              <a:rPr lang="es-PE" dirty="0" err="1"/>
              <a:t>Parch</a:t>
            </a:r>
            <a:r>
              <a:rPr lang="es-PE" dirty="0"/>
              <a:t> and </a:t>
            </a:r>
            <a:r>
              <a:rPr lang="es-PE" dirty="0" err="1"/>
              <a:t>Family_Size</a:t>
            </a:r>
            <a:r>
              <a:rPr lang="es-PE" dirty="0"/>
              <a:t> y algunos negativos como </a:t>
            </a:r>
            <a:r>
              <a:rPr lang="es-PE" dirty="0" err="1"/>
              <a:t>Alone</a:t>
            </a:r>
            <a:r>
              <a:rPr lang="es-PE" dirty="0"/>
              <a:t> y </a:t>
            </a:r>
            <a:r>
              <a:rPr lang="es-PE" dirty="0" err="1"/>
              <a:t>Family_Size</a:t>
            </a:r>
            <a:r>
              <a:rPr lang="es-PE" dirty="0"/>
              <a:t>.</a:t>
            </a:r>
          </a:p>
        </p:txBody>
      </p:sp>
    </p:spTree>
    <p:extLst>
      <p:ext uri="{BB962C8B-B14F-4D97-AF65-F5344CB8AC3E}">
        <p14:creationId xmlns:p14="http://schemas.microsoft.com/office/powerpoint/2010/main" val="67386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Embarked</a:t>
            </a:r>
            <a:r>
              <a:rPr lang="es-PE" dirty="0"/>
              <a:t>--&gt; </a:t>
            </a:r>
            <a:r>
              <a:rPr lang="es-PE" dirty="0" err="1"/>
              <a:t>Categorical</a:t>
            </a:r>
            <a:r>
              <a:rPr lang="es-PE" dirty="0"/>
              <a:t> </a:t>
            </a:r>
            <a:r>
              <a:rPr lang="es-PE" dirty="0" err="1"/>
              <a:t>Value</a:t>
            </a:r>
            <a:r>
              <a:rPr lang="es-PE" dirty="0"/>
              <a:t/>
            </a:r>
            <a:br>
              <a:rPr lang="es-PE" dirty="0"/>
            </a:br>
            <a:endParaRPr lang="es-PE" dirty="0"/>
          </a:p>
        </p:txBody>
      </p:sp>
      <p:sp>
        <p:nvSpPr>
          <p:cNvPr id="3" name="Marcador de contenido 2"/>
          <p:cNvSpPr>
            <a:spLocks noGrp="1"/>
          </p:cNvSpPr>
          <p:nvPr>
            <p:ph idx="1"/>
          </p:nvPr>
        </p:nvSpPr>
        <p:spPr/>
        <p:txBody>
          <a:bodyPr/>
          <a:lstStyle/>
          <a:p>
            <a:pPr marL="0" indent="0">
              <a:buNone/>
            </a:pPr>
            <a:r>
              <a:rPr lang="es-PE" dirty="0" err="1" smtClean="0"/>
              <a:t>pd.crosstab</a:t>
            </a:r>
            <a:r>
              <a:rPr lang="es-PE" dirty="0" smtClean="0"/>
              <a:t>([</a:t>
            </a:r>
            <a:r>
              <a:rPr lang="es-PE" dirty="0" err="1" smtClean="0"/>
              <a:t>data.Embarked,data.Pclass</a:t>
            </a:r>
            <a:r>
              <a:rPr lang="es-PE" dirty="0" smtClean="0"/>
              <a:t>],[</a:t>
            </a:r>
            <a:r>
              <a:rPr lang="es-PE" dirty="0" err="1" smtClean="0"/>
              <a:t>data.Sex,data.Survived</a:t>
            </a:r>
            <a:r>
              <a:rPr lang="es-PE" dirty="0" smtClean="0"/>
              <a:t>],</a:t>
            </a:r>
            <a:r>
              <a:rPr lang="es-PE" dirty="0" err="1" smtClean="0"/>
              <a:t>margins</a:t>
            </a:r>
            <a:r>
              <a:rPr lang="es-PE" dirty="0" smtClean="0"/>
              <a:t>=True)</a:t>
            </a:r>
            <a:endParaRPr lang="es-PE" dirty="0"/>
          </a:p>
        </p:txBody>
      </p:sp>
    </p:spTree>
    <p:extLst>
      <p:ext uri="{BB962C8B-B14F-4D97-AF65-F5344CB8AC3E}">
        <p14:creationId xmlns:p14="http://schemas.microsoft.com/office/powerpoint/2010/main" val="983600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Chances for Survival by Port Of </a:t>
            </a:r>
            <a:r>
              <a:rPr lang="en-US" dirty="0" smtClean="0"/>
              <a:t>Embarkation</a:t>
            </a:r>
            <a:r>
              <a:rPr lang="en-US" dirty="0"/>
              <a:t/>
            </a:r>
            <a:br>
              <a:rPr lang="en-US" dirty="0"/>
            </a:br>
            <a:r>
              <a:rPr lang="en-US" dirty="0" smtClean="0"/>
              <a:t>	</a:t>
            </a:r>
            <a:endParaRPr lang="es-PE" dirty="0"/>
          </a:p>
        </p:txBody>
      </p:sp>
      <p:sp>
        <p:nvSpPr>
          <p:cNvPr id="3" name="Marcador de contenido 2"/>
          <p:cNvSpPr>
            <a:spLocks noGrp="1"/>
          </p:cNvSpPr>
          <p:nvPr>
            <p:ph idx="1"/>
          </p:nvPr>
        </p:nvSpPr>
        <p:spPr/>
        <p:txBody>
          <a:bodyPr/>
          <a:lstStyle/>
          <a:p>
            <a:pPr marL="0" indent="0">
              <a:buNone/>
            </a:pPr>
            <a:r>
              <a:rPr lang="es-PE" dirty="0" err="1" smtClean="0"/>
              <a:t>sns.factorplot</a:t>
            </a:r>
            <a:r>
              <a:rPr lang="es-PE" dirty="0" smtClean="0"/>
              <a:t>('</a:t>
            </a:r>
            <a:r>
              <a:rPr lang="es-PE" dirty="0" err="1" smtClean="0"/>
              <a:t>Embarked</a:t>
            </a:r>
            <a:r>
              <a:rPr lang="es-PE" dirty="0" smtClean="0"/>
              <a:t>','</a:t>
            </a:r>
            <a:r>
              <a:rPr lang="es-PE" dirty="0" err="1" smtClean="0"/>
              <a:t>Survived</a:t>
            </a:r>
            <a:r>
              <a:rPr lang="es-PE" dirty="0" smtClean="0"/>
              <a:t>',data=data)</a:t>
            </a:r>
          </a:p>
          <a:p>
            <a:pPr marL="0" indent="0">
              <a:buNone/>
            </a:pPr>
            <a:r>
              <a:rPr lang="es-PE" dirty="0" err="1" smtClean="0"/>
              <a:t>fig</a:t>
            </a:r>
            <a:r>
              <a:rPr lang="es-PE" dirty="0" smtClean="0"/>
              <a:t>=</a:t>
            </a:r>
            <a:r>
              <a:rPr lang="es-PE" dirty="0" err="1" smtClean="0"/>
              <a:t>plt.gcf</a:t>
            </a:r>
            <a:r>
              <a:rPr lang="es-PE" dirty="0" smtClean="0"/>
              <a:t>()</a:t>
            </a:r>
          </a:p>
          <a:p>
            <a:pPr marL="0" indent="0">
              <a:buNone/>
            </a:pPr>
            <a:r>
              <a:rPr lang="es-PE" dirty="0" err="1" smtClean="0"/>
              <a:t>fig.set_size_inches</a:t>
            </a:r>
            <a:r>
              <a:rPr lang="es-PE" dirty="0" smtClean="0"/>
              <a:t>(5,3)</a:t>
            </a:r>
          </a:p>
          <a:p>
            <a:pPr marL="0" indent="0">
              <a:buNone/>
            </a:pPr>
            <a:r>
              <a:rPr lang="es-PE" dirty="0" err="1" smtClean="0"/>
              <a:t>plt.show</a:t>
            </a:r>
            <a:r>
              <a:rPr lang="es-PE" dirty="0" smtClean="0"/>
              <a:t>()</a:t>
            </a:r>
          </a:p>
          <a:p>
            <a:pPr marL="0" indent="0">
              <a:buNone/>
            </a:pPr>
            <a:endParaRPr lang="es-PE" dirty="0"/>
          </a:p>
        </p:txBody>
      </p:sp>
    </p:spTree>
    <p:extLst>
      <p:ext uri="{BB962C8B-B14F-4D97-AF65-F5344CB8AC3E}">
        <p14:creationId xmlns:p14="http://schemas.microsoft.com/office/powerpoint/2010/main" val="133421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85000" lnSpcReduction="20000"/>
          </a:bodyPr>
          <a:lstStyle/>
          <a:p>
            <a:pPr marL="0" indent="0">
              <a:buNone/>
            </a:pPr>
            <a:r>
              <a:rPr lang="es-PE" dirty="0" err="1" smtClean="0"/>
              <a:t>f,ax</a:t>
            </a:r>
            <a:r>
              <a:rPr lang="es-PE" dirty="0" smtClean="0"/>
              <a:t>=</a:t>
            </a:r>
            <a:r>
              <a:rPr lang="es-PE" dirty="0" err="1" smtClean="0"/>
              <a:t>plt.subplots</a:t>
            </a:r>
            <a:r>
              <a:rPr lang="es-PE" dirty="0" smtClean="0"/>
              <a:t>(2,2,figsize=(20,15))</a:t>
            </a:r>
          </a:p>
          <a:p>
            <a:pPr marL="0" indent="0">
              <a:buNone/>
            </a:pPr>
            <a:r>
              <a:rPr lang="es-PE" dirty="0" err="1" smtClean="0"/>
              <a:t>sns.countplot</a:t>
            </a:r>
            <a:r>
              <a:rPr lang="es-PE" dirty="0" smtClean="0"/>
              <a:t>('</a:t>
            </a:r>
            <a:r>
              <a:rPr lang="es-PE" dirty="0" err="1" smtClean="0"/>
              <a:t>Embarked</a:t>
            </a:r>
            <a:r>
              <a:rPr lang="es-PE" dirty="0" smtClean="0"/>
              <a:t>',data=</a:t>
            </a:r>
            <a:r>
              <a:rPr lang="es-PE" dirty="0" err="1" smtClean="0"/>
              <a:t>data,ax</a:t>
            </a:r>
            <a:r>
              <a:rPr lang="es-PE" dirty="0" smtClean="0"/>
              <a:t>=</a:t>
            </a:r>
            <a:r>
              <a:rPr lang="es-PE" dirty="0" err="1" smtClean="0"/>
              <a:t>ax</a:t>
            </a:r>
            <a:r>
              <a:rPr lang="es-PE" dirty="0" smtClean="0"/>
              <a:t>[0,0])</a:t>
            </a:r>
          </a:p>
          <a:p>
            <a:pPr marL="0" indent="0">
              <a:buNone/>
            </a:pPr>
            <a:r>
              <a:rPr lang="es-PE" dirty="0" err="1" smtClean="0"/>
              <a:t>ax</a:t>
            </a:r>
            <a:r>
              <a:rPr lang="es-PE" dirty="0" smtClean="0"/>
              <a:t>[0,0].</a:t>
            </a:r>
            <a:r>
              <a:rPr lang="es-PE" dirty="0" err="1" smtClean="0"/>
              <a:t>set_title</a:t>
            </a:r>
            <a:r>
              <a:rPr lang="es-PE" dirty="0" smtClean="0"/>
              <a:t>('No. Of </a:t>
            </a:r>
            <a:r>
              <a:rPr lang="es-PE" dirty="0" err="1" smtClean="0"/>
              <a:t>Passengers</a:t>
            </a:r>
            <a:r>
              <a:rPr lang="es-PE" dirty="0" smtClean="0"/>
              <a:t> </a:t>
            </a:r>
            <a:r>
              <a:rPr lang="es-PE" dirty="0" err="1" smtClean="0"/>
              <a:t>Boarded</a:t>
            </a:r>
            <a:r>
              <a:rPr lang="es-PE" dirty="0" smtClean="0"/>
              <a:t>')</a:t>
            </a:r>
          </a:p>
          <a:p>
            <a:pPr marL="0" indent="0">
              <a:buNone/>
            </a:pPr>
            <a:r>
              <a:rPr lang="es-PE" dirty="0" err="1" smtClean="0"/>
              <a:t>sns.countplot</a:t>
            </a:r>
            <a:r>
              <a:rPr lang="es-PE" dirty="0" smtClean="0"/>
              <a:t>('</a:t>
            </a:r>
            <a:r>
              <a:rPr lang="es-PE" dirty="0" err="1" smtClean="0"/>
              <a:t>Embarked</a:t>
            </a:r>
            <a:r>
              <a:rPr lang="es-PE" dirty="0" smtClean="0"/>
              <a:t>',</a:t>
            </a:r>
            <a:r>
              <a:rPr lang="es-PE" dirty="0" err="1" smtClean="0"/>
              <a:t>hue</a:t>
            </a:r>
            <a:r>
              <a:rPr lang="es-PE" dirty="0" smtClean="0"/>
              <a:t>='</a:t>
            </a:r>
            <a:r>
              <a:rPr lang="es-PE" dirty="0" err="1" smtClean="0"/>
              <a:t>Sex',data</a:t>
            </a:r>
            <a:r>
              <a:rPr lang="es-PE" dirty="0" smtClean="0"/>
              <a:t>=</a:t>
            </a:r>
            <a:r>
              <a:rPr lang="es-PE" dirty="0" err="1" smtClean="0"/>
              <a:t>data,ax</a:t>
            </a:r>
            <a:r>
              <a:rPr lang="es-PE" dirty="0" smtClean="0"/>
              <a:t>=</a:t>
            </a:r>
            <a:r>
              <a:rPr lang="es-PE" dirty="0" err="1" smtClean="0"/>
              <a:t>ax</a:t>
            </a:r>
            <a:r>
              <a:rPr lang="es-PE" dirty="0" smtClean="0"/>
              <a:t>[0,1])</a:t>
            </a:r>
          </a:p>
          <a:p>
            <a:pPr marL="0" indent="0">
              <a:buNone/>
            </a:pPr>
            <a:r>
              <a:rPr lang="es-PE" dirty="0" err="1" smtClean="0"/>
              <a:t>ax</a:t>
            </a:r>
            <a:r>
              <a:rPr lang="es-PE" dirty="0" smtClean="0"/>
              <a:t>[0,1].</a:t>
            </a:r>
            <a:r>
              <a:rPr lang="es-PE" dirty="0" err="1" smtClean="0"/>
              <a:t>set_title</a:t>
            </a:r>
            <a:r>
              <a:rPr lang="es-PE" dirty="0" smtClean="0"/>
              <a:t>('</a:t>
            </a:r>
            <a:r>
              <a:rPr lang="es-PE" dirty="0" err="1" smtClean="0"/>
              <a:t>Male-Female</a:t>
            </a:r>
            <a:r>
              <a:rPr lang="es-PE" dirty="0" smtClean="0"/>
              <a:t> Split </a:t>
            </a:r>
            <a:r>
              <a:rPr lang="es-PE" dirty="0" err="1" smtClean="0"/>
              <a:t>for</a:t>
            </a:r>
            <a:r>
              <a:rPr lang="es-PE" dirty="0" smtClean="0"/>
              <a:t> </a:t>
            </a:r>
            <a:r>
              <a:rPr lang="es-PE" dirty="0" err="1" smtClean="0"/>
              <a:t>Embarked</a:t>
            </a:r>
            <a:r>
              <a:rPr lang="es-PE" dirty="0" smtClean="0"/>
              <a:t>')</a:t>
            </a:r>
          </a:p>
          <a:p>
            <a:pPr marL="0" indent="0">
              <a:buNone/>
            </a:pPr>
            <a:r>
              <a:rPr lang="es-PE" dirty="0" err="1" smtClean="0"/>
              <a:t>sns.countplot</a:t>
            </a:r>
            <a:r>
              <a:rPr lang="es-PE" dirty="0" smtClean="0"/>
              <a:t>('</a:t>
            </a:r>
            <a:r>
              <a:rPr lang="es-PE" dirty="0" err="1" smtClean="0"/>
              <a:t>Embarked</a:t>
            </a:r>
            <a:r>
              <a:rPr lang="es-PE" dirty="0" smtClean="0"/>
              <a:t>',</a:t>
            </a:r>
            <a:r>
              <a:rPr lang="es-PE" dirty="0" err="1" smtClean="0"/>
              <a:t>hue</a:t>
            </a:r>
            <a:r>
              <a:rPr lang="es-PE" dirty="0" smtClean="0"/>
              <a:t>='</a:t>
            </a:r>
            <a:r>
              <a:rPr lang="es-PE" dirty="0" err="1" smtClean="0"/>
              <a:t>Survived</a:t>
            </a:r>
            <a:r>
              <a:rPr lang="es-PE" dirty="0" smtClean="0"/>
              <a:t>',data=</a:t>
            </a:r>
            <a:r>
              <a:rPr lang="es-PE" dirty="0" err="1" smtClean="0"/>
              <a:t>data,ax</a:t>
            </a:r>
            <a:r>
              <a:rPr lang="es-PE" dirty="0" smtClean="0"/>
              <a:t>=</a:t>
            </a:r>
            <a:r>
              <a:rPr lang="es-PE" dirty="0" err="1" smtClean="0"/>
              <a:t>ax</a:t>
            </a:r>
            <a:r>
              <a:rPr lang="es-PE" dirty="0" smtClean="0"/>
              <a:t>[1,0])</a:t>
            </a:r>
          </a:p>
          <a:p>
            <a:pPr marL="0" indent="0">
              <a:buNone/>
            </a:pPr>
            <a:r>
              <a:rPr lang="es-PE" dirty="0" err="1" smtClean="0"/>
              <a:t>ax</a:t>
            </a:r>
            <a:r>
              <a:rPr lang="es-PE" dirty="0" smtClean="0"/>
              <a:t>[1,0].</a:t>
            </a:r>
            <a:r>
              <a:rPr lang="es-PE" dirty="0" err="1" smtClean="0"/>
              <a:t>set_title</a:t>
            </a:r>
            <a:r>
              <a:rPr lang="es-PE" dirty="0" smtClean="0"/>
              <a:t>('</a:t>
            </a:r>
            <a:r>
              <a:rPr lang="es-PE" dirty="0" err="1" smtClean="0"/>
              <a:t>Embarked</a:t>
            </a:r>
            <a:r>
              <a:rPr lang="es-PE" dirty="0" smtClean="0"/>
              <a:t> vs </a:t>
            </a:r>
            <a:r>
              <a:rPr lang="es-PE" dirty="0" err="1" smtClean="0"/>
              <a:t>Survived</a:t>
            </a:r>
            <a:r>
              <a:rPr lang="es-PE" dirty="0" smtClean="0"/>
              <a:t>')</a:t>
            </a:r>
          </a:p>
          <a:p>
            <a:pPr marL="0" indent="0">
              <a:buNone/>
            </a:pPr>
            <a:r>
              <a:rPr lang="es-PE" dirty="0" err="1" smtClean="0"/>
              <a:t>sns.countplot</a:t>
            </a:r>
            <a:r>
              <a:rPr lang="es-PE" dirty="0" smtClean="0"/>
              <a:t>('</a:t>
            </a:r>
            <a:r>
              <a:rPr lang="es-PE" dirty="0" err="1" smtClean="0"/>
              <a:t>Embarked</a:t>
            </a:r>
            <a:r>
              <a:rPr lang="es-PE" dirty="0" smtClean="0"/>
              <a:t>',</a:t>
            </a:r>
            <a:r>
              <a:rPr lang="es-PE" dirty="0" err="1" smtClean="0"/>
              <a:t>hue</a:t>
            </a:r>
            <a:r>
              <a:rPr lang="es-PE" dirty="0" smtClean="0"/>
              <a:t>='</a:t>
            </a:r>
            <a:r>
              <a:rPr lang="es-PE" dirty="0" err="1" smtClean="0"/>
              <a:t>Pclass</a:t>
            </a:r>
            <a:r>
              <a:rPr lang="es-PE" dirty="0" smtClean="0"/>
              <a:t>',data=</a:t>
            </a:r>
            <a:r>
              <a:rPr lang="es-PE" dirty="0" err="1" smtClean="0"/>
              <a:t>data,ax</a:t>
            </a:r>
            <a:r>
              <a:rPr lang="es-PE" dirty="0" smtClean="0"/>
              <a:t>=</a:t>
            </a:r>
            <a:r>
              <a:rPr lang="es-PE" dirty="0" err="1" smtClean="0"/>
              <a:t>ax</a:t>
            </a:r>
            <a:r>
              <a:rPr lang="es-PE" dirty="0" smtClean="0"/>
              <a:t>[1,1])</a:t>
            </a:r>
          </a:p>
          <a:p>
            <a:pPr marL="0" indent="0">
              <a:buNone/>
            </a:pPr>
            <a:r>
              <a:rPr lang="es-PE" dirty="0" err="1" smtClean="0"/>
              <a:t>ax</a:t>
            </a:r>
            <a:r>
              <a:rPr lang="es-PE" dirty="0" smtClean="0"/>
              <a:t>[1,1].</a:t>
            </a:r>
            <a:r>
              <a:rPr lang="es-PE" dirty="0" err="1" smtClean="0"/>
              <a:t>set_title</a:t>
            </a:r>
            <a:r>
              <a:rPr lang="es-PE" dirty="0" smtClean="0"/>
              <a:t>('</a:t>
            </a:r>
            <a:r>
              <a:rPr lang="es-PE" dirty="0" err="1" smtClean="0"/>
              <a:t>Embarked</a:t>
            </a:r>
            <a:r>
              <a:rPr lang="es-PE" dirty="0" smtClean="0"/>
              <a:t> vs </a:t>
            </a:r>
            <a:r>
              <a:rPr lang="es-PE" dirty="0" err="1" smtClean="0"/>
              <a:t>Pclass</a:t>
            </a:r>
            <a:r>
              <a:rPr lang="es-PE" dirty="0" smtClean="0"/>
              <a:t>')</a:t>
            </a:r>
          </a:p>
          <a:p>
            <a:pPr marL="0" indent="0">
              <a:buNone/>
            </a:pPr>
            <a:r>
              <a:rPr lang="es-PE" dirty="0" err="1" smtClean="0"/>
              <a:t>plt.subplots_adjust</a:t>
            </a:r>
            <a:r>
              <a:rPr lang="es-PE" dirty="0" smtClean="0"/>
              <a:t>(</a:t>
            </a:r>
            <a:r>
              <a:rPr lang="es-PE" dirty="0" err="1" smtClean="0"/>
              <a:t>wspace</a:t>
            </a:r>
            <a:r>
              <a:rPr lang="es-PE" dirty="0" smtClean="0"/>
              <a:t>=0.2,hspace=0.5)</a:t>
            </a:r>
          </a:p>
          <a:p>
            <a:pPr marL="0" indent="0">
              <a:buNone/>
            </a:pPr>
            <a:r>
              <a:rPr lang="es-PE" dirty="0" err="1" smtClean="0"/>
              <a:t>plt.show</a:t>
            </a:r>
            <a:r>
              <a:rPr lang="es-PE" dirty="0" smtClean="0"/>
              <a:t>()</a:t>
            </a:r>
            <a:endParaRPr lang="es-PE" dirty="0"/>
          </a:p>
        </p:txBody>
      </p:sp>
    </p:spTree>
    <p:extLst>
      <p:ext uri="{BB962C8B-B14F-4D97-AF65-F5344CB8AC3E}">
        <p14:creationId xmlns:p14="http://schemas.microsoft.com/office/powerpoint/2010/main" val="420142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lnSpcReduction="10000"/>
          </a:bodyPr>
          <a:lstStyle/>
          <a:p>
            <a:pPr marL="0" indent="0">
              <a:buNone/>
            </a:pPr>
            <a:r>
              <a:rPr lang="es-PE" dirty="0" err="1" smtClean="0"/>
              <a:t>sns.factorplot</a:t>
            </a:r>
            <a:r>
              <a:rPr lang="es-PE" dirty="0" smtClean="0"/>
              <a:t>('</a:t>
            </a:r>
            <a:r>
              <a:rPr lang="es-PE" dirty="0" err="1" smtClean="0"/>
              <a:t>Pclass</a:t>
            </a:r>
            <a:r>
              <a:rPr lang="es-PE" dirty="0" smtClean="0"/>
              <a:t>','</a:t>
            </a:r>
            <a:r>
              <a:rPr lang="es-PE" dirty="0" err="1" smtClean="0"/>
              <a:t>Survived</a:t>
            </a:r>
            <a:r>
              <a:rPr lang="es-PE" dirty="0" smtClean="0"/>
              <a:t>',</a:t>
            </a:r>
            <a:r>
              <a:rPr lang="es-PE" dirty="0" err="1" smtClean="0"/>
              <a:t>hue</a:t>
            </a:r>
            <a:r>
              <a:rPr lang="es-PE" dirty="0" smtClean="0"/>
              <a:t>='</a:t>
            </a:r>
            <a:r>
              <a:rPr lang="es-PE" dirty="0" err="1" smtClean="0"/>
              <a:t>Sex',col</a:t>
            </a:r>
            <a:r>
              <a:rPr lang="es-PE" dirty="0" smtClean="0"/>
              <a:t>='</a:t>
            </a:r>
            <a:r>
              <a:rPr lang="es-PE" dirty="0" err="1" smtClean="0"/>
              <a:t>Embarked</a:t>
            </a:r>
            <a:r>
              <a:rPr lang="es-PE" dirty="0" smtClean="0"/>
              <a:t>',data=data)</a:t>
            </a:r>
          </a:p>
          <a:p>
            <a:pPr marL="0" indent="0">
              <a:buNone/>
            </a:pPr>
            <a:r>
              <a:rPr lang="es-PE" dirty="0" err="1" smtClean="0"/>
              <a:t>plt.show</a:t>
            </a:r>
            <a:r>
              <a:rPr lang="es-PE" dirty="0" smtClean="0"/>
              <a:t>()</a:t>
            </a:r>
          </a:p>
          <a:p>
            <a:pPr marL="0" indent="0">
              <a:buNone/>
            </a:pPr>
            <a:endParaRPr lang="es-PE" dirty="0" smtClean="0"/>
          </a:p>
          <a:p>
            <a:r>
              <a:rPr lang="en-US" dirty="0"/>
              <a:t>Observations:</a:t>
            </a:r>
          </a:p>
          <a:p>
            <a:r>
              <a:rPr lang="en-US" dirty="0"/>
              <a:t>1)The survival chances are almost 1 for women for Pclass1 and Pclass2 irrespective of the </a:t>
            </a:r>
            <a:r>
              <a:rPr lang="en-US" dirty="0" err="1"/>
              <a:t>Pclass</a:t>
            </a:r>
            <a:r>
              <a:rPr lang="en-US" dirty="0"/>
              <a:t>.</a:t>
            </a:r>
          </a:p>
          <a:p>
            <a:r>
              <a:rPr lang="en-US" dirty="0"/>
              <a:t>2)Port S looks to be very unlucky for Pclass3 </a:t>
            </a:r>
            <a:r>
              <a:rPr lang="en-US" dirty="0" err="1"/>
              <a:t>Passenegers</a:t>
            </a:r>
            <a:r>
              <a:rPr lang="en-US" dirty="0"/>
              <a:t> as the survival rate for both men and women is very low.</a:t>
            </a:r>
            <a:r>
              <a:rPr lang="en-US" b="1" dirty="0"/>
              <a:t>(Money Matters)</a:t>
            </a:r>
            <a:endParaRPr lang="en-US" dirty="0"/>
          </a:p>
          <a:p>
            <a:r>
              <a:rPr lang="en-US" dirty="0"/>
              <a:t>3)Port Q looks </a:t>
            </a:r>
            <a:r>
              <a:rPr lang="en-US" dirty="0" err="1"/>
              <a:t>looks</a:t>
            </a:r>
            <a:r>
              <a:rPr lang="en-US" dirty="0"/>
              <a:t> to be </a:t>
            </a:r>
            <a:r>
              <a:rPr lang="en-US" dirty="0" err="1"/>
              <a:t>unlukiest</a:t>
            </a:r>
            <a:r>
              <a:rPr lang="en-US" dirty="0"/>
              <a:t> for Men, as almost all were from </a:t>
            </a:r>
            <a:r>
              <a:rPr lang="en-US" dirty="0" err="1"/>
              <a:t>Pclass</a:t>
            </a:r>
            <a:r>
              <a:rPr lang="en-US" dirty="0"/>
              <a:t> 3.</a:t>
            </a:r>
          </a:p>
          <a:p>
            <a:pPr marL="0" indent="0">
              <a:buNone/>
            </a:pPr>
            <a:endParaRPr lang="es-PE" dirty="0"/>
          </a:p>
        </p:txBody>
      </p:sp>
    </p:spTree>
    <p:extLst>
      <p:ext uri="{BB962C8B-B14F-4D97-AF65-F5344CB8AC3E}">
        <p14:creationId xmlns:p14="http://schemas.microsoft.com/office/powerpoint/2010/main" val="95672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Completando </a:t>
            </a:r>
            <a:r>
              <a:rPr lang="es-PE" dirty="0" err="1" smtClean="0"/>
              <a:t>Emarked</a:t>
            </a:r>
            <a:r>
              <a:rPr lang="es-PE" dirty="0" smtClean="0"/>
              <a:t> </a:t>
            </a:r>
            <a:r>
              <a:rPr lang="es-PE" dirty="0" err="1" smtClean="0"/>
              <a:t>NaN</a:t>
            </a:r>
            <a:r>
              <a:rPr lang="es-PE" dirty="0" smtClean="0"/>
              <a:t> </a:t>
            </a:r>
            <a:endParaRPr lang="es-PE" dirty="0"/>
          </a:p>
        </p:txBody>
      </p:sp>
      <p:sp>
        <p:nvSpPr>
          <p:cNvPr id="3" name="Marcador de contenido 2"/>
          <p:cNvSpPr>
            <a:spLocks noGrp="1"/>
          </p:cNvSpPr>
          <p:nvPr>
            <p:ph idx="1"/>
          </p:nvPr>
        </p:nvSpPr>
        <p:spPr/>
        <p:txBody>
          <a:bodyPr/>
          <a:lstStyle/>
          <a:p>
            <a:r>
              <a:rPr lang="es-PE" dirty="0"/>
              <a:t>Como vimos que un máximo de pasajeros abordaron desde el Puerto S, </a:t>
            </a:r>
            <a:r>
              <a:rPr lang="es-PE" dirty="0" smtClean="0"/>
              <a:t>reemplazamos </a:t>
            </a:r>
            <a:r>
              <a:rPr lang="es-PE" dirty="0" err="1"/>
              <a:t>NaN</a:t>
            </a:r>
            <a:r>
              <a:rPr lang="es-PE" dirty="0"/>
              <a:t> por S</a:t>
            </a:r>
            <a:r>
              <a:rPr lang="es-PE" dirty="0" smtClean="0"/>
              <a:t>.</a:t>
            </a:r>
          </a:p>
          <a:p>
            <a:pPr marL="0" indent="0">
              <a:buNone/>
            </a:pPr>
            <a:endParaRPr lang="es-PE" dirty="0" smtClean="0"/>
          </a:p>
          <a:p>
            <a:pPr marL="0" indent="0">
              <a:buNone/>
            </a:pPr>
            <a:r>
              <a:rPr lang="en-US" dirty="0"/>
              <a:t>data['Embarked'].</a:t>
            </a:r>
            <a:r>
              <a:rPr lang="en-US" dirty="0" err="1"/>
              <a:t>fillna</a:t>
            </a:r>
            <a:r>
              <a:rPr lang="en-US" dirty="0"/>
              <a:t>('S',</a:t>
            </a:r>
            <a:r>
              <a:rPr lang="en-US" dirty="0" err="1"/>
              <a:t>inplace</a:t>
            </a:r>
            <a:r>
              <a:rPr lang="en-US" dirty="0"/>
              <a:t>=True</a:t>
            </a:r>
            <a:r>
              <a:rPr lang="en-US" dirty="0" smtClean="0"/>
              <a:t>)</a:t>
            </a:r>
          </a:p>
          <a:p>
            <a:pPr marL="0" indent="0">
              <a:buNone/>
            </a:pPr>
            <a:r>
              <a:rPr lang="en-US" dirty="0" err="1"/>
              <a:t>data.Embarked.isnull</a:t>
            </a:r>
            <a:r>
              <a:rPr lang="en-US" dirty="0"/>
              <a:t>().any()# Finally No </a:t>
            </a:r>
            <a:r>
              <a:rPr lang="en-US" dirty="0" err="1"/>
              <a:t>NaN</a:t>
            </a:r>
            <a:r>
              <a:rPr lang="en-US" dirty="0"/>
              <a:t> </a:t>
            </a:r>
            <a:r>
              <a:rPr lang="en-US" dirty="0" smtClean="0"/>
              <a:t>values</a:t>
            </a:r>
          </a:p>
          <a:p>
            <a:pPr marL="0" indent="0">
              <a:buNone/>
            </a:pPr>
            <a:endParaRPr lang="en-US" dirty="0"/>
          </a:p>
          <a:p>
            <a:pPr marL="0" indent="0">
              <a:buNone/>
            </a:pPr>
            <a:endParaRPr lang="es-PE" dirty="0"/>
          </a:p>
          <a:p>
            <a:pPr marL="0" indent="0">
              <a:buNone/>
            </a:pPr>
            <a:endParaRPr lang="es-PE" dirty="0"/>
          </a:p>
        </p:txBody>
      </p:sp>
    </p:spTree>
    <p:extLst>
      <p:ext uri="{BB962C8B-B14F-4D97-AF65-F5344CB8AC3E}">
        <p14:creationId xmlns:p14="http://schemas.microsoft.com/office/powerpoint/2010/main" val="245763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SibSip</a:t>
            </a:r>
            <a:r>
              <a:rPr lang="es-PE" dirty="0"/>
              <a:t>--&gt;</a:t>
            </a:r>
            <a:r>
              <a:rPr lang="es-PE" dirty="0" err="1"/>
              <a:t>Discrete</a:t>
            </a:r>
            <a:r>
              <a:rPr lang="es-PE" dirty="0"/>
              <a:t> </a:t>
            </a:r>
            <a:r>
              <a:rPr lang="es-PE" dirty="0" err="1"/>
              <a:t>Feature</a:t>
            </a:r>
            <a:r>
              <a:rPr lang="es-PE" dirty="0"/>
              <a:t/>
            </a:r>
            <a:br>
              <a:rPr lang="es-PE" dirty="0"/>
            </a:br>
            <a:endParaRPr lang="es-PE" dirty="0"/>
          </a:p>
        </p:txBody>
      </p:sp>
      <p:sp>
        <p:nvSpPr>
          <p:cNvPr id="3" name="Marcador de contenido 2"/>
          <p:cNvSpPr>
            <a:spLocks noGrp="1"/>
          </p:cNvSpPr>
          <p:nvPr>
            <p:ph idx="1"/>
          </p:nvPr>
        </p:nvSpPr>
        <p:spPr/>
        <p:txBody>
          <a:bodyPr/>
          <a:lstStyle/>
          <a:p>
            <a:r>
              <a:rPr lang="es-PE" dirty="0" smtClean="0"/>
              <a:t>Esta </a:t>
            </a:r>
            <a:r>
              <a:rPr lang="es-PE" dirty="0"/>
              <a:t>característica representa si una persona está sola o con los miembros de su familia.</a:t>
            </a:r>
          </a:p>
          <a:p>
            <a:endParaRPr lang="es-PE" dirty="0"/>
          </a:p>
          <a:p>
            <a:r>
              <a:rPr lang="es-PE" dirty="0"/>
              <a:t>Hermano = hermano, hermana, hermanastro, hermanastra</a:t>
            </a:r>
          </a:p>
          <a:p>
            <a:endParaRPr lang="es-PE" dirty="0"/>
          </a:p>
          <a:p>
            <a:r>
              <a:rPr lang="es-PE" dirty="0"/>
              <a:t>Esposo = esposo, </a:t>
            </a:r>
            <a:r>
              <a:rPr lang="es-PE" dirty="0" smtClean="0"/>
              <a:t>esposa</a:t>
            </a:r>
          </a:p>
          <a:p>
            <a:endParaRPr lang="es-PE" dirty="0"/>
          </a:p>
          <a:p>
            <a:pPr marL="0" indent="0">
              <a:buNone/>
            </a:pPr>
            <a:r>
              <a:rPr lang="es-PE" dirty="0" err="1"/>
              <a:t>pd.crosstab</a:t>
            </a:r>
            <a:r>
              <a:rPr lang="es-PE" dirty="0"/>
              <a:t>([</a:t>
            </a:r>
            <a:r>
              <a:rPr lang="es-PE" dirty="0" err="1"/>
              <a:t>data.SibSp</a:t>
            </a:r>
            <a:r>
              <a:rPr lang="es-PE" dirty="0"/>
              <a:t>],</a:t>
            </a:r>
            <a:r>
              <a:rPr lang="es-PE" dirty="0" err="1"/>
              <a:t>data.Survived</a:t>
            </a:r>
            <a:r>
              <a:rPr lang="es-PE" dirty="0"/>
              <a:t>)</a:t>
            </a:r>
          </a:p>
        </p:txBody>
      </p:sp>
    </p:spTree>
    <p:extLst>
      <p:ext uri="{BB962C8B-B14F-4D97-AF65-F5344CB8AC3E}">
        <p14:creationId xmlns:p14="http://schemas.microsoft.com/office/powerpoint/2010/main" val="138089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s-PE" dirty="0" err="1"/>
              <a:t>f,ax</a:t>
            </a:r>
            <a:r>
              <a:rPr lang="es-PE" dirty="0"/>
              <a:t>=</a:t>
            </a:r>
            <a:r>
              <a:rPr lang="es-PE" dirty="0" err="1"/>
              <a:t>plt.subplots</a:t>
            </a:r>
            <a:r>
              <a:rPr lang="es-PE" dirty="0"/>
              <a:t>(1,2,figsize=(20,8))</a:t>
            </a:r>
          </a:p>
          <a:p>
            <a:pPr marL="0" indent="0">
              <a:buNone/>
            </a:pPr>
            <a:r>
              <a:rPr lang="es-PE" dirty="0" err="1"/>
              <a:t>sns.barplot</a:t>
            </a:r>
            <a:r>
              <a:rPr lang="es-PE" dirty="0"/>
              <a:t>('</a:t>
            </a:r>
            <a:r>
              <a:rPr lang="es-PE" dirty="0" err="1"/>
              <a:t>SibSp</a:t>
            </a:r>
            <a:r>
              <a:rPr lang="es-PE" dirty="0"/>
              <a:t>','</a:t>
            </a:r>
            <a:r>
              <a:rPr lang="es-PE" dirty="0" err="1"/>
              <a:t>Survived</a:t>
            </a:r>
            <a:r>
              <a:rPr lang="es-PE" dirty="0"/>
              <a:t>',data=</a:t>
            </a:r>
            <a:r>
              <a:rPr lang="es-PE" dirty="0" err="1"/>
              <a:t>data,ax</a:t>
            </a:r>
            <a:r>
              <a:rPr lang="es-PE" dirty="0"/>
              <a:t>=</a:t>
            </a:r>
            <a:r>
              <a:rPr lang="es-PE" dirty="0" err="1"/>
              <a:t>ax</a:t>
            </a:r>
            <a:r>
              <a:rPr lang="es-PE" dirty="0"/>
              <a:t>[0])</a:t>
            </a:r>
          </a:p>
          <a:p>
            <a:pPr marL="0" indent="0">
              <a:buNone/>
            </a:pPr>
            <a:r>
              <a:rPr lang="es-PE" dirty="0" err="1"/>
              <a:t>ax</a:t>
            </a:r>
            <a:r>
              <a:rPr lang="es-PE" dirty="0"/>
              <a:t>[0].</a:t>
            </a:r>
            <a:r>
              <a:rPr lang="es-PE" dirty="0" err="1"/>
              <a:t>set_title</a:t>
            </a:r>
            <a:r>
              <a:rPr lang="es-PE" dirty="0"/>
              <a:t>('</a:t>
            </a:r>
            <a:r>
              <a:rPr lang="es-PE" dirty="0" err="1"/>
              <a:t>SibSp</a:t>
            </a:r>
            <a:r>
              <a:rPr lang="es-PE" dirty="0"/>
              <a:t> vs </a:t>
            </a:r>
            <a:r>
              <a:rPr lang="es-PE" dirty="0" err="1"/>
              <a:t>Survived</a:t>
            </a:r>
            <a:r>
              <a:rPr lang="es-PE" dirty="0"/>
              <a:t>')</a:t>
            </a:r>
          </a:p>
          <a:p>
            <a:pPr marL="0" indent="0">
              <a:buNone/>
            </a:pPr>
            <a:r>
              <a:rPr lang="es-PE" dirty="0" err="1"/>
              <a:t>sns.factorplot</a:t>
            </a:r>
            <a:r>
              <a:rPr lang="es-PE" dirty="0"/>
              <a:t>('</a:t>
            </a:r>
            <a:r>
              <a:rPr lang="es-PE" dirty="0" err="1"/>
              <a:t>SibSp</a:t>
            </a:r>
            <a:r>
              <a:rPr lang="es-PE" dirty="0"/>
              <a:t>','</a:t>
            </a:r>
            <a:r>
              <a:rPr lang="es-PE" dirty="0" err="1"/>
              <a:t>Survived</a:t>
            </a:r>
            <a:r>
              <a:rPr lang="es-PE" dirty="0"/>
              <a:t>',data=</a:t>
            </a:r>
            <a:r>
              <a:rPr lang="es-PE" dirty="0" err="1"/>
              <a:t>data,ax</a:t>
            </a:r>
            <a:r>
              <a:rPr lang="es-PE" dirty="0"/>
              <a:t>=</a:t>
            </a:r>
            <a:r>
              <a:rPr lang="es-PE" dirty="0" err="1"/>
              <a:t>ax</a:t>
            </a:r>
            <a:r>
              <a:rPr lang="es-PE" dirty="0"/>
              <a:t>[1])</a:t>
            </a:r>
          </a:p>
          <a:p>
            <a:pPr marL="0" indent="0">
              <a:buNone/>
            </a:pPr>
            <a:r>
              <a:rPr lang="es-PE" dirty="0" err="1"/>
              <a:t>ax</a:t>
            </a:r>
            <a:r>
              <a:rPr lang="es-PE" dirty="0"/>
              <a:t>[1].</a:t>
            </a:r>
            <a:r>
              <a:rPr lang="es-PE" dirty="0" err="1"/>
              <a:t>set_title</a:t>
            </a:r>
            <a:r>
              <a:rPr lang="es-PE" dirty="0"/>
              <a:t>('</a:t>
            </a:r>
            <a:r>
              <a:rPr lang="es-PE" dirty="0" err="1"/>
              <a:t>SibSp</a:t>
            </a:r>
            <a:r>
              <a:rPr lang="es-PE" dirty="0"/>
              <a:t> vs </a:t>
            </a:r>
            <a:r>
              <a:rPr lang="es-PE" dirty="0" err="1"/>
              <a:t>Survived</a:t>
            </a:r>
            <a:r>
              <a:rPr lang="es-PE" dirty="0"/>
              <a:t>')</a:t>
            </a:r>
          </a:p>
          <a:p>
            <a:pPr marL="0" indent="0">
              <a:buNone/>
            </a:pPr>
            <a:r>
              <a:rPr lang="es-PE" dirty="0" err="1"/>
              <a:t>plt.close</a:t>
            </a:r>
            <a:r>
              <a:rPr lang="es-PE" dirty="0"/>
              <a:t>(2)</a:t>
            </a:r>
          </a:p>
          <a:p>
            <a:pPr marL="0" indent="0">
              <a:buNone/>
            </a:pPr>
            <a:r>
              <a:rPr lang="es-PE" dirty="0" err="1"/>
              <a:t>plt.show</a:t>
            </a:r>
            <a:r>
              <a:rPr lang="es-PE" dirty="0"/>
              <a:t>()</a:t>
            </a:r>
          </a:p>
        </p:txBody>
      </p:sp>
    </p:spTree>
    <p:extLst>
      <p:ext uri="{BB962C8B-B14F-4D97-AF65-F5344CB8AC3E}">
        <p14:creationId xmlns:p14="http://schemas.microsoft.com/office/powerpoint/2010/main" val="4252122041"/>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1887</Words>
  <Application>Microsoft Office PowerPoint</Application>
  <PresentationFormat>Panorámica</PresentationFormat>
  <Paragraphs>186</Paragraphs>
  <Slides>28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Arial</vt:lpstr>
      <vt:lpstr>Arial Narrow</vt:lpstr>
      <vt:lpstr>Arial Rounded MT Bold</vt:lpstr>
      <vt:lpstr>Calibri</vt:lpstr>
      <vt:lpstr>Calibri Light</vt:lpstr>
      <vt:lpstr>Times New Roman</vt:lpstr>
      <vt:lpstr>Webdings</vt:lpstr>
      <vt:lpstr>1_Tema de Office</vt:lpstr>
      <vt:lpstr>Clasificación en Python.</vt:lpstr>
      <vt:lpstr>Presentación de PowerPoint</vt:lpstr>
      <vt:lpstr>Embarked--&gt; Categorical Value </vt:lpstr>
      <vt:lpstr>Chances for Survival by Port Of Embarkation  </vt:lpstr>
      <vt:lpstr>Presentación de PowerPoint</vt:lpstr>
      <vt:lpstr>Presentación de PowerPoint</vt:lpstr>
      <vt:lpstr>Completando Emarked NaN </vt:lpstr>
      <vt:lpstr>SibSip--&gt;Discrete Feature </vt:lpstr>
      <vt:lpstr>Presentación de PowerPoint</vt:lpstr>
      <vt:lpstr>Presentación de PowerPoint</vt:lpstr>
      <vt:lpstr>Parch </vt:lpstr>
      <vt:lpstr>Presentación de PowerPoint</vt:lpstr>
      <vt:lpstr>Fare--&gt; Continous Feature </vt:lpstr>
      <vt:lpstr>Age_band </vt:lpstr>
      <vt:lpstr>Presentación de PowerPoint</vt:lpstr>
      <vt:lpstr>Family_Size and Alone</vt:lpstr>
      <vt:lpstr>Presentación de PowerPoint</vt:lpstr>
      <vt:lpstr>Presentación de PowerPoint</vt:lpstr>
      <vt:lpstr>Fare_Range  </vt:lpstr>
      <vt:lpstr>Presentación de PowerPoint</vt:lpstr>
      <vt:lpstr>Correlation Between The Features </vt:lpstr>
      <vt:lpstr>Presentación de PowerPoint</vt:lpstr>
      <vt:lpstr>Presentación de PowerPoint</vt:lpstr>
      <vt:lpstr>Converting String Values into Numeric </vt:lpstr>
      <vt:lpstr>Presentación de PowerPoint</vt:lpstr>
      <vt:lpstr>Retiramos características innecesarias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en Python.</dc:title>
  <dc:creator>Jose Antonio Taquía Gutiérrez</dc:creator>
  <cp:lastModifiedBy>Jose Antonio Taquía Gutiérrez</cp:lastModifiedBy>
  <cp:revision>2</cp:revision>
  <dcterms:created xsi:type="dcterms:W3CDTF">2017-11-04T03:10:15Z</dcterms:created>
  <dcterms:modified xsi:type="dcterms:W3CDTF">2017-11-04T03:13:30Z</dcterms:modified>
</cp:coreProperties>
</file>