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2"/>
  </p:notesMasterIdLst>
  <p:sldIdLst>
    <p:sldId id="344" r:id="rId2"/>
    <p:sldId id="335" r:id="rId3"/>
    <p:sldId id="336" r:id="rId4"/>
    <p:sldId id="343" r:id="rId5"/>
    <p:sldId id="341" r:id="rId6"/>
    <p:sldId id="345" r:id="rId7"/>
    <p:sldId id="346" r:id="rId8"/>
    <p:sldId id="347" r:id="rId9"/>
    <p:sldId id="348" r:id="rId10"/>
    <p:sldId id="333" r:id="rId11"/>
    <p:sldId id="334" r:id="rId12"/>
    <p:sldId id="338" r:id="rId13"/>
    <p:sldId id="309" r:id="rId14"/>
    <p:sldId id="311" r:id="rId15"/>
    <p:sldId id="315" r:id="rId16"/>
    <p:sldId id="323" r:id="rId17"/>
    <p:sldId id="320" r:id="rId18"/>
    <p:sldId id="322" r:id="rId19"/>
    <p:sldId id="305" r:id="rId20"/>
    <p:sldId id="325" r:id="rId21"/>
  </p:sldIdLst>
  <p:sldSz cx="9144000" cy="6858000" type="screen4x3"/>
  <p:notesSz cx="6858000" cy="9144000"/>
  <p:defaultTextStyle>
    <a:defPPr>
      <a:defRPr lang="es-ES"/>
    </a:defPPr>
    <a:lvl1pPr marL="0" algn="l" defTabSz="914325" rtl="0" eaLnBrk="1" latinLnBrk="0" hangingPunct="1">
      <a:defRPr sz="1800" kern="1200">
        <a:solidFill>
          <a:schemeClr val="tx1"/>
        </a:solidFill>
        <a:latin typeface="+mn-lt"/>
        <a:ea typeface="+mn-ea"/>
        <a:cs typeface="+mn-cs"/>
      </a:defRPr>
    </a:lvl1pPr>
    <a:lvl2pPr marL="457162" algn="l" defTabSz="914325" rtl="0" eaLnBrk="1" latinLnBrk="0" hangingPunct="1">
      <a:defRPr sz="1800" kern="1200">
        <a:solidFill>
          <a:schemeClr val="tx1"/>
        </a:solidFill>
        <a:latin typeface="+mn-lt"/>
        <a:ea typeface="+mn-ea"/>
        <a:cs typeface="+mn-cs"/>
      </a:defRPr>
    </a:lvl2pPr>
    <a:lvl3pPr marL="914325" algn="l" defTabSz="914325" rtl="0" eaLnBrk="1" latinLnBrk="0" hangingPunct="1">
      <a:defRPr sz="1800" kern="1200">
        <a:solidFill>
          <a:schemeClr val="tx1"/>
        </a:solidFill>
        <a:latin typeface="+mn-lt"/>
        <a:ea typeface="+mn-ea"/>
        <a:cs typeface="+mn-cs"/>
      </a:defRPr>
    </a:lvl3pPr>
    <a:lvl4pPr marL="1371487" algn="l" defTabSz="914325" rtl="0" eaLnBrk="1" latinLnBrk="0" hangingPunct="1">
      <a:defRPr sz="1800" kern="1200">
        <a:solidFill>
          <a:schemeClr val="tx1"/>
        </a:solidFill>
        <a:latin typeface="+mn-lt"/>
        <a:ea typeface="+mn-ea"/>
        <a:cs typeface="+mn-cs"/>
      </a:defRPr>
    </a:lvl4pPr>
    <a:lvl5pPr marL="1828650" algn="l" defTabSz="914325" rtl="0" eaLnBrk="1" latinLnBrk="0" hangingPunct="1">
      <a:defRPr sz="1800" kern="1200">
        <a:solidFill>
          <a:schemeClr val="tx1"/>
        </a:solidFill>
        <a:latin typeface="+mn-lt"/>
        <a:ea typeface="+mn-ea"/>
        <a:cs typeface="+mn-cs"/>
      </a:defRPr>
    </a:lvl5pPr>
    <a:lvl6pPr marL="2285811" algn="l" defTabSz="914325" rtl="0" eaLnBrk="1" latinLnBrk="0" hangingPunct="1">
      <a:defRPr sz="1800" kern="1200">
        <a:solidFill>
          <a:schemeClr val="tx1"/>
        </a:solidFill>
        <a:latin typeface="+mn-lt"/>
        <a:ea typeface="+mn-ea"/>
        <a:cs typeface="+mn-cs"/>
      </a:defRPr>
    </a:lvl6pPr>
    <a:lvl7pPr marL="2742974" algn="l" defTabSz="914325" rtl="0" eaLnBrk="1" latinLnBrk="0" hangingPunct="1">
      <a:defRPr sz="1800" kern="1200">
        <a:solidFill>
          <a:schemeClr val="tx1"/>
        </a:solidFill>
        <a:latin typeface="+mn-lt"/>
        <a:ea typeface="+mn-ea"/>
        <a:cs typeface="+mn-cs"/>
      </a:defRPr>
    </a:lvl7pPr>
    <a:lvl8pPr marL="3200136" algn="l" defTabSz="914325" rtl="0" eaLnBrk="1" latinLnBrk="0" hangingPunct="1">
      <a:defRPr sz="1800" kern="1200">
        <a:solidFill>
          <a:schemeClr val="tx1"/>
        </a:solidFill>
        <a:latin typeface="+mn-lt"/>
        <a:ea typeface="+mn-ea"/>
        <a:cs typeface="+mn-cs"/>
      </a:defRPr>
    </a:lvl8pPr>
    <a:lvl9pPr marL="3657299" algn="l" defTabSz="91432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9933FF"/>
    <a:srgbClr val="FF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PROYECTO%20PROYECCION%20DE%20COMPRAS\REUNION%20COMPRAS\ARCHIVO%20FINAL.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PROYECTO%20PROYECCION%20DE%20COMPRAS\REUNION%20COMPRAS\Maquillaje_linea_2011.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PROYECTO%20PROYECCION%20DE%20COMPRAS\REUNION%20COMPRAS\ARCHIVO%20FINAL.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PROYECTO%20PROYECCION%20DE%20COMPRAS\REUNION%20COMPRAS\ARCHIVO%20FINAL.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Yanbal_DLO\ANALISIS%20MARKETING\PERU\CUIDADO%20PERSONAL\BIOFRUIT\Gestion%20de%20la%20sub%20cat%20cabello.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ubbleChart>
        <c:varyColors val="0"/>
        <c:ser>
          <c:idx val="0"/>
          <c:order val="0"/>
          <c:spPr>
            <a:ln w="25400">
              <a:noFill/>
            </a:ln>
          </c:spPr>
          <c:invertIfNegative val="0"/>
          <c:xVal>
            <c:numRef>
              <c:f>TRATAMIENTO!$J$3:$J$38</c:f>
              <c:numCache>
                <c:formatCode>General</c:formatCode>
                <c:ptCount val="36"/>
                <c:pt idx="0">
                  <c:v>59.17</c:v>
                </c:pt>
                <c:pt idx="1">
                  <c:v>82.05</c:v>
                </c:pt>
                <c:pt idx="2">
                  <c:v>34</c:v>
                </c:pt>
                <c:pt idx="3">
                  <c:v>92.72</c:v>
                </c:pt>
                <c:pt idx="4">
                  <c:v>89.93</c:v>
                </c:pt>
                <c:pt idx="5">
                  <c:v>41.24</c:v>
                </c:pt>
                <c:pt idx="6">
                  <c:v>76.459999999999994</c:v>
                </c:pt>
                <c:pt idx="7">
                  <c:v>73.16</c:v>
                </c:pt>
                <c:pt idx="8">
                  <c:v>91.45</c:v>
                </c:pt>
                <c:pt idx="9">
                  <c:v>97.6</c:v>
                </c:pt>
                <c:pt idx="10">
                  <c:v>93.28</c:v>
                </c:pt>
                <c:pt idx="11">
                  <c:v>89.82</c:v>
                </c:pt>
                <c:pt idx="12">
                  <c:v>94.27</c:v>
                </c:pt>
                <c:pt idx="13">
                  <c:v>52</c:v>
                </c:pt>
                <c:pt idx="14">
                  <c:v>25</c:v>
                </c:pt>
                <c:pt idx="15">
                  <c:v>64.58</c:v>
                </c:pt>
                <c:pt idx="16">
                  <c:v>80.540000000000006</c:v>
                </c:pt>
                <c:pt idx="17">
                  <c:v>90.63</c:v>
                </c:pt>
                <c:pt idx="18">
                  <c:v>59.839999999999996</c:v>
                </c:pt>
                <c:pt idx="19">
                  <c:v>66.86</c:v>
                </c:pt>
                <c:pt idx="20">
                  <c:v>45.83</c:v>
                </c:pt>
                <c:pt idx="21">
                  <c:v>79.69</c:v>
                </c:pt>
                <c:pt idx="22">
                  <c:v>3.6</c:v>
                </c:pt>
                <c:pt idx="23">
                  <c:v>86.910000000000025</c:v>
                </c:pt>
                <c:pt idx="24">
                  <c:v>86.86999999999999</c:v>
                </c:pt>
                <c:pt idx="25">
                  <c:v>89.78</c:v>
                </c:pt>
                <c:pt idx="26">
                  <c:v>87.02</c:v>
                </c:pt>
                <c:pt idx="27">
                  <c:v>67.489999999999995</c:v>
                </c:pt>
                <c:pt idx="28">
                  <c:v>91.19</c:v>
                </c:pt>
                <c:pt idx="29">
                  <c:v>87</c:v>
                </c:pt>
                <c:pt idx="30">
                  <c:v>90.25</c:v>
                </c:pt>
                <c:pt idx="31">
                  <c:v>89.82</c:v>
                </c:pt>
                <c:pt idx="32">
                  <c:v>94.92</c:v>
                </c:pt>
                <c:pt idx="33">
                  <c:v>96.5</c:v>
                </c:pt>
                <c:pt idx="34">
                  <c:v>94</c:v>
                </c:pt>
                <c:pt idx="35">
                  <c:v>98.8</c:v>
                </c:pt>
              </c:numCache>
            </c:numRef>
          </c:xVal>
          <c:yVal>
            <c:numRef>
              <c:f>TRATAMIENTO!$K$3:$K$38</c:f>
              <c:numCache>
                <c:formatCode>#,##0</c:formatCode>
                <c:ptCount val="36"/>
                <c:pt idx="0">
                  <c:v>359312</c:v>
                </c:pt>
                <c:pt idx="1">
                  <c:v>277630</c:v>
                </c:pt>
                <c:pt idx="2">
                  <c:v>207158</c:v>
                </c:pt>
                <c:pt idx="3">
                  <c:v>152595</c:v>
                </c:pt>
                <c:pt idx="4">
                  <c:v>108062</c:v>
                </c:pt>
                <c:pt idx="5">
                  <c:v>79547</c:v>
                </c:pt>
                <c:pt idx="6">
                  <c:v>71738</c:v>
                </c:pt>
                <c:pt idx="7">
                  <c:v>70023</c:v>
                </c:pt>
                <c:pt idx="8">
                  <c:v>67195</c:v>
                </c:pt>
                <c:pt idx="9">
                  <c:v>63059</c:v>
                </c:pt>
                <c:pt idx="10">
                  <c:v>60365</c:v>
                </c:pt>
                <c:pt idx="11">
                  <c:v>55373</c:v>
                </c:pt>
                <c:pt idx="12">
                  <c:v>52944</c:v>
                </c:pt>
                <c:pt idx="13">
                  <c:v>51669</c:v>
                </c:pt>
                <c:pt idx="14">
                  <c:v>51641</c:v>
                </c:pt>
                <c:pt idx="15">
                  <c:v>51521</c:v>
                </c:pt>
                <c:pt idx="16">
                  <c:v>46127</c:v>
                </c:pt>
                <c:pt idx="17">
                  <c:v>46090</c:v>
                </c:pt>
                <c:pt idx="18">
                  <c:v>45892</c:v>
                </c:pt>
                <c:pt idx="19">
                  <c:v>41051</c:v>
                </c:pt>
                <c:pt idx="20">
                  <c:v>39432</c:v>
                </c:pt>
                <c:pt idx="21">
                  <c:v>37938</c:v>
                </c:pt>
                <c:pt idx="22">
                  <c:v>37651</c:v>
                </c:pt>
                <c:pt idx="23">
                  <c:v>36914</c:v>
                </c:pt>
                <c:pt idx="24">
                  <c:v>36758</c:v>
                </c:pt>
                <c:pt idx="25">
                  <c:v>36287</c:v>
                </c:pt>
                <c:pt idx="26">
                  <c:v>33753</c:v>
                </c:pt>
                <c:pt idx="27">
                  <c:v>32836</c:v>
                </c:pt>
                <c:pt idx="28">
                  <c:v>32343</c:v>
                </c:pt>
                <c:pt idx="29">
                  <c:v>32139</c:v>
                </c:pt>
                <c:pt idx="30">
                  <c:v>31881</c:v>
                </c:pt>
                <c:pt idx="31">
                  <c:v>29493</c:v>
                </c:pt>
                <c:pt idx="32">
                  <c:v>27887</c:v>
                </c:pt>
                <c:pt idx="33">
                  <c:v>27681</c:v>
                </c:pt>
                <c:pt idx="34">
                  <c:v>27554</c:v>
                </c:pt>
                <c:pt idx="35">
                  <c:v>25453</c:v>
                </c:pt>
              </c:numCache>
            </c:numRef>
          </c:yVal>
          <c:bubbleSize>
            <c:numRef>
              <c:f>TRATAMIENTO!$L$3:$L$38</c:f>
              <c:numCache>
                <c:formatCode>#,##0</c:formatCode>
                <c:ptCount val="36"/>
                <c:pt idx="0">
                  <c:v>8806367.1850000005</c:v>
                </c:pt>
                <c:pt idx="1">
                  <c:v>1829494.7049999998</c:v>
                </c:pt>
                <c:pt idx="2">
                  <c:v>970321.25699999998</c:v>
                </c:pt>
                <c:pt idx="3">
                  <c:v>896942.81499999936</c:v>
                </c:pt>
                <c:pt idx="4">
                  <c:v>453057.24900000001</c:v>
                </c:pt>
                <c:pt idx="5">
                  <c:v>392282.35</c:v>
                </c:pt>
                <c:pt idx="6">
                  <c:v>528495.90099999937</c:v>
                </c:pt>
                <c:pt idx="7">
                  <c:v>420916.83399999997</c:v>
                </c:pt>
                <c:pt idx="8">
                  <c:v>356923.04499999993</c:v>
                </c:pt>
                <c:pt idx="9">
                  <c:v>308319.41800000001</c:v>
                </c:pt>
                <c:pt idx="10">
                  <c:v>419041.89600000001</c:v>
                </c:pt>
                <c:pt idx="11">
                  <c:v>186339.22</c:v>
                </c:pt>
                <c:pt idx="12">
                  <c:v>825842.57899999898</c:v>
                </c:pt>
                <c:pt idx="13">
                  <c:v>219601.682</c:v>
                </c:pt>
                <c:pt idx="14">
                  <c:v>373393.36599999986</c:v>
                </c:pt>
                <c:pt idx="15">
                  <c:v>339853.57699999999</c:v>
                </c:pt>
                <c:pt idx="16">
                  <c:v>445139.90299999999</c:v>
                </c:pt>
                <c:pt idx="17">
                  <c:v>358830.86499999999</c:v>
                </c:pt>
                <c:pt idx="18">
                  <c:v>304093.97600000002</c:v>
                </c:pt>
                <c:pt idx="19">
                  <c:v>530260.43099999998</c:v>
                </c:pt>
                <c:pt idx="20">
                  <c:v>185733.36199999962</c:v>
                </c:pt>
                <c:pt idx="21">
                  <c:v>469489.87699999986</c:v>
                </c:pt>
                <c:pt idx="22">
                  <c:v>186272.56200000001</c:v>
                </c:pt>
                <c:pt idx="23">
                  <c:v>239241.76500000001</c:v>
                </c:pt>
                <c:pt idx="24">
                  <c:v>282439.11900000001</c:v>
                </c:pt>
                <c:pt idx="25">
                  <c:v>212427.25</c:v>
                </c:pt>
                <c:pt idx="26">
                  <c:v>244370.44399999999</c:v>
                </c:pt>
                <c:pt idx="27">
                  <c:v>363899.76699999999</c:v>
                </c:pt>
                <c:pt idx="28">
                  <c:v>370545.4</c:v>
                </c:pt>
                <c:pt idx="29">
                  <c:v>230259.26199999999</c:v>
                </c:pt>
                <c:pt idx="30">
                  <c:v>522835.40299999999</c:v>
                </c:pt>
                <c:pt idx="31">
                  <c:v>582624.46299999999</c:v>
                </c:pt>
                <c:pt idx="32">
                  <c:v>291556.15999999986</c:v>
                </c:pt>
                <c:pt idx="33">
                  <c:v>212332.34999999998</c:v>
                </c:pt>
                <c:pt idx="34">
                  <c:v>176747.74900000001</c:v>
                </c:pt>
                <c:pt idx="35">
                  <c:v>171980.99799999999</c:v>
                </c:pt>
              </c:numCache>
            </c:numRef>
          </c:bubbleSize>
          <c:bubble3D val="1"/>
          <c:extLst>
            <c:ext xmlns:c16="http://schemas.microsoft.com/office/drawing/2014/chart" uri="{C3380CC4-5D6E-409C-BE32-E72D297353CC}">
              <c16:uniqueId val="{00000000-59AB-4A00-887B-1C17F7FA6085}"/>
            </c:ext>
          </c:extLst>
        </c:ser>
        <c:dLbls>
          <c:showLegendKey val="0"/>
          <c:showVal val="0"/>
          <c:showCatName val="0"/>
          <c:showSerName val="0"/>
          <c:showPercent val="0"/>
          <c:showBubbleSize val="0"/>
        </c:dLbls>
        <c:bubbleScale val="100"/>
        <c:showNegBubbles val="0"/>
        <c:axId val="281107072"/>
        <c:axId val="281112960"/>
      </c:bubbleChart>
      <c:valAx>
        <c:axId val="281107072"/>
        <c:scaling>
          <c:orientation val="minMax"/>
          <c:max val="100"/>
          <c:min val="0"/>
        </c:scaling>
        <c:delete val="0"/>
        <c:axPos val="b"/>
        <c:numFmt formatCode="General" sourceLinked="1"/>
        <c:majorTickMark val="out"/>
        <c:minorTickMark val="none"/>
        <c:tickLblPos val="nextTo"/>
        <c:crossAx val="281112960"/>
        <c:crosses val="autoZero"/>
        <c:crossBetween val="midCat"/>
      </c:valAx>
      <c:valAx>
        <c:axId val="281112960"/>
        <c:scaling>
          <c:orientation val="minMax"/>
          <c:min val="0"/>
        </c:scaling>
        <c:delete val="0"/>
        <c:axPos val="l"/>
        <c:majorGridlines/>
        <c:numFmt formatCode="#,##0" sourceLinked="1"/>
        <c:majorTickMark val="out"/>
        <c:minorTickMark val="none"/>
        <c:tickLblPos val="nextTo"/>
        <c:crossAx val="281107072"/>
        <c:crosses val="autoZero"/>
        <c:crossBetween val="midCat"/>
      </c:valAx>
    </c:plotArea>
    <c:plotVisOnly val="1"/>
    <c:dispBlanksAs val="gap"/>
    <c:showDLblsOverMax val="0"/>
  </c:chart>
  <c:spPr>
    <a:solidFill>
      <a:schemeClr val="bg1"/>
    </a:solid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ubbleChart>
        <c:varyColors val="0"/>
        <c:ser>
          <c:idx val="0"/>
          <c:order val="0"/>
          <c:spPr>
            <a:solidFill>
              <a:schemeClr val="accent2">
                <a:lumMod val="60000"/>
                <a:lumOff val="40000"/>
              </a:schemeClr>
            </a:solidFill>
            <a:ln w="25400">
              <a:noFill/>
            </a:ln>
          </c:spPr>
          <c:invertIfNegative val="0"/>
          <c:xVal>
            <c:numRef>
              <c:f>'SAPBW_DOWNLOAD (2)'!$G$20:$G$53</c:f>
              <c:numCache>
                <c:formatCode>General</c:formatCode>
                <c:ptCount val="34"/>
                <c:pt idx="0">
                  <c:v>56.61</c:v>
                </c:pt>
                <c:pt idx="1">
                  <c:v>34.99</c:v>
                </c:pt>
                <c:pt idx="2">
                  <c:v>54.78</c:v>
                </c:pt>
                <c:pt idx="3">
                  <c:v>46.53</c:v>
                </c:pt>
                <c:pt idx="4">
                  <c:v>55.13</c:v>
                </c:pt>
                <c:pt idx="5">
                  <c:v>62.190000000000012</c:v>
                </c:pt>
                <c:pt idx="6">
                  <c:v>52.309999999999995</c:v>
                </c:pt>
                <c:pt idx="7">
                  <c:v>46.51</c:v>
                </c:pt>
                <c:pt idx="8">
                  <c:v>57.57</c:v>
                </c:pt>
                <c:pt idx="9">
                  <c:v>74.290000000000006</c:v>
                </c:pt>
                <c:pt idx="10">
                  <c:v>65.13</c:v>
                </c:pt>
                <c:pt idx="11">
                  <c:v>72.92</c:v>
                </c:pt>
                <c:pt idx="12">
                  <c:v>53.690000000000012</c:v>
                </c:pt>
                <c:pt idx="13">
                  <c:v>46.339999999999996</c:v>
                </c:pt>
                <c:pt idx="14">
                  <c:v>67.540000000000006</c:v>
                </c:pt>
                <c:pt idx="15">
                  <c:v>40.49</c:v>
                </c:pt>
                <c:pt idx="16">
                  <c:v>54.02</c:v>
                </c:pt>
                <c:pt idx="17">
                  <c:v>52.760000000000012</c:v>
                </c:pt>
                <c:pt idx="18">
                  <c:v>38.51</c:v>
                </c:pt>
                <c:pt idx="19">
                  <c:v>34.14</c:v>
                </c:pt>
                <c:pt idx="20">
                  <c:v>44.86</c:v>
                </c:pt>
                <c:pt idx="21">
                  <c:v>74.33</c:v>
                </c:pt>
                <c:pt idx="22">
                  <c:v>54.36</c:v>
                </c:pt>
                <c:pt idx="23">
                  <c:v>46.290000000000013</c:v>
                </c:pt>
                <c:pt idx="24">
                  <c:v>18.399999999999999</c:v>
                </c:pt>
                <c:pt idx="25">
                  <c:v>61.949999999999996</c:v>
                </c:pt>
                <c:pt idx="26">
                  <c:v>53.01</c:v>
                </c:pt>
                <c:pt idx="27">
                  <c:v>62.120000000000012</c:v>
                </c:pt>
                <c:pt idx="28">
                  <c:v>40.339999999999996</c:v>
                </c:pt>
                <c:pt idx="29">
                  <c:v>53.54</c:v>
                </c:pt>
                <c:pt idx="30">
                  <c:v>25.35</c:v>
                </c:pt>
                <c:pt idx="31">
                  <c:v>46.71</c:v>
                </c:pt>
                <c:pt idx="32">
                  <c:v>56.52</c:v>
                </c:pt>
                <c:pt idx="33">
                  <c:v>47.760000000000012</c:v>
                </c:pt>
              </c:numCache>
            </c:numRef>
          </c:xVal>
          <c:yVal>
            <c:numRef>
              <c:f>'SAPBW_DOWNLOAD (2)'!$C$20:$C$54</c:f>
              <c:numCache>
                <c:formatCode>#,##0</c:formatCode>
                <c:ptCount val="35"/>
                <c:pt idx="0">
                  <c:v>915482</c:v>
                </c:pt>
                <c:pt idx="1">
                  <c:v>849130</c:v>
                </c:pt>
                <c:pt idx="2">
                  <c:v>841041</c:v>
                </c:pt>
                <c:pt idx="3">
                  <c:v>631178</c:v>
                </c:pt>
                <c:pt idx="4">
                  <c:v>406034</c:v>
                </c:pt>
                <c:pt idx="5">
                  <c:v>353514</c:v>
                </c:pt>
                <c:pt idx="6">
                  <c:v>346222</c:v>
                </c:pt>
                <c:pt idx="7">
                  <c:v>298448</c:v>
                </c:pt>
                <c:pt idx="8">
                  <c:v>297151</c:v>
                </c:pt>
                <c:pt idx="9">
                  <c:v>234040</c:v>
                </c:pt>
                <c:pt idx="10">
                  <c:v>233459</c:v>
                </c:pt>
                <c:pt idx="11">
                  <c:v>215986</c:v>
                </c:pt>
                <c:pt idx="12">
                  <c:v>193624</c:v>
                </c:pt>
                <c:pt idx="13">
                  <c:v>192685</c:v>
                </c:pt>
                <c:pt idx="14">
                  <c:v>187652</c:v>
                </c:pt>
                <c:pt idx="15">
                  <c:v>180688</c:v>
                </c:pt>
                <c:pt idx="16">
                  <c:v>176524</c:v>
                </c:pt>
                <c:pt idx="17">
                  <c:v>171517</c:v>
                </c:pt>
                <c:pt idx="18">
                  <c:v>148183</c:v>
                </c:pt>
                <c:pt idx="19">
                  <c:v>148035</c:v>
                </c:pt>
                <c:pt idx="20">
                  <c:v>129566</c:v>
                </c:pt>
                <c:pt idx="21">
                  <c:v>129290</c:v>
                </c:pt>
                <c:pt idx="22">
                  <c:v>118169</c:v>
                </c:pt>
                <c:pt idx="23">
                  <c:v>111698</c:v>
                </c:pt>
                <c:pt idx="24">
                  <c:v>110233</c:v>
                </c:pt>
                <c:pt idx="25">
                  <c:v>90708</c:v>
                </c:pt>
                <c:pt idx="26">
                  <c:v>76816</c:v>
                </c:pt>
                <c:pt idx="27">
                  <c:v>63978</c:v>
                </c:pt>
                <c:pt idx="28">
                  <c:v>53125</c:v>
                </c:pt>
                <c:pt idx="29">
                  <c:v>51468</c:v>
                </c:pt>
                <c:pt idx="30">
                  <c:v>48890</c:v>
                </c:pt>
                <c:pt idx="31">
                  <c:v>48882</c:v>
                </c:pt>
                <c:pt idx="32">
                  <c:v>36378</c:v>
                </c:pt>
                <c:pt idx="33">
                  <c:v>34078</c:v>
                </c:pt>
                <c:pt idx="34">
                  <c:v>3314</c:v>
                </c:pt>
              </c:numCache>
            </c:numRef>
          </c:yVal>
          <c:bubbleSize>
            <c:numRef>
              <c:f>'SAPBW_DOWNLOAD (2)'!$D$20:$D$54</c:f>
              <c:numCache>
                <c:formatCode>#,##0</c:formatCode>
                <c:ptCount val="35"/>
                <c:pt idx="0">
                  <c:v>2971833.0079999999</c:v>
                </c:pt>
                <c:pt idx="1">
                  <c:v>4108511.4270000001</c:v>
                </c:pt>
                <c:pt idx="2">
                  <c:v>3441099.7889999999</c:v>
                </c:pt>
                <c:pt idx="3">
                  <c:v>2627048.15</c:v>
                </c:pt>
                <c:pt idx="4">
                  <c:v>3809030.4379999987</c:v>
                </c:pt>
                <c:pt idx="5">
                  <c:v>2803814.56</c:v>
                </c:pt>
                <c:pt idx="6">
                  <c:v>1189265.233</c:v>
                </c:pt>
                <c:pt idx="7">
                  <c:v>1838658.8810000001</c:v>
                </c:pt>
                <c:pt idx="8">
                  <c:v>2904411.3579999977</c:v>
                </c:pt>
                <c:pt idx="9">
                  <c:v>1962748.9740000002</c:v>
                </c:pt>
                <c:pt idx="10">
                  <c:v>1227208.2240000002</c:v>
                </c:pt>
                <c:pt idx="11">
                  <c:v>842632.25600000005</c:v>
                </c:pt>
                <c:pt idx="12">
                  <c:v>1995842.7680000002</c:v>
                </c:pt>
                <c:pt idx="13">
                  <c:v>1040626.5429999989</c:v>
                </c:pt>
                <c:pt idx="14">
                  <c:v>991785.96000000043</c:v>
                </c:pt>
                <c:pt idx="15">
                  <c:v>1080579.3530000008</c:v>
                </c:pt>
                <c:pt idx="16">
                  <c:v>636088.37899999996</c:v>
                </c:pt>
                <c:pt idx="17">
                  <c:v>597168.20499999623</c:v>
                </c:pt>
                <c:pt idx="18">
                  <c:v>984484.76699999999</c:v>
                </c:pt>
                <c:pt idx="19">
                  <c:v>719473.54</c:v>
                </c:pt>
                <c:pt idx="20">
                  <c:v>590233.42599999998</c:v>
                </c:pt>
                <c:pt idx="21">
                  <c:v>703104.67399999837</c:v>
                </c:pt>
                <c:pt idx="22">
                  <c:v>1065181.575</c:v>
                </c:pt>
                <c:pt idx="23">
                  <c:v>541192.39899999998</c:v>
                </c:pt>
                <c:pt idx="24">
                  <c:v>366690.16899999959</c:v>
                </c:pt>
                <c:pt idx="25">
                  <c:v>352738.9540000002</c:v>
                </c:pt>
                <c:pt idx="26">
                  <c:v>268491.59999999998</c:v>
                </c:pt>
                <c:pt idx="27">
                  <c:v>406716.516</c:v>
                </c:pt>
                <c:pt idx="28">
                  <c:v>601386.83400000003</c:v>
                </c:pt>
                <c:pt idx="29">
                  <c:v>271784.36199999985</c:v>
                </c:pt>
                <c:pt idx="30">
                  <c:v>162413.196</c:v>
                </c:pt>
                <c:pt idx="31">
                  <c:v>203578.92199999923</c:v>
                </c:pt>
                <c:pt idx="32">
                  <c:v>202910.43700000001</c:v>
                </c:pt>
                <c:pt idx="33">
                  <c:v>348231.83</c:v>
                </c:pt>
                <c:pt idx="34">
                  <c:v>28943.190999999992</c:v>
                </c:pt>
              </c:numCache>
            </c:numRef>
          </c:bubbleSize>
          <c:bubble3D val="1"/>
          <c:extLst>
            <c:ext xmlns:c16="http://schemas.microsoft.com/office/drawing/2014/chart" uri="{C3380CC4-5D6E-409C-BE32-E72D297353CC}">
              <c16:uniqueId val="{00000000-6599-4034-B8BD-1C89588340A2}"/>
            </c:ext>
          </c:extLst>
        </c:ser>
        <c:dLbls>
          <c:showLegendKey val="0"/>
          <c:showVal val="0"/>
          <c:showCatName val="0"/>
          <c:showSerName val="0"/>
          <c:showPercent val="0"/>
          <c:showBubbleSize val="0"/>
        </c:dLbls>
        <c:bubbleScale val="100"/>
        <c:showNegBubbles val="0"/>
        <c:axId val="281124864"/>
        <c:axId val="281126400"/>
      </c:bubbleChart>
      <c:valAx>
        <c:axId val="281124864"/>
        <c:scaling>
          <c:orientation val="minMax"/>
        </c:scaling>
        <c:delete val="0"/>
        <c:axPos val="b"/>
        <c:numFmt formatCode="General" sourceLinked="1"/>
        <c:majorTickMark val="out"/>
        <c:minorTickMark val="none"/>
        <c:tickLblPos val="nextTo"/>
        <c:crossAx val="281126400"/>
        <c:crosses val="autoZero"/>
        <c:crossBetween val="midCat"/>
      </c:valAx>
      <c:valAx>
        <c:axId val="281126400"/>
        <c:scaling>
          <c:orientation val="minMax"/>
          <c:min val="0"/>
        </c:scaling>
        <c:delete val="0"/>
        <c:axPos val="l"/>
        <c:majorGridlines/>
        <c:numFmt formatCode="#,##0" sourceLinked="1"/>
        <c:majorTickMark val="out"/>
        <c:minorTickMark val="none"/>
        <c:tickLblPos val="nextTo"/>
        <c:crossAx val="281124864"/>
        <c:crosses val="autoZero"/>
        <c:crossBetween val="midCat"/>
      </c:valAx>
    </c:plotArea>
    <c:plotVisOnly val="1"/>
    <c:dispBlanksAs val="gap"/>
    <c:showDLblsOverMax val="0"/>
  </c:chart>
  <c:spPr>
    <a:solidFill>
      <a:schemeClr val="bg1"/>
    </a:solid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bubbleChart>
        <c:varyColors val="0"/>
        <c:ser>
          <c:idx val="0"/>
          <c:order val="0"/>
          <c:spPr>
            <a:ln w="25400">
              <a:noFill/>
            </a:ln>
          </c:spPr>
          <c:invertIfNegative val="0"/>
          <c:xVal>
            <c:numRef>
              <c:f>CP!$G$2:$G$58</c:f>
              <c:numCache>
                <c:formatCode>General</c:formatCode>
                <c:ptCount val="57"/>
                <c:pt idx="0">
                  <c:v>79.930000000000007</c:v>
                </c:pt>
                <c:pt idx="1">
                  <c:v>79.48</c:v>
                </c:pt>
                <c:pt idx="2">
                  <c:v>38.879999999999995</c:v>
                </c:pt>
                <c:pt idx="3">
                  <c:v>68.52</c:v>
                </c:pt>
                <c:pt idx="4">
                  <c:v>68.430000000000007</c:v>
                </c:pt>
                <c:pt idx="5">
                  <c:v>4.29</c:v>
                </c:pt>
                <c:pt idx="6">
                  <c:v>30.93</c:v>
                </c:pt>
                <c:pt idx="7">
                  <c:v>84.54</c:v>
                </c:pt>
                <c:pt idx="8">
                  <c:v>49.760000000000012</c:v>
                </c:pt>
                <c:pt idx="9">
                  <c:v>19.21</c:v>
                </c:pt>
                <c:pt idx="10">
                  <c:v>55.06</c:v>
                </c:pt>
                <c:pt idx="11">
                  <c:v>39.1</c:v>
                </c:pt>
                <c:pt idx="12">
                  <c:v>55.33</c:v>
                </c:pt>
                <c:pt idx="13">
                  <c:v>79.239999999999995</c:v>
                </c:pt>
                <c:pt idx="14">
                  <c:v>78.790000000000006</c:v>
                </c:pt>
                <c:pt idx="15">
                  <c:v>72.239999999999995</c:v>
                </c:pt>
                <c:pt idx="16">
                  <c:v>76.86</c:v>
                </c:pt>
                <c:pt idx="17">
                  <c:v>45.1</c:v>
                </c:pt>
                <c:pt idx="18">
                  <c:v>44.730000000000011</c:v>
                </c:pt>
                <c:pt idx="19">
                  <c:v>75.64</c:v>
                </c:pt>
                <c:pt idx="20">
                  <c:v>92.01</c:v>
                </c:pt>
                <c:pt idx="21">
                  <c:v>57.220000000000013</c:v>
                </c:pt>
                <c:pt idx="22">
                  <c:v>44.4</c:v>
                </c:pt>
                <c:pt idx="23">
                  <c:v>23.17</c:v>
                </c:pt>
                <c:pt idx="24">
                  <c:v>78.760000000000005</c:v>
                </c:pt>
                <c:pt idx="25">
                  <c:v>27.75</c:v>
                </c:pt>
                <c:pt idx="26">
                  <c:v>80.66</c:v>
                </c:pt>
                <c:pt idx="27">
                  <c:v>54.660000000000011</c:v>
                </c:pt>
                <c:pt idx="28">
                  <c:v>31.41</c:v>
                </c:pt>
                <c:pt idx="29">
                  <c:v>19.75</c:v>
                </c:pt>
                <c:pt idx="30">
                  <c:v>88.95</c:v>
                </c:pt>
                <c:pt idx="31">
                  <c:v>91.6</c:v>
                </c:pt>
                <c:pt idx="32">
                  <c:v>43</c:v>
                </c:pt>
                <c:pt idx="33">
                  <c:v>44.309999999999995</c:v>
                </c:pt>
                <c:pt idx="34">
                  <c:v>47.64</c:v>
                </c:pt>
                <c:pt idx="35">
                  <c:v>84.66</c:v>
                </c:pt>
                <c:pt idx="36">
                  <c:v>73.92</c:v>
                </c:pt>
                <c:pt idx="37">
                  <c:v>75.61999999999999</c:v>
                </c:pt>
                <c:pt idx="38">
                  <c:v>71.52</c:v>
                </c:pt>
                <c:pt idx="39">
                  <c:v>86.35</c:v>
                </c:pt>
                <c:pt idx="40">
                  <c:v>48.4</c:v>
                </c:pt>
                <c:pt idx="41">
                  <c:v>74.569999999999993</c:v>
                </c:pt>
                <c:pt idx="42">
                  <c:v>76.06</c:v>
                </c:pt>
                <c:pt idx="43">
                  <c:v>21.59</c:v>
                </c:pt>
                <c:pt idx="44">
                  <c:v>84.92</c:v>
                </c:pt>
                <c:pt idx="45">
                  <c:v>49.97</c:v>
                </c:pt>
                <c:pt idx="46">
                  <c:v>59.790000000000013</c:v>
                </c:pt>
                <c:pt idx="47">
                  <c:v>24.630000000000031</c:v>
                </c:pt>
                <c:pt idx="48">
                  <c:v>48.39</c:v>
                </c:pt>
                <c:pt idx="49">
                  <c:v>91.679999999999978</c:v>
                </c:pt>
                <c:pt idx="50">
                  <c:v>88</c:v>
                </c:pt>
                <c:pt idx="51">
                  <c:v>54.730000000000011</c:v>
                </c:pt>
                <c:pt idx="52">
                  <c:v>70.819999999999993</c:v>
                </c:pt>
                <c:pt idx="53">
                  <c:v>44.01</c:v>
                </c:pt>
                <c:pt idx="54">
                  <c:v>60.67</c:v>
                </c:pt>
                <c:pt idx="55">
                  <c:v>56</c:v>
                </c:pt>
                <c:pt idx="56">
                  <c:v>87.09</c:v>
                </c:pt>
              </c:numCache>
            </c:numRef>
          </c:xVal>
          <c:yVal>
            <c:numRef>
              <c:f>CP!$C$2:$C$58</c:f>
              <c:numCache>
                <c:formatCode>#,##0</c:formatCode>
                <c:ptCount val="57"/>
                <c:pt idx="0">
                  <c:v>714335</c:v>
                </c:pt>
                <c:pt idx="1">
                  <c:v>517931</c:v>
                </c:pt>
                <c:pt idx="2">
                  <c:v>517241</c:v>
                </c:pt>
                <c:pt idx="3">
                  <c:v>501094</c:v>
                </c:pt>
                <c:pt idx="4">
                  <c:v>376755</c:v>
                </c:pt>
                <c:pt idx="5">
                  <c:v>339403</c:v>
                </c:pt>
                <c:pt idx="6">
                  <c:v>252516</c:v>
                </c:pt>
                <c:pt idx="7">
                  <c:v>246275</c:v>
                </c:pt>
                <c:pt idx="8">
                  <c:v>242950</c:v>
                </c:pt>
                <c:pt idx="9">
                  <c:v>230438</c:v>
                </c:pt>
                <c:pt idx="10">
                  <c:v>216614</c:v>
                </c:pt>
                <c:pt idx="11">
                  <c:v>214896</c:v>
                </c:pt>
                <c:pt idx="12">
                  <c:v>190506</c:v>
                </c:pt>
                <c:pt idx="13">
                  <c:v>141446</c:v>
                </c:pt>
                <c:pt idx="14">
                  <c:v>136653</c:v>
                </c:pt>
                <c:pt idx="15">
                  <c:v>124755</c:v>
                </c:pt>
                <c:pt idx="16">
                  <c:v>121449</c:v>
                </c:pt>
                <c:pt idx="17">
                  <c:v>120980</c:v>
                </c:pt>
                <c:pt idx="18">
                  <c:v>117853</c:v>
                </c:pt>
                <c:pt idx="19">
                  <c:v>117370</c:v>
                </c:pt>
                <c:pt idx="20">
                  <c:v>116737</c:v>
                </c:pt>
                <c:pt idx="21">
                  <c:v>107073</c:v>
                </c:pt>
                <c:pt idx="22">
                  <c:v>95191</c:v>
                </c:pt>
                <c:pt idx="23">
                  <c:v>92760</c:v>
                </c:pt>
                <c:pt idx="24">
                  <c:v>83533</c:v>
                </c:pt>
                <c:pt idx="25">
                  <c:v>83373</c:v>
                </c:pt>
                <c:pt idx="26">
                  <c:v>83298</c:v>
                </c:pt>
                <c:pt idx="27">
                  <c:v>82570</c:v>
                </c:pt>
                <c:pt idx="28">
                  <c:v>76385</c:v>
                </c:pt>
                <c:pt idx="29">
                  <c:v>72307</c:v>
                </c:pt>
                <c:pt idx="30">
                  <c:v>69590</c:v>
                </c:pt>
                <c:pt idx="31">
                  <c:v>69324</c:v>
                </c:pt>
                <c:pt idx="32">
                  <c:v>67393</c:v>
                </c:pt>
                <c:pt idx="33">
                  <c:v>66511</c:v>
                </c:pt>
                <c:pt idx="34">
                  <c:v>66131</c:v>
                </c:pt>
                <c:pt idx="35">
                  <c:v>65705</c:v>
                </c:pt>
                <c:pt idx="36">
                  <c:v>65087</c:v>
                </c:pt>
                <c:pt idx="37">
                  <c:v>64360</c:v>
                </c:pt>
                <c:pt idx="38">
                  <c:v>64292</c:v>
                </c:pt>
                <c:pt idx="39">
                  <c:v>62649</c:v>
                </c:pt>
                <c:pt idx="40">
                  <c:v>61508</c:v>
                </c:pt>
                <c:pt idx="41">
                  <c:v>60914</c:v>
                </c:pt>
                <c:pt idx="42">
                  <c:v>60613</c:v>
                </c:pt>
                <c:pt idx="43">
                  <c:v>59535</c:v>
                </c:pt>
                <c:pt idx="44">
                  <c:v>56695</c:v>
                </c:pt>
                <c:pt idx="45">
                  <c:v>56368</c:v>
                </c:pt>
                <c:pt idx="46">
                  <c:v>55878</c:v>
                </c:pt>
                <c:pt idx="47">
                  <c:v>52744</c:v>
                </c:pt>
                <c:pt idx="48">
                  <c:v>51044</c:v>
                </c:pt>
                <c:pt idx="49">
                  <c:v>49212</c:v>
                </c:pt>
                <c:pt idx="50">
                  <c:v>49137</c:v>
                </c:pt>
                <c:pt idx="51">
                  <c:v>43751</c:v>
                </c:pt>
                <c:pt idx="52">
                  <c:v>43103</c:v>
                </c:pt>
                <c:pt idx="53">
                  <c:v>42393</c:v>
                </c:pt>
                <c:pt idx="54">
                  <c:v>41739</c:v>
                </c:pt>
                <c:pt idx="55">
                  <c:v>41591</c:v>
                </c:pt>
                <c:pt idx="56">
                  <c:v>40679</c:v>
                </c:pt>
              </c:numCache>
            </c:numRef>
          </c:yVal>
          <c:bubbleSize>
            <c:numRef>
              <c:f>CP!$D$2:$D$57</c:f>
              <c:numCache>
                <c:formatCode>#,##0</c:formatCode>
                <c:ptCount val="56"/>
                <c:pt idx="0">
                  <c:v>1568206.3220000011</c:v>
                </c:pt>
                <c:pt idx="1">
                  <c:v>1162804.534</c:v>
                </c:pt>
                <c:pt idx="2">
                  <c:v>9340285.3399999831</c:v>
                </c:pt>
                <c:pt idx="3">
                  <c:v>1114424.7610000002</c:v>
                </c:pt>
                <c:pt idx="4">
                  <c:v>953733.55900000001</c:v>
                </c:pt>
                <c:pt idx="5">
                  <c:v>2505772.5249999999</c:v>
                </c:pt>
                <c:pt idx="6">
                  <c:v>1494770.595</c:v>
                </c:pt>
                <c:pt idx="7">
                  <c:v>2640297.5359999957</c:v>
                </c:pt>
                <c:pt idx="8">
                  <c:v>1598379.9440000001</c:v>
                </c:pt>
                <c:pt idx="9">
                  <c:v>1620538.1920000052</c:v>
                </c:pt>
                <c:pt idx="10">
                  <c:v>1652093.9379999998</c:v>
                </c:pt>
                <c:pt idx="11">
                  <c:v>1279289.9239999999</c:v>
                </c:pt>
                <c:pt idx="12">
                  <c:v>1078947.6860000018</c:v>
                </c:pt>
                <c:pt idx="13">
                  <c:v>959430.07699999888</c:v>
                </c:pt>
                <c:pt idx="14">
                  <c:v>353636.64499999984</c:v>
                </c:pt>
                <c:pt idx="15">
                  <c:v>621971.01199999999</c:v>
                </c:pt>
                <c:pt idx="16">
                  <c:v>553157.18399999896</c:v>
                </c:pt>
                <c:pt idx="17">
                  <c:v>735330.72199999937</c:v>
                </c:pt>
                <c:pt idx="18">
                  <c:v>1476647.7820000001</c:v>
                </c:pt>
                <c:pt idx="19">
                  <c:v>425572.31900000002</c:v>
                </c:pt>
                <c:pt idx="20">
                  <c:v>302669.511</c:v>
                </c:pt>
                <c:pt idx="21">
                  <c:v>970963.48</c:v>
                </c:pt>
                <c:pt idx="22">
                  <c:v>692487.02500000002</c:v>
                </c:pt>
                <c:pt idx="23">
                  <c:v>523845.38099999999</c:v>
                </c:pt>
                <c:pt idx="24">
                  <c:v>635094.69199999899</c:v>
                </c:pt>
                <c:pt idx="25">
                  <c:v>515384.22899999999</c:v>
                </c:pt>
                <c:pt idx="26">
                  <c:v>365898.18099999987</c:v>
                </c:pt>
                <c:pt idx="27">
                  <c:v>766160.9</c:v>
                </c:pt>
                <c:pt idx="28">
                  <c:v>706139.76599999936</c:v>
                </c:pt>
                <c:pt idx="29">
                  <c:v>505555.17799999984</c:v>
                </c:pt>
                <c:pt idx="30">
                  <c:v>168699.98699999962</c:v>
                </c:pt>
                <c:pt idx="31">
                  <c:v>915199.33000000042</c:v>
                </c:pt>
                <c:pt idx="32">
                  <c:v>340244.08600000001</c:v>
                </c:pt>
                <c:pt idx="33">
                  <c:v>324774.11499999999</c:v>
                </c:pt>
                <c:pt idx="34">
                  <c:v>321448.50199999986</c:v>
                </c:pt>
                <c:pt idx="35">
                  <c:v>403340.52299999999</c:v>
                </c:pt>
                <c:pt idx="36">
                  <c:v>271659.03600000002</c:v>
                </c:pt>
                <c:pt idx="37">
                  <c:v>594773.45799999998</c:v>
                </c:pt>
                <c:pt idx="38">
                  <c:v>382852.83</c:v>
                </c:pt>
                <c:pt idx="39">
                  <c:v>308241.31199999986</c:v>
                </c:pt>
                <c:pt idx="40">
                  <c:v>307068.28700000001</c:v>
                </c:pt>
                <c:pt idx="41">
                  <c:v>380995.92900000128</c:v>
                </c:pt>
                <c:pt idx="42">
                  <c:v>384375.95199999999</c:v>
                </c:pt>
                <c:pt idx="43">
                  <c:v>328701.03600000002</c:v>
                </c:pt>
                <c:pt idx="44">
                  <c:v>541194.89099999936</c:v>
                </c:pt>
                <c:pt idx="45">
                  <c:v>141042.666</c:v>
                </c:pt>
                <c:pt idx="46">
                  <c:v>129974.568</c:v>
                </c:pt>
                <c:pt idx="47">
                  <c:v>317241.55300000001</c:v>
                </c:pt>
                <c:pt idx="48">
                  <c:v>300654.946</c:v>
                </c:pt>
                <c:pt idx="49">
                  <c:v>251821.266</c:v>
                </c:pt>
                <c:pt idx="50">
                  <c:v>237255.17199999999</c:v>
                </c:pt>
                <c:pt idx="51">
                  <c:v>187559.128</c:v>
                </c:pt>
                <c:pt idx="52">
                  <c:v>310773.61700000003</c:v>
                </c:pt>
                <c:pt idx="53">
                  <c:v>460830.70799999993</c:v>
                </c:pt>
                <c:pt idx="54">
                  <c:v>153022.505</c:v>
                </c:pt>
                <c:pt idx="55">
                  <c:v>471646.99400000129</c:v>
                </c:pt>
              </c:numCache>
            </c:numRef>
          </c:bubbleSize>
          <c:bubble3D val="1"/>
          <c:extLst>
            <c:ext xmlns:c16="http://schemas.microsoft.com/office/drawing/2014/chart" uri="{C3380CC4-5D6E-409C-BE32-E72D297353CC}">
              <c16:uniqueId val="{00000000-1571-47CC-9D34-EADDAA3B3F81}"/>
            </c:ext>
          </c:extLst>
        </c:ser>
        <c:dLbls>
          <c:showLegendKey val="0"/>
          <c:showVal val="0"/>
          <c:showCatName val="0"/>
          <c:showSerName val="0"/>
          <c:showPercent val="0"/>
          <c:showBubbleSize val="0"/>
        </c:dLbls>
        <c:bubbleScale val="100"/>
        <c:showNegBubbles val="0"/>
        <c:axId val="281019520"/>
        <c:axId val="281021056"/>
      </c:bubbleChart>
      <c:valAx>
        <c:axId val="281019520"/>
        <c:scaling>
          <c:orientation val="minMax"/>
          <c:max val="100"/>
          <c:min val="0"/>
        </c:scaling>
        <c:delete val="0"/>
        <c:axPos val="b"/>
        <c:numFmt formatCode="General" sourceLinked="1"/>
        <c:majorTickMark val="out"/>
        <c:minorTickMark val="none"/>
        <c:tickLblPos val="nextTo"/>
        <c:crossAx val="281021056"/>
        <c:crosses val="autoZero"/>
        <c:crossBetween val="midCat"/>
      </c:valAx>
      <c:valAx>
        <c:axId val="281021056"/>
        <c:scaling>
          <c:orientation val="minMax"/>
          <c:min val="0"/>
        </c:scaling>
        <c:delete val="0"/>
        <c:axPos val="l"/>
        <c:majorGridlines/>
        <c:numFmt formatCode="#,##0" sourceLinked="1"/>
        <c:majorTickMark val="out"/>
        <c:minorTickMark val="none"/>
        <c:tickLblPos val="nextTo"/>
        <c:crossAx val="281019520"/>
        <c:crosses val="autoZero"/>
        <c:crossBetween val="midCat"/>
      </c:valAx>
    </c:plotArea>
    <c:plotVisOnly val="1"/>
    <c:dispBlanksAs val="gap"/>
    <c:showDLblsOverMax val="0"/>
  </c:chart>
  <c:spPr>
    <a:solidFill>
      <a:schemeClr val="bg1"/>
    </a:solidFill>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bubbleChart>
        <c:varyColors val="0"/>
        <c:ser>
          <c:idx val="0"/>
          <c:order val="0"/>
          <c:invertIfNegative val="0"/>
          <c:xVal>
            <c:numRef>
              <c:f>FRAGANCIAS!$G$2:$G$79</c:f>
              <c:numCache>
                <c:formatCode>General</c:formatCode>
                <c:ptCount val="78"/>
                <c:pt idx="0">
                  <c:v>54.120000000000012</c:v>
                </c:pt>
                <c:pt idx="1">
                  <c:v>48</c:v>
                </c:pt>
                <c:pt idx="2">
                  <c:v>52.11</c:v>
                </c:pt>
                <c:pt idx="3">
                  <c:v>62.1</c:v>
                </c:pt>
                <c:pt idx="4">
                  <c:v>40.97</c:v>
                </c:pt>
                <c:pt idx="5">
                  <c:v>42</c:v>
                </c:pt>
                <c:pt idx="6">
                  <c:v>61.78</c:v>
                </c:pt>
                <c:pt idx="7">
                  <c:v>54.21</c:v>
                </c:pt>
                <c:pt idx="8">
                  <c:v>40.910000000000004</c:v>
                </c:pt>
                <c:pt idx="9">
                  <c:v>69.38</c:v>
                </c:pt>
                <c:pt idx="10">
                  <c:v>53.95</c:v>
                </c:pt>
                <c:pt idx="11">
                  <c:v>71.940000000000026</c:v>
                </c:pt>
                <c:pt idx="12">
                  <c:v>10.130000000000001</c:v>
                </c:pt>
                <c:pt idx="13">
                  <c:v>76.73</c:v>
                </c:pt>
                <c:pt idx="14">
                  <c:v>81.290000000000006</c:v>
                </c:pt>
                <c:pt idx="15">
                  <c:v>48.49</c:v>
                </c:pt>
                <c:pt idx="16">
                  <c:v>53.25</c:v>
                </c:pt>
                <c:pt idx="17">
                  <c:v>55.83</c:v>
                </c:pt>
                <c:pt idx="18">
                  <c:v>67.940000000000026</c:v>
                </c:pt>
                <c:pt idx="19">
                  <c:v>50.81</c:v>
                </c:pt>
                <c:pt idx="20">
                  <c:v>35.08</c:v>
                </c:pt>
                <c:pt idx="21">
                  <c:v>27.95</c:v>
                </c:pt>
                <c:pt idx="22">
                  <c:v>59.57</c:v>
                </c:pt>
                <c:pt idx="23">
                  <c:v>60.9</c:v>
                </c:pt>
                <c:pt idx="24">
                  <c:v>42</c:v>
                </c:pt>
                <c:pt idx="25">
                  <c:v>34.15</c:v>
                </c:pt>
                <c:pt idx="26">
                  <c:v>27.5</c:v>
                </c:pt>
                <c:pt idx="27">
                  <c:v>78</c:v>
                </c:pt>
                <c:pt idx="28">
                  <c:v>53.31</c:v>
                </c:pt>
                <c:pt idx="29">
                  <c:v>41.6</c:v>
                </c:pt>
                <c:pt idx="30">
                  <c:v>62.49</c:v>
                </c:pt>
                <c:pt idx="31">
                  <c:v>55.95</c:v>
                </c:pt>
                <c:pt idx="32">
                  <c:v>81.099999999999994</c:v>
                </c:pt>
                <c:pt idx="33">
                  <c:v>48.04</c:v>
                </c:pt>
                <c:pt idx="34">
                  <c:v>22.56</c:v>
                </c:pt>
                <c:pt idx="35">
                  <c:v>51.53</c:v>
                </c:pt>
                <c:pt idx="36">
                  <c:v>48.38</c:v>
                </c:pt>
                <c:pt idx="37">
                  <c:v>60.46</c:v>
                </c:pt>
                <c:pt idx="38">
                  <c:v>64.849999999999994</c:v>
                </c:pt>
                <c:pt idx="39">
                  <c:v>53.160000000000011</c:v>
                </c:pt>
                <c:pt idx="40">
                  <c:v>49.87</c:v>
                </c:pt>
                <c:pt idx="41">
                  <c:v>37.270000000000003</c:v>
                </c:pt>
                <c:pt idx="42">
                  <c:v>84.990000000000023</c:v>
                </c:pt>
                <c:pt idx="43">
                  <c:v>58.08</c:v>
                </c:pt>
                <c:pt idx="44">
                  <c:v>11</c:v>
                </c:pt>
                <c:pt idx="45">
                  <c:v>89.33</c:v>
                </c:pt>
                <c:pt idx="46">
                  <c:v>45.25</c:v>
                </c:pt>
                <c:pt idx="47">
                  <c:v>47.27</c:v>
                </c:pt>
                <c:pt idx="48">
                  <c:v>17.43</c:v>
                </c:pt>
                <c:pt idx="49">
                  <c:v>14.84</c:v>
                </c:pt>
                <c:pt idx="50">
                  <c:v>52.04</c:v>
                </c:pt>
                <c:pt idx="51">
                  <c:v>38.36</c:v>
                </c:pt>
                <c:pt idx="52">
                  <c:v>68.669999999999987</c:v>
                </c:pt>
                <c:pt idx="53">
                  <c:v>78.58</c:v>
                </c:pt>
                <c:pt idx="54">
                  <c:v>91.47</c:v>
                </c:pt>
                <c:pt idx="55">
                  <c:v>50.85</c:v>
                </c:pt>
                <c:pt idx="56">
                  <c:v>37.690000000000012</c:v>
                </c:pt>
                <c:pt idx="57">
                  <c:v>51.09</c:v>
                </c:pt>
                <c:pt idx="58">
                  <c:v>78.179999999999978</c:v>
                </c:pt>
                <c:pt idx="59">
                  <c:v>41.09</c:v>
                </c:pt>
                <c:pt idx="60">
                  <c:v>72</c:v>
                </c:pt>
                <c:pt idx="61">
                  <c:v>59.260000000000012</c:v>
                </c:pt>
                <c:pt idx="62">
                  <c:v>29.89</c:v>
                </c:pt>
                <c:pt idx="63">
                  <c:v>87.149999999999991</c:v>
                </c:pt>
                <c:pt idx="64">
                  <c:v>40.67</c:v>
                </c:pt>
                <c:pt idx="65">
                  <c:v>70.52</c:v>
                </c:pt>
                <c:pt idx="66">
                  <c:v>65</c:v>
                </c:pt>
                <c:pt idx="67">
                  <c:v>90.59</c:v>
                </c:pt>
                <c:pt idx="68">
                  <c:v>44.36</c:v>
                </c:pt>
                <c:pt idx="69">
                  <c:v>98.56</c:v>
                </c:pt>
                <c:pt idx="70">
                  <c:v>95</c:v>
                </c:pt>
                <c:pt idx="71">
                  <c:v>50.77</c:v>
                </c:pt>
                <c:pt idx="72">
                  <c:v>72.319999999999993</c:v>
                </c:pt>
                <c:pt idx="73">
                  <c:v>59.290000000000013</c:v>
                </c:pt>
                <c:pt idx="74">
                  <c:v>79.510000000000005</c:v>
                </c:pt>
                <c:pt idx="75">
                  <c:v>48.37</c:v>
                </c:pt>
                <c:pt idx="76">
                  <c:v>83</c:v>
                </c:pt>
                <c:pt idx="77">
                  <c:v>56.43</c:v>
                </c:pt>
              </c:numCache>
            </c:numRef>
          </c:xVal>
          <c:yVal>
            <c:numRef>
              <c:f>FRAGANCIAS!$C$2:$C$79</c:f>
              <c:numCache>
                <c:formatCode>#,##0</c:formatCode>
                <c:ptCount val="78"/>
                <c:pt idx="0">
                  <c:v>240436</c:v>
                </c:pt>
                <c:pt idx="1">
                  <c:v>231652</c:v>
                </c:pt>
                <c:pt idx="2">
                  <c:v>230854</c:v>
                </c:pt>
                <c:pt idx="3">
                  <c:v>225883</c:v>
                </c:pt>
                <c:pt idx="4">
                  <c:v>222618</c:v>
                </c:pt>
                <c:pt idx="5">
                  <c:v>198311</c:v>
                </c:pt>
                <c:pt idx="6">
                  <c:v>182367</c:v>
                </c:pt>
                <c:pt idx="7">
                  <c:v>172238</c:v>
                </c:pt>
                <c:pt idx="8">
                  <c:v>170365</c:v>
                </c:pt>
                <c:pt idx="9">
                  <c:v>166098</c:v>
                </c:pt>
                <c:pt idx="10">
                  <c:v>164960</c:v>
                </c:pt>
                <c:pt idx="11">
                  <c:v>163630</c:v>
                </c:pt>
                <c:pt idx="12">
                  <c:v>160305</c:v>
                </c:pt>
                <c:pt idx="13">
                  <c:v>155970</c:v>
                </c:pt>
                <c:pt idx="14">
                  <c:v>149024</c:v>
                </c:pt>
                <c:pt idx="15">
                  <c:v>144215</c:v>
                </c:pt>
                <c:pt idx="16">
                  <c:v>136666</c:v>
                </c:pt>
                <c:pt idx="17">
                  <c:v>132528</c:v>
                </c:pt>
                <c:pt idx="18">
                  <c:v>122787</c:v>
                </c:pt>
                <c:pt idx="19">
                  <c:v>122263</c:v>
                </c:pt>
                <c:pt idx="20">
                  <c:v>118180</c:v>
                </c:pt>
                <c:pt idx="21">
                  <c:v>110967</c:v>
                </c:pt>
                <c:pt idx="22">
                  <c:v>110177</c:v>
                </c:pt>
                <c:pt idx="23">
                  <c:v>104192</c:v>
                </c:pt>
                <c:pt idx="24">
                  <c:v>103604</c:v>
                </c:pt>
                <c:pt idx="25">
                  <c:v>98550</c:v>
                </c:pt>
                <c:pt idx="26">
                  <c:v>96336</c:v>
                </c:pt>
                <c:pt idx="27">
                  <c:v>96072</c:v>
                </c:pt>
                <c:pt idx="28">
                  <c:v>95179</c:v>
                </c:pt>
                <c:pt idx="29">
                  <c:v>93938</c:v>
                </c:pt>
                <c:pt idx="30">
                  <c:v>89929</c:v>
                </c:pt>
                <c:pt idx="31">
                  <c:v>88412</c:v>
                </c:pt>
                <c:pt idx="32">
                  <c:v>87189</c:v>
                </c:pt>
                <c:pt idx="33">
                  <c:v>86545</c:v>
                </c:pt>
                <c:pt idx="34">
                  <c:v>82865</c:v>
                </c:pt>
                <c:pt idx="35">
                  <c:v>80570</c:v>
                </c:pt>
                <c:pt idx="36">
                  <c:v>79764</c:v>
                </c:pt>
                <c:pt idx="37">
                  <c:v>77157</c:v>
                </c:pt>
                <c:pt idx="38">
                  <c:v>76389</c:v>
                </c:pt>
                <c:pt idx="39">
                  <c:v>76235</c:v>
                </c:pt>
                <c:pt idx="40">
                  <c:v>74996</c:v>
                </c:pt>
                <c:pt idx="41">
                  <c:v>73986</c:v>
                </c:pt>
                <c:pt idx="42">
                  <c:v>69171</c:v>
                </c:pt>
                <c:pt idx="43">
                  <c:v>68774</c:v>
                </c:pt>
                <c:pt idx="44">
                  <c:v>64017</c:v>
                </c:pt>
                <c:pt idx="45">
                  <c:v>63966</c:v>
                </c:pt>
                <c:pt idx="46">
                  <c:v>61577</c:v>
                </c:pt>
                <c:pt idx="47">
                  <c:v>59807</c:v>
                </c:pt>
                <c:pt idx="48">
                  <c:v>59621</c:v>
                </c:pt>
                <c:pt idx="49">
                  <c:v>57927</c:v>
                </c:pt>
                <c:pt idx="50">
                  <c:v>55803</c:v>
                </c:pt>
                <c:pt idx="51">
                  <c:v>55122</c:v>
                </c:pt>
                <c:pt idx="52">
                  <c:v>54744</c:v>
                </c:pt>
                <c:pt idx="53">
                  <c:v>52535</c:v>
                </c:pt>
                <c:pt idx="54">
                  <c:v>52403</c:v>
                </c:pt>
                <c:pt idx="55">
                  <c:v>52046</c:v>
                </c:pt>
                <c:pt idx="56">
                  <c:v>50987</c:v>
                </c:pt>
                <c:pt idx="57">
                  <c:v>50532</c:v>
                </c:pt>
                <c:pt idx="58">
                  <c:v>49974</c:v>
                </c:pt>
                <c:pt idx="59">
                  <c:v>48812</c:v>
                </c:pt>
                <c:pt idx="60">
                  <c:v>48723</c:v>
                </c:pt>
                <c:pt idx="61">
                  <c:v>47197</c:v>
                </c:pt>
                <c:pt idx="62">
                  <c:v>46873</c:v>
                </c:pt>
                <c:pt idx="63">
                  <c:v>46591</c:v>
                </c:pt>
                <c:pt idx="64">
                  <c:v>46172</c:v>
                </c:pt>
                <c:pt idx="65">
                  <c:v>45658</c:v>
                </c:pt>
                <c:pt idx="66">
                  <c:v>45446</c:v>
                </c:pt>
                <c:pt idx="67">
                  <c:v>44547</c:v>
                </c:pt>
                <c:pt idx="68">
                  <c:v>43813</c:v>
                </c:pt>
                <c:pt idx="69">
                  <c:v>43661</c:v>
                </c:pt>
                <c:pt idx="70">
                  <c:v>43419</c:v>
                </c:pt>
                <c:pt idx="71">
                  <c:v>42000</c:v>
                </c:pt>
                <c:pt idx="72">
                  <c:v>40728</c:v>
                </c:pt>
                <c:pt idx="73">
                  <c:v>40219</c:v>
                </c:pt>
                <c:pt idx="74">
                  <c:v>38274</c:v>
                </c:pt>
                <c:pt idx="75">
                  <c:v>37796</c:v>
                </c:pt>
                <c:pt idx="76">
                  <c:v>37688</c:v>
                </c:pt>
                <c:pt idx="77">
                  <c:v>37614</c:v>
                </c:pt>
              </c:numCache>
            </c:numRef>
          </c:yVal>
          <c:bubbleSize>
            <c:numRef>
              <c:f>FRAGANCIAS!$D$2:$D$79</c:f>
              <c:numCache>
                <c:formatCode>#,##0</c:formatCode>
                <c:ptCount val="78"/>
                <c:pt idx="0">
                  <c:v>5939246.8320000004</c:v>
                </c:pt>
                <c:pt idx="1">
                  <c:v>4534086.5420000004</c:v>
                </c:pt>
                <c:pt idx="2">
                  <c:v>4337391.3450000007</c:v>
                </c:pt>
                <c:pt idx="3">
                  <c:v>6177273.8170000007</c:v>
                </c:pt>
                <c:pt idx="4">
                  <c:v>4163764.844</c:v>
                </c:pt>
                <c:pt idx="5">
                  <c:v>4089521.179</c:v>
                </c:pt>
                <c:pt idx="6">
                  <c:v>3917940.6269999999</c:v>
                </c:pt>
                <c:pt idx="7">
                  <c:v>1990400.422</c:v>
                </c:pt>
                <c:pt idx="8">
                  <c:v>3937916.9739999967</c:v>
                </c:pt>
                <c:pt idx="9">
                  <c:v>377507.201</c:v>
                </c:pt>
                <c:pt idx="10">
                  <c:v>4204376.108</c:v>
                </c:pt>
                <c:pt idx="11">
                  <c:v>365653.09600000002</c:v>
                </c:pt>
                <c:pt idx="12">
                  <c:v>2309309.5349999997</c:v>
                </c:pt>
                <c:pt idx="13">
                  <c:v>324978.315</c:v>
                </c:pt>
                <c:pt idx="14">
                  <c:v>1146440.2340000002</c:v>
                </c:pt>
                <c:pt idx="15">
                  <c:v>1514615.7820000001</c:v>
                </c:pt>
                <c:pt idx="16">
                  <c:v>301381.77299999999</c:v>
                </c:pt>
                <c:pt idx="17">
                  <c:v>282886.26299999986</c:v>
                </c:pt>
                <c:pt idx="18">
                  <c:v>1903219.817</c:v>
                </c:pt>
                <c:pt idx="19">
                  <c:v>1488999.6670000008</c:v>
                </c:pt>
                <c:pt idx="20">
                  <c:v>252245.90299999999</c:v>
                </c:pt>
                <c:pt idx="21">
                  <c:v>2941348.7579999999</c:v>
                </c:pt>
                <c:pt idx="22">
                  <c:v>2664132.8289999967</c:v>
                </c:pt>
                <c:pt idx="23">
                  <c:v>1934081.906</c:v>
                </c:pt>
                <c:pt idx="24">
                  <c:v>2457960.2689999999</c:v>
                </c:pt>
                <c:pt idx="25">
                  <c:v>1696092.6</c:v>
                </c:pt>
                <c:pt idx="26">
                  <c:v>213943.435</c:v>
                </c:pt>
                <c:pt idx="27">
                  <c:v>923466.45400000003</c:v>
                </c:pt>
                <c:pt idx="28">
                  <c:v>1005910.937</c:v>
                </c:pt>
                <c:pt idx="29">
                  <c:v>1632893.912</c:v>
                </c:pt>
                <c:pt idx="30">
                  <c:v>2351224.3640000001</c:v>
                </c:pt>
                <c:pt idx="31">
                  <c:v>1662969.5860000001</c:v>
                </c:pt>
                <c:pt idx="32">
                  <c:v>185426.26199999999</c:v>
                </c:pt>
                <c:pt idx="33">
                  <c:v>200063.337</c:v>
                </c:pt>
                <c:pt idx="34">
                  <c:v>1613115.996</c:v>
                </c:pt>
                <c:pt idx="35">
                  <c:v>1064168.534</c:v>
                </c:pt>
                <c:pt idx="36">
                  <c:v>1158974.8830000008</c:v>
                </c:pt>
                <c:pt idx="37">
                  <c:v>168048.09</c:v>
                </c:pt>
                <c:pt idx="38">
                  <c:v>158608.14499999999</c:v>
                </c:pt>
                <c:pt idx="39">
                  <c:v>1639355.594</c:v>
                </c:pt>
                <c:pt idx="40">
                  <c:v>2204480.9479999999</c:v>
                </c:pt>
                <c:pt idx="41">
                  <c:v>150502.90099999998</c:v>
                </c:pt>
                <c:pt idx="42">
                  <c:v>1732737.0960000001</c:v>
                </c:pt>
                <c:pt idx="43">
                  <c:v>1604654.6810000001</c:v>
                </c:pt>
                <c:pt idx="44">
                  <c:v>897664.43799999997</c:v>
                </c:pt>
                <c:pt idx="45">
                  <c:v>1110718.6630000011</c:v>
                </c:pt>
                <c:pt idx="46">
                  <c:v>867789.18799999636</c:v>
                </c:pt>
                <c:pt idx="47">
                  <c:v>1296163.6040000001</c:v>
                </c:pt>
                <c:pt idx="48">
                  <c:v>143522.79999999999</c:v>
                </c:pt>
                <c:pt idx="49">
                  <c:v>1123249.9670000002</c:v>
                </c:pt>
                <c:pt idx="50">
                  <c:v>1001412.0580000004</c:v>
                </c:pt>
                <c:pt idx="51">
                  <c:v>125757.427</c:v>
                </c:pt>
                <c:pt idx="52">
                  <c:v>768356.81400000001</c:v>
                </c:pt>
                <c:pt idx="53">
                  <c:v>649137.85200000042</c:v>
                </c:pt>
                <c:pt idx="54">
                  <c:v>1033391.3560000049</c:v>
                </c:pt>
                <c:pt idx="55">
                  <c:v>125174.48599999999</c:v>
                </c:pt>
                <c:pt idx="56">
                  <c:v>122313.52800000002</c:v>
                </c:pt>
                <c:pt idx="57">
                  <c:v>1040340.2839999963</c:v>
                </c:pt>
                <c:pt idx="58">
                  <c:v>903592.52599999937</c:v>
                </c:pt>
                <c:pt idx="59">
                  <c:v>687932.21699999936</c:v>
                </c:pt>
                <c:pt idx="60">
                  <c:v>304699.51799999987</c:v>
                </c:pt>
                <c:pt idx="61">
                  <c:v>825323.603</c:v>
                </c:pt>
                <c:pt idx="62">
                  <c:v>1084197.55</c:v>
                </c:pt>
                <c:pt idx="63">
                  <c:v>669362.06000000041</c:v>
                </c:pt>
                <c:pt idx="64">
                  <c:v>603738.88</c:v>
                </c:pt>
                <c:pt idx="65">
                  <c:v>1004812.892</c:v>
                </c:pt>
                <c:pt idx="66">
                  <c:v>131565.69200000001</c:v>
                </c:pt>
                <c:pt idx="67">
                  <c:v>893679.72600000002</c:v>
                </c:pt>
                <c:pt idx="68">
                  <c:v>105698.511</c:v>
                </c:pt>
                <c:pt idx="69">
                  <c:v>124857.304</c:v>
                </c:pt>
                <c:pt idx="70">
                  <c:v>516685.86599999986</c:v>
                </c:pt>
                <c:pt idx="71">
                  <c:v>90567.608999999997</c:v>
                </c:pt>
                <c:pt idx="72">
                  <c:v>129444.254</c:v>
                </c:pt>
                <c:pt idx="73">
                  <c:v>596069.21100000001</c:v>
                </c:pt>
                <c:pt idx="74">
                  <c:v>346969.59100000001</c:v>
                </c:pt>
                <c:pt idx="75">
                  <c:v>90009.813999999998</c:v>
                </c:pt>
                <c:pt idx="76">
                  <c:v>299255.04199999984</c:v>
                </c:pt>
                <c:pt idx="77">
                  <c:v>88349.327999999994</c:v>
                </c:pt>
              </c:numCache>
            </c:numRef>
          </c:bubbleSize>
          <c:bubble3D val="1"/>
          <c:extLst>
            <c:ext xmlns:c16="http://schemas.microsoft.com/office/drawing/2014/chart" uri="{C3380CC4-5D6E-409C-BE32-E72D297353CC}">
              <c16:uniqueId val="{00000000-F0C6-4A0B-B794-11D94169DF6B}"/>
            </c:ext>
          </c:extLst>
        </c:ser>
        <c:dLbls>
          <c:showLegendKey val="0"/>
          <c:showVal val="0"/>
          <c:showCatName val="0"/>
          <c:showSerName val="0"/>
          <c:showPercent val="0"/>
          <c:showBubbleSize val="0"/>
        </c:dLbls>
        <c:bubbleScale val="100"/>
        <c:showNegBubbles val="0"/>
        <c:axId val="281045248"/>
        <c:axId val="281055232"/>
      </c:bubbleChart>
      <c:valAx>
        <c:axId val="281045248"/>
        <c:scaling>
          <c:orientation val="minMax"/>
          <c:max val="100"/>
          <c:min val="0"/>
        </c:scaling>
        <c:delete val="0"/>
        <c:axPos val="b"/>
        <c:numFmt formatCode="General" sourceLinked="1"/>
        <c:majorTickMark val="out"/>
        <c:minorTickMark val="none"/>
        <c:tickLblPos val="nextTo"/>
        <c:crossAx val="281055232"/>
        <c:crosses val="autoZero"/>
        <c:crossBetween val="midCat"/>
      </c:valAx>
      <c:valAx>
        <c:axId val="281055232"/>
        <c:scaling>
          <c:orientation val="minMax"/>
          <c:min val="0"/>
        </c:scaling>
        <c:delete val="0"/>
        <c:axPos val="l"/>
        <c:majorGridlines/>
        <c:numFmt formatCode="#,##0" sourceLinked="1"/>
        <c:majorTickMark val="out"/>
        <c:minorTickMark val="none"/>
        <c:tickLblPos val="nextTo"/>
        <c:crossAx val="281045248"/>
        <c:crosses val="autoZero"/>
        <c:crossBetween val="midCat"/>
      </c:valAx>
    </c:plotArea>
    <c:plotVisOnly val="1"/>
    <c:dispBlanksAs val="gap"/>
    <c:showDLblsOverMax val="0"/>
  </c:chart>
  <c:spPr>
    <a:solidFill>
      <a:schemeClr val="bg1"/>
    </a:solid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Lineas!$C$67</c:f>
              <c:strCache>
                <c:ptCount val="1"/>
                <c:pt idx="0">
                  <c:v>20004307 / KERA EXPERT SHAMPOO</c:v>
                </c:pt>
              </c:strCache>
            </c:strRef>
          </c:tx>
          <c:marker>
            <c:symbol val="none"/>
          </c:marker>
          <c:cat>
            <c:numRef>
              <c:f>Lineas!$C$74:$C$81</c:f>
              <c:numCache>
                <c:formatCode>General</c:formatCode>
                <c:ptCount val="8"/>
                <c:pt idx="0">
                  <c:v>10</c:v>
                </c:pt>
                <c:pt idx="1">
                  <c:v>20</c:v>
                </c:pt>
                <c:pt idx="2">
                  <c:v>25</c:v>
                </c:pt>
                <c:pt idx="3">
                  <c:v>30</c:v>
                </c:pt>
                <c:pt idx="4">
                  <c:v>35</c:v>
                </c:pt>
                <c:pt idx="5">
                  <c:v>40</c:v>
                </c:pt>
                <c:pt idx="6">
                  <c:v>45</c:v>
                </c:pt>
                <c:pt idx="7">
                  <c:v>50</c:v>
                </c:pt>
              </c:numCache>
            </c:numRef>
          </c:cat>
          <c:val>
            <c:numRef>
              <c:f>Lineas!$AE$74:$AE$81</c:f>
              <c:numCache>
                <c:formatCode>0</c:formatCode>
                <c:ptCount val="8"/>
                <c:pt idx="0">
                  <c:v>246.81113444308659</c:v>
                </c:pt>
                <c:pt idx="1">
                  <c:v>625.77839005430826</c:v>
                </c:pt>
                <c:pt idx="2">
                  <c:v>996.43384018238328</c:v>
                </c:pt>
                <c:pt idx="3">
                  <c:v>1586.6326061122747</c:v>
                </c:pt>
                <c:pt idx="4">
                  <c:v>2526.4126179394439</c:v>
                </c:pt>
                <c:pt idx="5">
                  <c:v>4022.8347076033674</c:v>
                </c:pt>
                <c:pt idx="6">
                  <c:v>6405.6041241186331</c:v>
                </c:pt>
                <c:pt idx="7">
                  <c:v>10199.714176019577</c:v>
                </c:pt>
              </c:numCache>
            </c:numRef>
          </c:val>
          <c:smooth val="0"/>
          <c:extLst>
            <c:ext xmlns:c16="http://schemas.microsoft.com/office/drawing/2014/chart" uri="{C3380CC4-5D6E-409C-BE32-E72D297353CC}">
              <c16:uniqueId val="{00000000-A560-443E-91BD-B0A620E85EBB}"/>
            </c:ext>
          </c:extLst>
        </c:ser>
        <c:ser>
          <c:idx val="1"/>
          <c:order val="1"/>
          <c:tx>
            <c:strRef>
              <c:f>Lineas!$C$68</c:f>
              <c:strCache>
                <c:ptCount val="1"/>
                <c:pt idx="0">
                  <c:v>20004310 / MACA-EXPERT SHAMPOO</c:v>
                </c:pt>
              </c:strCache>
            </c:strRef>
          </c:tx>
          <c:marker>
            <c:symbol val="none"/>
          </c:marker>
          <c:cat>
            <c:numRef>
              <c:f>Lineas!$C$74:$C$81</c:f>
              <c:numCache>
                <c:formatCode>General</c:formatCode>
                <c:ptCount val="8"/>
                <c:pt idx="0">
                  <c:v>10</c:v>
                </c:pt>
                <c:pt idx="1">
                  <c:v>20</c:v>
                </c:pt>
                <c:pt idx="2">
                  <c:v>25</c:v>
                </c:pt>
                <c:pt idx="3">
                  <c:v>30</c:v>
                </c:pt>
                <c:pt idx="4">
                  <c:v>35</c:v>
                </c:pt>
                <c:pt idx="5">
                  <c:v>40</c:v>
                </c:pt>
                <c:pt idx="6">
                  <c:v>45</c:v>
                </c:pt>
                <c:pt idx="7">
                  <c:v>50</c:v>
                </c:pt>
              </c:numCache>
            </c:numRef>
          </c:cat>
          <c:val>
            <c:numRef>
              <c:f>Lineas!$AG$74:$AG$81</c:f>
              <c:numCache>
                <c:formatCode>0</c:formatCode>
                <c:ptCount val="8"/>
                <c:pt idx="0">
                  <c:v>282.41821501391382</c:v>
                </c:pt>
                <c:pt idx="1">
                  <c:v>760.94567006535419</c:v>
                </c:pt>
                <c:pt idx="2">
                  <c:v>1249.0623659611958</c:v>
                </c:pt>
                <c:pt idx="3">
                  <c:v>2050.2867095972656</c:v>
                </c:pt>
                <c:pt idx="4">
                  <c:v>3365.4649328228766</c:v>
                </c:pt>
                <c:pt idx="5">
                  <c:v>5524.2782197448441</c:v>
                </c:pt>
                <c:pt idx="6">
                  <c:v>9067.8852575503515</c:v>
                </c:pt>
                <c:pt idx="7">
                  <c:v>14884.576730803565</c:v>
                </c:pt>
              </c:numCache>
            </c:numRef>
          </c:val>
          <c:smooth val="0"/>
          <c:extLst>
            <c:ext xmlns:c16="http://schemas.microsoft.com/office/drawing/2014/chart" uri="{C3380CC4-5D6E-409C-BE32-E72D297353CC}">
              <c16:uniqueId val="{00000001-A560-443E-91BD-B0A620E85EBB}"/>
            </c:ext>
          </c:extLst>
        </c:ser>
        <c:ser>
          <c:idx val="2"/>
          <c:order val="2"/>
          <c:tx>
            <c:strRef>
              <c:f>Lineas!$C$69</c:f>
              <c:strCache>
                <c:ptCount val="1"/>
                <c:pt idx="0">
                  <c:v>20004336 / TITANIUM SHAMPOO CONTROL</c:v>
                </c:pt>
              </c:strCache>
            </c:strRef>
          </c:tx>
          <c:marker>
            <c:symbol val="none"/>
          </c:marker>
          <c:cat>
            <c:numRef>
              <c:f>Lineas!$C$74:$C$81</c:f>
              <c:numCache>
                <c:formatCode>General</c:formatCode>
                <c:ptCount val="8"/>
                <c:pt idx="0">
                  <c:v>10</c:v>
                </c:pt>
                <c:pt idx="1">
                  <c:v>20</c:v>
                </c:pt>
                <c:pt idx="2">
                  <c:v>25</c:v>
                </c:pt>
                <c:pt idx="3">
                  <c:v>30</c:v>
                </c:pt>
                <c:pt idx="4">
                  <c:v>35</c:v>
                </c:pt>
                <c:pt idx="5">
                  <c:v>40</c:v>
                </c:pt>
                <c:pt idx="6">
                  <c:v>45</c:v>
                </c:pt>
                <c:pt idx="7">
                  <c:v>50</c:v>
                </c:pt>
              </c:numCache>
            </c:numRef>
          </c:cat>
          <c:val>
            <c:numRef>
              <c:f>Lineas!$AI$74:$AI$81</c:f>
              <c:numCache>
                <c:formatCode>0</c:formatCode>
                <c:ptCount val="8"/>
                <c:pt idx="0">
                  <c:v>2726.298377997075</c:v>
                </c:pt>
                <c:pt idx="1">
                  <c:v>4199.4975527840434</c:v>
                </c:pt>
                <c:pt idx="2">
                  <c:v>5212.0587952768401</c:v>
                </c:pt>
                <c:pt idx="3">
                  <c:v>6468.7635946860728</c:v>
                </c:pt>
                <c:pt idx="4">
                  <c:v>8028.4785892775499</c:v>
                </c:pt>
                <c:pt idx="5">
                  <c:v>9964.2640382526097</c:v>
                </c:pt>
                <c:pt idx="6">
                  <c:v>12366.79611459841</c:v>
                </c:pt>
                <c:pt idx="7">
                  <c:v>15348.614363581872</c:v>
                </c:pt>
              </c:numCache>
            </c:numRef>
          </c:val>
          <c:smooth val="0"/>
          <c:extLst>
            <c:ext xmlns:c16="http://schemas.microsoft.com/office/drawing/2014/chart" uri="{C3380CC4-5D6E-409C-BE32-E72D297353CC}">
              <c16:uniqueId val="{00000002-A560-443E-91BD-B0A620E85EBB}"/>
            </c:ext>
          </c:extLst>
        </c:ser>
        <c:ser>
          <c:idx val="3"/>
          <c:order val="3"/>
          <c:tx>
            <c:strRef>
              <c:f>Lineas!$C$70</c:f>
              <c:strCache>
                <c:ptCount val="1"/>
                <c:pt idx="0">
                  <c:v>20004394 / BIO FRUIT MANDARINA TROPICAL</c:v>
                </c:pt>
              </c:strCache>
            </c:strRef>
          </c:tx>
          <c:marker>
            <c:symbol val="none"/>
          </c:marker>
          <c:cat>
            <c:numRef>
              <c:f>Lineas!$C$74:$C$81</c:f>
              <c:numCache>
                <c:formatCode>General</c:formatCode>
                <c:ptCount val="8"/>
                <c:pt idx="0">
                  <c:v>10</c:v>
                </c:pt>
                <c:pt idx="1">
                  <c:v>20</c:v>
                </c:pt>
                <c:pt idx="2">
                  <c:v>25</c:v>
                </c:pt>
                <c:pt idx="3">
                  <c:v>30</c:v>
                </c:pt>
                <c:pt idx="4">
                  <c:v>35</c:v>
                </c:pt>
                <c:pt idx="5">
                  <c:v>40</c:v>
                </c:pt>
                <c:pt idx="6">
                  <c:v>45</c:v>
                </c:pt>
                <c:pt idx="7">
                  <c:v>50</c:v>
                </c:pt>
              </c:numCache>
            </c:numRef>
          </c:cat>
          <c:val>
            <c:numRef>
              <c:f>Lineas!$AK$74:$AK$81</c:f>
              <c:numCache>
                <c:formatCode>0</c:formatCode>
                <c:ptCount val="8"/>
                <c:pt idx="0">
                  <c:v>625.75214261195106</c:v>
                </c:pt>
                <c:pt idx="1">
                  <c:v>1526.3063079345752</c:v>
                </c:pt>
                <c:pt idx="2">
                  <c:v>2383.753676954515</c:v>
                </c:pt>
                <c:pt idx="3">
                  <c:v>3722.8972735384514</c:v>
                </c:pt>
                <c:pt idx="4">
                  <c:v>5814.3440923927728</c:v>
                </c:pt>
                <c:pt idx="5">
                  <c:v>9080.7225504267117</c:v>
                </c:pt>
                <c:pt idx="6">
                  <c:v>14182.084982846911</c:v>
                </c:pt>
                <c:pt idx="7">
                  <c:v>22149.287498189307</c:v>
                </c:pt>
              </c:numCache>
            </c:numRef>
          </c:val>
          <c:smooth val="0"/>
          <c:extLst>
            <c:ext xmlns:c16="http://schemas.microsoft.com/office/drawing/2014/chart" uri="{C3380CC4-5D6E-409C-BE32-E72D297353CC}">
              <c16:uniqueId val="{00000003-A560-443E-91BD-B0A620E85EBB}"/>
            </c:ext>
          </c:extLst>
        </c:ser>
        <c:ser>
          <c:idx val="4"/>
          <c:order val="4"/>
          <c:tx>
            <c:strRef>
              <c:f>Lineas!$C$71</c:f>
              <c:strCache>
                <c:ptCount val="1"/>
                <c:pt idx="0">
                  <c:v>20004395 / BIO FRUIT COCO CARIBEÑO</c:v>
                </c:pt>
              </c:strCache>
            </c:strRef>
          </c:tx>
          <c:marker>
            <c:symbol val="none"/>
          </c:marker>
          <c:cat>
            <c:numRef>
              <c:f>Lineas!$C$74:$C$81</c:f>
              <c:numCache>
                <c:formatCode>General</c:formatCode>
                <c:ptCount val="8"/>
                <c:pt idx="0">
                  <c:v>10</c:v>
                </c:pt>
                <c:pt idx="1">
                  <c:v>20</c:v>
                </c:pt>
                <c:pt idx="2">
                  <c:v>25</c:v>
                </c:pt>
                <c:pt idx="3">
                  <c:v>30</c:v>
                </c:pt>
                <c:pt idx="4">
                  <c:v>35</c:v>
                </c:pt>
                <c:pt idx="5">
                  <c:v>40</c:v>
                </c:pt>
                <c:pt idx="6">
                  <c:v>45</c:v>
                </c:pt>
                <c:pt idx="7">
                  <c:v>50</c:v>
                </c:pt>
              </c:numCache>
            </c:numRef>
          </c:cat>
          <c:val>
            <c:numRef>
              <c:f>Lineas!$AM$74:$AM$81</c:f>
              <c:numCache>
                <c:formatCode>0</c:formatCode>
                <c:ptCount val="8"/>
                <c:pt idx="0">
                  <c:v>921.07004190318776</c:v>
                </c:pt>
                <c:pt idx="1">
                  <c:v>2485.3742336767518</c:v>
                </c:pt>
                <c:pt idx="2">
                  <c:v>4082.6425630665126</c:v>
                </c:pt>
                <c:pt idx="3">
                  <c:v>6706.4227478951752</c:v>
                </c:pt>
                <c:pt idx="4">
                  <c:v>11016.420217718955</c:v>
                </c:pt>
                <c:pt idx="5">
                  <c:v>18096.311398123016</c:v>
                </c:pt>
                <c:pt idx="6">
                  <c:v>29726.21593456644</c:v>
                </c:pt>
                <c:pt idx="7">
                  <c:v>48830.27785873122</c:v>
                </c:pt>
              </c:numCache>
            </c:numRef>
          </c:val>
          <c:smooth val="0"/>
          <c:extLst>
            <c:ext xmlns:c16="http://schemas.microsoft.com/office/drawing/2014/chart" uri="{C3380CC4-5D6E-409C-BE32-E72D297353CC}">
              <c16:uniqueId val="{00000004-A560-443E-91BD-B0A620E85EBB}"/>
            </c:ext>
          </c:extLst>
        </c:ser>
        <c:dLbls>
          <c:showLegendKey val="0"/>
          <c:showVal val="0"/>
          <c:showCatName val="0"/>
          <c:showSerName val="0"/>
          <c:showPercent val="0"/>
          <c:showBubbleSize val="0"/>
        </c:dLbls>
        <c:smooth val="0"/>
        <c:axId val="281451904"/>
        <c:axId val="281461888"/>
      </c:lineChart>
      <c:catAx>
        <c:axId val="281451904"/>
        <c:scaling>
          <c:orientation val="minMax"/>
        </c:scaling>
        <c:delete val="0"/>
        <c:axPos val="b"/>
        <c:numFmt formatCode="General" sourceLinked="1"/>
        <c:majorTickMark val="out"/>
        <c:minorTickMark val="none"/>
        <c:tickLblPos val="nextTo"/>
        <c:crossAx val="281461888"/>
        <c:crosses val="autoZero"/>
        <c:auto val="1"/>
        <c:lblAlgn val="ctr"/>
        <c:lblOffset val="100"/>
        <c:noMultiLvlLbl val="0"/>
      </c:catAx>
      <c:valAx>
        <c:axId val="281461888"/>
        <c:scaling>
          <c:orientation val="minMax"/>
        </c:scaling>
        <c:delete val="0"/>
        <c:axPos val="l"/>
        <c:majorGridlines/>
        <c:numFmt formatCode="0" sourceLinked="1"/>
        <c:majorTickMark val="out"/>
        <c:minorTickMark val="none"/>
        <c:tickLblPos val="nextTo"/>
        <c:crossAx val="281451904"/>
        <c:crosses val="autoZero"/>
        <c:crossBetween val="between"/>
      </c:valAx>
    </c:plotArea>
    <c:plotVisOnly val="1"/>
    <c:dispBlanksAs val="gap"/>
    <c:showDLblsOverMax val="0"/>
  </c:chart>
  <c:txPr>
    <a:bodyPr/>
    <a:lstStyle/>
    <a:p>
      <a:pPr>
        <a:defRPr sz="1600"/>
      </a:pPr>
      <a:endParaRPr lang="es-P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C8584-0172-754E-ABD7-F72C925FEA6C}" type="doc">
      <dgm:prSet loTypeId="urn:microsoft.com/office/officeart/2005/8/layout/chevron1" loCatId="" qsTypeId="urn:microsoft.com/office/officeart/2005/8/quickstyle/simple4" qsCatId="simple" csTypeId="urn:microsoft.com/office/officeart/2005/8/colors/colorful1" csCatId="colorful" phldr="1"/>
      <dgm:spPr/>
    </dgm:pt>
    <dgm:pt modelId="{9022BBB9-B461-2A44-9B84-24C04C72F0C3}">
      <dgm:prSet phldrT="[Text]"/>
      <dgm:spPr/>
      <dgm:t>
        <a:bodyPr/>
        <a:lstStyle/>
        <a:p>
          <a:r>
            <a:rPr lang="en-US" dirty="0" err="1"/>
            <a:t>Descriptivas</a:t>
          </a:r>
          <a:endParaRPr lang="en-US" dirty="0"/>
        </a:p>
      </dgm:t>
    </dgm:pt>
    <dgm:pt modelId="{81AAAEDD-2F7E-C84B-A701-3CCA69F3B593}" type="parTrans" cxnId="{BF8D3B9E-A3D5-CD49-9C0C-E16117FB1F31}">
      <dgm:prSet/>
      <dgm:spPr/>
      <dgm:t>
        <a:bodyPr/>
        <a:lstStyle/>
        <a:p>
          <a:endParaRPr lang="en-US"/>
        </a:p>
      </dgm:t>
    </dgm:pt>
    <dgm:pt modelId="{A1BE9333-89C7-454E-92C1-1D4DF30CF3C0}" type="sibTrans" cxnId="{BF8D3B9E-A3D5-CD49-9C0C-E16117FB1F31}">
      <dgm:prSet/>
      <dgm:spPr/>
      <dgm:t>
        <a:bodyPr/>
        <a:lstStyle/>
        <a:p>
          <a:endParaRPr lang="en-US"/>
        </a:p>
      </dgm:t>
    </dgm:pt>
    <dgm:pt modelId="{81766DCA-0D6E-E34B-8528-44C39150A7BF}">
      <dgm:prSet phldrT="[Text]"/>
      <dgm:spPr/>
      <dgm:t>
        <a:bodyPr/>
        <a:lstStyle/>
        <a:p>
          <a:r>
            <a:rPr lang="en-US" dirty="0" err="1"/>
            <a:t>Predictivas</a:t>
          </a:r>
          <a:endParaRPr lang="en-US" dirty="0"/>
        </a:p>
      </dgm:t>
    </dgm:pt>
    <dgm:pt modelId="{DEF41E30-632E-134B-ABAC-C65D30DBC30C}" type="parTrans" cxnId="{AFE37105-21B8-484D-8EA9-838FE706EFF3}">
      <dgm:prSet/>
      <dgm:spPr/>
      <dgm:t>
        <a:bodyPr/>
        <a:lstStyle/>
        <a:p>
          <a:endParaRPr lang="en-US"/>
        </a:p>
      </dgm:t>
    </dgm:pt>
    <dgm:pt modelId="{68861F26-F19B-2140-8BAB-C60ED0024534}" type="sibTrans" cxnId="{AFE37105-21B8-484D-8EA9-838FE706EFF3}">
      <dgm:prSet/>
      <dgm:spPr/>
      <dgm:t>
        <a:bodyPr/>
        <a:lstStyle/>
        <a:p>
          <a:endParaRPr lang="en-US"/>
        </a:p>
      </dgm:t>
    </dgm:pt>
    <dgm:pt modelId="{35769EED-1616-3446-8E2A-1B44EA426FA7}">
      <dgm:prSet phldrT="[Text]"/>
      <dgm:spPr/>
      <dgm:t>
        <a:bodyPr/>
        <a:lstStyle/>
        <a:p>
          <a:r>
            <a:rPr lang="en-US" dirty="0" err="1"/>
            <a:t>Prescriptivas</a:t>
          </a:r>
          <a:endParaRPr lang="en-US" dirty="0"/>
        </a:p>
      </dgm:t>
    </dgm:pt>
    <dgm:pt modelId="{4CCA0577-875C-5241-AB5B-239B3AC86A2A}" type="parTrans" cxnId="{18998F05-914D-7746-9871-9E1599F12B63}">
      <dgm:prSet/>
      <dgm:spPr/>
      <dgm:t>
        <a:bodyPr/>
        <a:lstStyle/>
        <a:p>
          <a:endParaRPr lang="en-US"/>
        </a:p>
      </dgm:t>
    </dgm:pt>
    <dgm:pt modelId="{5534FEA7-9621-BA4E-9353-D26EA9DA3573}" type="sibTrans" cxnId="{18998F05-914D-7746-9871-9E1599F12B63}">
      <dgm:prSet/>
      <dgm:spPr/>
      <dgm:t>
        <a:bodyPr/>
        <a:lstStyle/>
        <a:p>
          <a:endParaRPr lang="en-US"/>
        </a:p>
      </dgm:t>
    </dgm:pt>
    <dgm:pt modelId="{869A330B-1EBA-994A-ABC7-F4A0F49E4DAC}" type="pres">
      <dgm:prSet presAssocID="{4B3C8584-0172-754E-ABD7-F72C925FEA6C}" presName="Name0" presStyleCnt="0">
        <dgm:presLayoutVars>
          <dgm:dir/>
          <dgm:animLvl val="lvl"/>
          <dgm:resizeHandles val="exact"/>
        </dgm:presLayoutVars>
      </dgm:prSet>
      <dgm:spPr/>
    </dgm:pt>
    <dgm:pt modelId="{5285E9A6-4F4B-B24E-8D96-0010EB9506FB}" type="pres">
      <dgm:prSet presAssocID="{9022BBB9-B461-2A44-9B84-24C04C72F0C3}" presName="parTxOnly" presStyleLbl="node1" presStyleIdx="0" presStyleCnt="3" custLinFactNeighborX="49795">
        <dgm:presLayoutVars>
          <dgm:chMax val="0"/>
          <dgm:chPref val="0"/>
          <dgm:bulletEnabled val="1"/>
        </dgm:presLayoutVars>
      </dgm:prSet>
      <dgm:spPr/>
    </dgm:pt>
    <dgm:pt modelId="{3DF06C1C-9101-F248-BBBD-D37DB3F2736D}" type="pres">
      <dgm:prSet presAssocID="{A1BE9333-89C7-454E-92C1-1D4DF30CF3C0}" presName="parTxOnlySpace" presStyleCnt="0"/>
      <dgm:spPr/>
    </dgm:pt>
    <dgm:pt modelId="{7101CBCA-BAAD-434E-9D28-253D96CECE62}" type="pres">
      <dgm:prSet presAssocID="{81766DCA-0D6E-E34B-8528-44C39150A7BF}" presName="parTxOnly" presStyleLbl="node1" presStyleIdx="1" presStyleCnt="3" custLinFactNeighborX="28747">
        <dgm:presLayoutVars>
          <dgm:chMax val="0"/>
          <dgm:chPref val="0"/>
          <dgm:bulletEnabled val="1"/>
        </dgm:presLayoutVars>
      </dgm:prSet>
      <dgm:spPr/>
    </dgm:pt>
    <dgm:pt modelId="{FF5ECAB5-E199-CC44-8944-63C7A520320D}" type="pres">
      <dgm:prSet presAssocID="{68861F26-F19B-2140-8BAB-C60ED0024534}" presName="parTxOnlySpace" presStyleCnt="0"/>
      <dgm:spPr/>
    </dgm:pt>
    <dgm:pt modelId="{0F0C079F-0050-5640-813B-9FBAA089BD93}" type="pres">
      <dgm:prSet presAssocID="{35769EED-1616-3446-8E2A-1B44EA426FA7}" presName="parTxOnly" presStyleLbl="node1" presStyleIdx="2" presStyleCnt="3" custLinFactNeighborX="24168">
        <dgm:presLayoutVars>
          <dgm:chMax val="0"/>
          <dgm:chPref val="0"/>
          <dgm:bulletEnabled val="1"/>
        </dgm:presLayoutVars>
      </dgm:prSet>
      <dgm:spPr/>
    </dgm:pt>
  </dgm:ptLst>
  <dgm:cxnLst>
    <dgm:cxn modelId="{AFE37105-21B8-484D-8EA9-838FE706EFF3}" srcId="{4B3C8584-0172-754E-ABD7-F72C925FEA6C}" destId="{81766DCA-0D6E-E34B-8528-44C39150A7BF}" srcOrd="1" destOrd="0" parTransId="{DEF41E30-632E-134B-ABAC-C65D30DBC30C}" sibTransId="{68861F26-F19B-2140-8BAB-C60ED0024534}"/>
    <dgm:cxn modelId="{18998F05-914D-7746-9871-9E1599F12B63}" srcId="{4B3C8584-0172-754E-ABD7-F72C925FEA6C}" destId="{35769EED-1616-3446-8E2A-1B44EA426FA7}" srcOrd="2" destOrd="0" parTransId="{4CCA0577-875C-5241-AB5B-239B3AC86A2A}" sibTransId="{5534FEA7-9621-BA4E-9353-D26EA9DA3573}"/>
    <dgm:cxn modelId="{65D15E64-1F84-4481-8DB0-3B2E36C88F12}" type="presOf" srcId="{81766DCA-0D6E-E34B-8528-44C39150A7BF}" destId="{7101CBCA-BAAD-434E-9D28-253D96CECE62}" srcOrd="0" destOrd="0" presId="urn:microsoft.com/office/officeart/2005/8/layout/chevron1"/>
    <dgm:cxn modelId="{BF8D3B9E-A3D5-CD49-9C0C-E16117FB1F31}" srcId="{4B3C8584-0172-754E-ABD7-F72C925FEA6C}" destId="{9022BBB9-B461-2A44-9B84-24C04C72F0C3}" srcOrd="0" destOrd="0" parTransId="{81AAAEDD-2F7E-C84B-A701-3CCA69F3B593}" sibTransId="{A1BE9333-89C7-454E-92C1-1D4DF30CF3C0}"/>
    <dgm:cxn modelId="{5EC206CD-A400-44A2-89A9-73D8AB13F3E9}" type="presOf" srcId="{9022BBB9-B461-2A44-9B84-24C04C72F0C3}" destId="{5285E9A6-4F4B-B24E-8D96-0010EB9506FB}" srcOrd="0" destOrd="0" presId="urn:microsoft.com/office/officeart/2005/8/layout/chevron1"/>
    <dgm:cxn modelId="{EEF3D4D2-F55C-47F3-8294-803C90ED4612}" type="presOf" srcId="{4B3C8584-0172-754E-ABD7-F72C925FEA6C}" destId="{869A330B-1EBA-994A-ABC7-F4A0F49E4DAC}" srcOrd="0" destOrd="0" presId="urn:microsoft.com/office/officeart/2005/8/layout/chevron1"/>
    <dgm:cxn modelId="{82B743DC-2806-4E31-8D1F-93561AB7DD9B}" type="presOf" srcId="{35769EED-1616-3446-8E2A-1B44EA426FA7}" destId="{0F0C079F-0050-5640-813B-9FBAA089BD93}" srcOrd="0" destOrd="0" presId="urn:microsoft.com/office/officeart/2005/8/layout/chevron1"/>
    <dgm:cxn modelId="{F8DB5531-E8C5-4720-A250-DCE6F80BC5DF}" type="presParOf" srcId="{869A330B-1EBA-994A-ABC7-F4A0F49E4DAC}" destId="{5285E9A6-4F4B-B24E-8D96-0010EB9506FB}" srcOrd="0" destOrd="0" presId="urn:microsoft.com/office/officeart/2005/8/layout/chevron1"/>
    <dgm:cxn modelId="{EF2E1680-55F7-4047-BBE2-8E5CEA0D0A1C}" type="presParOf" srcId="{869A330B-1EBA-994A-ABC7-F4A0F49E4DAC}" destId="{3DF06C1C-9101-F248-BBBD-D37DB3F2736D}" srcOrd="1" destOrd="0" presId="urn:microsoft.com/office/officeart/2005/8/layout/chevron1"/>
    <dgm:cxn modelId="{A2AB21EA-3A3E-4524-BEF7-2849382BFF6E}" type="presParOf" srcId="{869A330B-1EBA-994A-ABC7-F4A0F49E4DAC}" destId="{7101CBCA-BAAD-434E-9D28-253D96CECE62}" srcOrd="2" destOrd="0" presId="urn:microsoft.com/office/officeart/2005/8/layout/chevron1"/>
    <dgm:cxn modelId="{53C705AB-4BEA-43D2-B4A8-154241B6B372}" type="presParOf" srcId="{869A330B-1EBA-994A-ABC7-F4A0F49E4DAC}" destId="{FF5ECAB5-E199-CC44-8944-63C7A520320D}" srcOrd="3" destOrd="0" presId="urn:microsoft.com/office/officeart/2005/8/layout/chevron1"/>
    <dgm:cxn modelId="{0B916225-E29D-4895-95F7-47A8C31E63DE}" type="presParOf" srcId="{869A330B-1EBA-994A-ABC7-F4A0F49E4DAC}" destId="{0F0C079F-0050-5640-813B-9FBAA089BD9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5E9A6-4F4B-B24E-8D96-0010EB9506FB}">
      <dsp:nvSpPr>
        <dsp:cNvPr id="0" name=""/>
        <dsp:cNvSpPr/>
      </dsp:nvSpPr>
      <dsp:spPr>
        <a:xfrm>
          <a:off x="142442" y="0"/>
          <a:ext cx="2814195" cy="1093440"/>
        </a:xfrm>
        <a:prstGeom prst="chevron">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err="1"/>
            <a:t>Descriptivas</a:t>
          </a:r>
          <a:endParaRPr lang="en-US" sz="2100" kern="1200" dirty="0"/>
        </a:p>
      </dsp:txBody>
      <dsp:txXfrm>
        <a:off x="689162" y="0"/>
        <a:ext cx="1720755" cy="1093440"/>
      </dsp:txXfrm>
    </dsp:sp>
    <dsp:sp modelId="{7101CBCA-BAAD-434E-9D28-253D96CECE62}">
      <dsp:nvSpPr>
        <dsp:cNvPr id="0" name=""/>
        <dsp:cNvSpPr/>
      </dsp:nvSpPr>
      <dsp:spPr>
        <a:xfrm>
          <a:off x="2615985" y="0"/>
          <a:ext cx="2814195" cy="1093440"/>
        </a:xfrm>
        <a:prstGeom prst="chevron">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err="1"/>
            <a:t>Predictivas</a:t>
          </a:r>
          <a:endParaRPr lang="en-US" sz="2100" kern="1200" dirty="0"/>
        </a:p>
      </dsp:txBody>
      <dsp:txXfrm>
        <a:off x="3162705" y="0"/>
        <a:ext cx="1720755" cy="1093440"/>
      </dsp:txXfrm>
    </dsp:sp>
    <dsp:sp modelId="{0F0C079F-0050-5640-813B-9FBAA089BD93}">
      <dsp:nvSpPr>
        <dsp:cNvPr id="0" name=""/>
        <dsp:cNvSpPr/>
      </dsp:nvSpPr>
      <dsp:spPr>
        <a:xfrm>
          <a:off x="5070172" y="0"/>
          <a:ext cx="2814195" cy="1093440"/>
        </a:xfrm>
        <a:prstGeom prst="chevron">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err="1"/>
            <a:t>Prescriptivas</a:t>
          </a:r>
          <a:endParaRPr lang="en-US" sz="2100" kern="1200" dirty="0"/>
        </a:p>
      </dsp:txBody>
      <dsp:txXfrm>
        <a:off x="5616892" y="0"/>
        <a:ext cx="1720755" cy="10934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45BE4D-0530-4DDB-8751-12593AB4081E}" type="datetimeFigureOut">
              <a:rPr lang="es-ES" smtClean="0"/>
              <a:pPr/>
              <a:t>25/02/2019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4D90F-2AA5-463F-9EDF-1F97F135D71A}" type="slidenum">
              <a:rPr lang="es-ES" smtClean="0"/>
              <a:pPr/>
              <a:t>‹Nº›</a:t>
            </a:fld>
            <a:endParaRPr lang="es-ES"/>
          </a:p>
        </p:txBody>
      </p:sp>
    </p:spTree>
    <p:extLst>
      <p:ext uri="{BB962C8B-B14F-4D97-AF65-F5344CB8AC3E}">
        <p14:creationId xmlns:p14="http://schemas.microsoft.com/office/powerpoint/2010/main" val="2302563419"/>
      </p:ext>
    </p:extLst>
  </p:cSld>
  <p:clrMap bg1="lt1" tx1="dk1" bg2="lt2" tx2="dk2" accent1="accent1" accent2="accent2" accent3="accent3" accent4="accent4" accent5="accent5" accent6="accent6" hlink="hlink" folHlink="folHlink"/>
  <p:notesStyle>
    <a:lvl1pPr marL="0" algn="l" defTabSz="914325" rtl="0" eaLnBrk="1" latinLnBrk="0" hangingPunct="1">
      <a:defRPr sz="1200" kern="1200">
        <a:solidFill>
          <a:schemeClr val="tx1"/>
        </a:solidFill>
        <a:latin typeface="+mn-lt"/>
        <a:ea typeface="+mn-ea"/>
        <a:cs typeface="+mn-cs"/>
      </a:defRPr>
    </a:lvl1pPr>
    <a:lvl2pPr marL="457162" algn="l" defTabSz="914325" rtl="0" eaLnBrk="1" latinLnBrk="0" hangingPunct="1">
      <a:defRPr sz="1200" kern="1200">
        <a:solidFill>
          <a:schemeClr val="tx1"/>
        </a:solidFill>
        <a:latin typeface="+mn-lt"/>
        <a:ea typeface="+mn-ea"/>
        <a:cs typeface="+mn-cs"/>
      </a:defRPr>
    </a:lvl2pPr>
    <a:lvl3pPr marL="914325" algn="l" defTabSz="914325" rtl="0" eaLnBrk="1" latinLnBrk="0" hangingPunct="1">
      <a:defRPr sz="1200" kern="1200">
        <a:solidFill>
          <a:schemeClr val="tx1"/>
        </a:solidFill>
        <a:latin typeface="+mn-lt"/>
        <a:ea typeface="+mn-ea"/>
        <a:cs typeface="+mn-cs"/>
      </a:defRPr>
    </a:lvl3pPr>
    <a:lvl4pPr marL="1371487" algn="l" defTabSz="914325" rtl="0" eaLnBrk="1" latinLnBrk="0" hangingPunct="1">
      <a:defRPr sz="1200" kern="1200">
        <a:solidFill>
          <a:schemeClr val="tx1"/>
        </a:solidFill>
        <a:latin typeface="+mn-lt"/>
        <a:ea typeface="+mn-ea"/>
        <a:cs typeface="+mn-cs"/>
      </a:defRPr>
    </a:lvl4pPr>
    <a:lvl5pPr marL="1828650" algn="l" defTabSz="914325" rtl="0" eaLnBrk="1" latinLnBrk="0" hangingPunct="1">
      <a:defRPr sz="1200" kern="1200">
        <a:solidFill>
          <a:schemeClr val="tx1"/>
        </a:solidFill>
        <a:latin typeface="+mn-lt"/>
        <a:ea typeface="+mn-ea"/>
        <a:cs typeface="+mn-cs"/>
      </a:defRPr>
    </a:lvl5pPr>
    <a:lvl6pPr marL="2285811" algn="l" defTabSz="914325" rtl="0" eaLnBrk="1" latinLnBrk="0" hangingPunct="1">
      <a:defRPr sz="1200" kern="1200">
        <a:solidFill>
          <a:schemeClr val="tx1"/>
        </a:solidFill>
        <a:latin typeface="+mn-lt"/>
        <a:ea typeface="+mn-ea"/>
        <a:cs typeface="+mn-cs"/>
      </a:defRPr>
    </a:lvl6pPr>
    <a:lvl7pPr marL="2742974" algn="l" defTabSz="914325" rtl="0" eaLnBrk="1" latinLnBrk="0" hangingPunct="1">
      <a:defRPr sz="1200" kern="1200">
        <a:solidFill>
          <a:schemeClr val="tx1"/>
        </a:solidFill>
        <a:latin typeface="+mn-lt"/>
        <a:ea typeface="+mn-ea"/>
        <a:cs typeface="+mn-cs"/>
      </a:defRPr>
    </a:lvl7pPr>
    <a:lvl8pPr marL="3200136" algn="l" defTabSz="914325" rtl="0" eaLnBrk="1" latinLnBrk="0" hangingPunct="1">
      <a:defRPr sz="1200" kern="1200">
        <a:solidFill>
          <a:schemeClr val="tx1"/>
        </a:solidFill>
        <a:latin typeface="+mn-lt"/>
        <a:ea typeface="+mn-ea"/>
        <a:cs typeface="+mn-cs"/>
      </a:defRPr>
    </a:lvl8pPr>
    <a:lvl9pPr marL="3657299" algn="l" defTabSz="91432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8DC4D90F-2AA5-463F-9EDF-1F97F135D71A}" type="slidenum">
              <a:rPr lang="es-ES" smtClean="0"/>
              <a:pPr/>
              <a:t>2</a:t>
            </a:fld>
            <a:endParaRPr lang="es-ES"/>
          </a:p>
        </p:txBody>
      </p:sp>
    </p:spTree>
    <p:extLst>
      <p:ext uri="{BB962C8B-B14F-4D97-AF65-F5344CB8AC3E}">
        <p14:creationId xmlns:p14="http://schemas.microsoft.com/office/powerpoint/2010/main" val="277903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6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r>
              <a:rPr lang="en-US">
                <a:latin typeface="Arial" panose="020B0604020202020204" pitchFamily="34" charset="0"/>
              </a:rPr>
              <a:t>Copyright © 2007, SAS Institute Inc. All rights reserved.</a:t>
            </a:r>
            <a:endParaRPr lang="en-US" sz="1200" b="0">
              <a:latin typeface="Times New Roman" panose="02020603050405020304" pitchFamily="18" charset="0"/>
            </a:endParaRP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fld id="{97833908-9BBE-4940-87EF-3FF969B0AA31}" type="slidenum">
              <a:rPr lang="en-US">
                <a:latin typeface="Times New Roman" panose="02020603050405020304" pitchFamily="18" charset="0"/>
              </a:rPr>
              <a:pPr/>
              <a:t>5</a:t>
            </a:fld>
            <a:endParaRPr lang="en-US">
              <a:latin typeface="Times New Roman" panose="02020603050405020304" pitchFamily="18" charset="0"/>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p>
        </p:txBody>
      </p:sp>
    </p:spTree>
    <p:extLst>
      <p:ext uri="{BB962C8B-B14F-4D97-AF65-F5344CB8AC3E}">
        <p14:creationId xmlns:p14="http://schemas.microsoft.com/office/powerpoint/2010/main" val="14350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mn-ea"/>
              </a:rPr>
              <a:t>There are essentially three types of analytics -- descriptive analytics, predictive analytics, and prescriptive analytics. Descriptive analytics primarily describes what has happened in the past without providing context as to why a certain event occurred or if that event is likely to occur again in the future. Predictive analytics models the past to predict the future and provides some explanation for the occurrence of an event. Prescriptive analytics is useful in determining what to do next as a result of an event and provides evidence of the most optimum level of key variables to yield a particular outcome.</a:t>
            </a:r>
            <a:r>
              <a:rPr lang="en-US" dirty="0">
                <a:effectLst/>
              </a:rPr>
              <a:t> </a:t>
            </a:r>
            <a:endParaRPr lang="en-US" dirty="0"/>
          </a:p>
        </p:txBody>
      </p:sp>
      <p:sp>
        <p:nvSpPr>
          <p:cNvPr id="4" name="Slide Number Placeholder 3"/>
          <p:cNvSpPr>
            <a:spLocks noGrp="1"/>
          </p:cNvSpPr>
          <p:nvPr>
            <p:ph type="sldNum" sz="quarter" idx="10"/>
          </p:nvPr>
        </p:nvSpPr>
        <p:spPr/>
        <p:txBody>
          <a:bodyPr/>
          <a:lstStyle/>
          <a:p>
            <a:pPr>
              <a:defRPr/>
            </a:pPr>
            <a:fld id="{FC6083BF-372A-4845-BCCF-0561CDEB462C}"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2501830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152563E-2B22-4C06-A52D-136B5B8118D2}" type="slidenum">
              <a:rPr lang="es-ES" smtClean="0"/>
              <a:pPr/>
              <a:t>14</a:t>
            </a:fld>
            <a:endParaRPr lang="es-ES"/>
          </a:p>
        </p:txBody>
      </p:sp>
      <p:sp>
        <p:nvSpPr>
          <p:cNvPr id="103427" name="1 Marcador de imagen de diapositiva"/>
          <p:cNvSpPr>
            <a:spLocks noGrp="1" noRot="1" noChangeAspect="1" noTextEdit="1"/>
          </p:cNvSpPr>
          <p:nvPr>
            <p:ph type="sldImg"/>
          </p:nvPr>
        </p:nvSpPr>
        <p:spPr>
          <a:xfrm>
            <a:off x="1143000" y="685800"/>
            <a:ext cx="4572000" cy="3429000"/>
          </a:xfrm>
          <a:ln/>
        </p:spPr>
      </p:sp>
      <p:sp>
        <p:nvSpPr>
          <p:cNvPr id="103428" name="2 Marcador de notas"/>
          <p:cNvSpPr>
            <a:spLocks noGrp="1"/>
          </p:cNvSpPr>
          <p:nvPr>
            <p:ph type="body" idx="1"/>
          </p:nvPr>
        </p:nvSpPr>
        <p:spPr>
          <a:noFill/>
          <a:ln/>
        </p:spPr>
        <p:txBody>
          <a:bodyPr/>
          <a:lstStyle/>
          <a:p>
            <a:pPr eaLnBrk="1" hangingPunct="1"/>
            <a:endParaRPr lang="es-PE"/>
          </a:p>
        </p:txBody>
      </p:sp>
      <p:sp>
        <p:nvSpPr>
          <p:cNvPr id="103429" name="3 Marcador de número de diapositiva"/>
          <p:cNvSpPr txBox="1">
            <a:spLocks noGrp="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F65BFEA4-33A6-47A4-B42A-F3D8840D11B9}" type="slidenum">
              <a:rPr lang="es-ES" sz="1200"/>
              <a:pPr algn="r"/>
              <a:t>14</a:t>
            </a:fld>
            <a:endParaRPr lang="es-ES" sz="1200" dirty="0"/>
          </a:p>
        </p:txBody>
      </p:sp>
    </p:spTree>
    <p:extLst>
      <p:ext uri="{BB962C8B-B14F-4D97-AF65-F5344CB8AC3E}">
        <p14:creationId xmlns:p14="http://schemas.microsoft.com/office/powerpoint/2010/main" val="3147088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1294815"/>
              <a:ext cx="9118832" cy="4723182"/>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4D08DD4-8F68-4C03-BF66-CADD35E0FB68}" type="datetimeFigureOut">
              <a:rPr lang="es-ES" smtClean="0"/>
              <a:pPr/>
              <a:t>25/02/2019</a:t>
            </a:fld>
            <a:endParaRPr lang="es-E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s-ES"/>
          </a:p>
        </p:txBody>
      </p:sp>
      <p:sp>
        <p:nvSpPr>
          <p:cNvPr id="17" name="Slide Number Placeholder 2"/>
          <p:cNvSpPr txBox="1">
            <a:spLocks/>
          </p:cNvSpPr>
          <p:nvPr userDrawn="1"/>
        </p:nvSpPr>
        <p:spPr bwMode="auto">
          <a:xfrm>
            <a:off x="228600" y="6424613"/>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pic>
        <p:nvPicPr>
          <p:cNvPr id="19" name="Picture 2" descr="Inici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91367" y="6122086"/>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29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s-ES"/>
              <a:t>Haga clic para modificar el estilo de título del patrón</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4D08DD4-8F68-4C03-BF66-CADD35E0FB68}" type="datetimeFigureOut">
              <a:rPr lang="es-ES" smtClean="0"/>
              <a:pPr/>
              <a:t>25/02/2019</a:t>
            </a:fld>
            <a:endParaRPr lang="es-ES"/>
          </a:p>
        </p:txBody>
      </p:sp>
      <p:sp>
        <p:nvSpPr>
          <p:cNvPr id="5" name="Footer Placeholder 4"/>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291330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s-ES"/>
              <a:t>Haga clic para modificar el estilo de título del patrón</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4D08DD4-8F68-4C03-BF66-CADD35E0FB68}" type="datetimeFigureOut">
              <a:rPr lang="es-ES" smtClean="0"/>
              <a:pPr/>
              <a:t>25/02/2019</a:t>
            </a:fld>
            <a:endParaRPr lang="es-ES"/>
          </a:p>
        </p:txBody>
      </p:sp>
      <p:sp>
        <p:nvSpPr>
          <p:cNvPr id="5" name="Footer Placeholder 4"/>
          <p:cNvSpPr>
            <a:spLocks noGrp="1"/>
          </p:cNvSpPr>
          <p:nvPr>
            <p:ph type="ftr" sz="quarter" idx="11"/>
          </p:nvPr>
        </p:nvSpPr>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60CE80F6-3C1F-47C1-9C0B-664399931569}" type="slidenum">
              <a:rPr lang="es-ES" smtClean="0"/>
              <a:pPr/>
              <a:t>‹Nº›</a:t>
            </a:fld>
            <a:endParaRPr lang="es-ES"/>
          </a:p>
        </p:txBody>
      </p:sp>
    </p:spTree>
    <p:extLst>
      <p:ext uri="{BB962C8B-B14F-4D97-AF65-F5344CB8AC3E}">
        <p14:creationId xmlns:p14="http://schemas.microsoft.com/office/powerpoint/2010/main" val="220951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4D08DD4-8F68-4C03-BF66-CADD35E0FB68}" type="datetimeFigureOut">
              <a:rPr lang="es-ES" smtClean="0"/>
              <a:pPr/>
              <a:t>25/02/2019</a:t>
            </a:fld>
            <a:endParaRPr lang="es-ES"/>
          </a:p>
        </p:txBody>
      </p:sp>
      <p:sp>
        <p:nvSpPr>
          <p:cNvPr id="5" name="Footer Placeholder 4"/>
          <p:cNvSpPr>
            <a:spLocks noGrp="1"/>
          </p:cNvSpPr>
          <p:nvPr>
            <p:ph type="ftr" sz="quarter" idx="11"/>
          </p:nvPr>
        </p:nvSpPr>
        <p:spPr/>
        <p:txBody>
          <a:bodyPr/>
          <a:lstStyle/>
          <a:p>
            <a:endParaRPr lang="es-E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60CE80F6-3C1F-47C1-9C0B-664399931569}" type="slidenum">
              <a:rPr lang="es-ES" smtClean="0"/>
              <a:pPr/>
              <a:t>‹Nº›</a:t>
            </a:fld>
            <a:endParaRPr lang="es-ES"/>
          </a:p>
        </p:txBody>
      </p:sp>
    </p:spTree>
    <p:extLst>
      <p:ext uri="{BB962C8B-B14F-4D97-AF65-F5344CB8AC3E}">
        <p14:creationId xmlns:p14="http://schemas.microsoft.com/office/powerpoint/2010/main" val="2349925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D08DD4-8F68-4C03-BF66-CADD35E0FB68}" type="datetimeFigureOut">
              <a:rPr lang="es-ES" smtClean="0"/>
              <a:pPr/>
              <a:t>25/02/2019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60CE80F6-3C1F-47C1-9C0B-664399931569}" type="slidenum">
              <a:rPr lang="es-ES" smtClean="0"/>
              <a:pPr/>
              <a:t>‹Nº›</a:t>
            </a:fld>
            <a:endParaRPr lang="es-ES"/>
          </a:p>
        </p:txBody>
      </p:sp>
    </p:spTree>
    <p:extLst>
      <p:ext uri="{BB962C8B-B14F-4D97-AF65-F5344CB8AC3E}">
        <p14:creationId xmlns:p14="http://schemas.microsoft.com/office/powerpoint/2010/main" val="2196988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D08DD4-8F68-4C03-BF66-CADD35E0FB68}" type="datetimeFigureOut">
              <a:rPr lang="es-ES" smtClean="0"/>
              <a:pPr/>
              <a:t>25/02/2019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60CE80F6-3C1F-47C1-9C0B-664399931569}" type="slidenum">
              <a:rPr lang="es-ES" smtClean="0"/>
              <a:pPr/>
              <a:t>‹Nº›</a:t>
            </a:fld>
            <a:endParaRPr lang="es-ES"/>
          </a:p>
        </p:txBody>
      </p:sp>
    </p:spTree>
    <p:extLst>
      <p:ext uri="{BB962C8B-B14F-4D97-AF65-F5344CB8AC3E}">
        <p14:creationId xmlns:p14="http://schemas.microsoft.com/office/powerpoint/2010/main" val="2872304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971156" y="908720"/>
            <a:ext cx="6345260" cy="709865"/>
          </a:xfrm>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11" name="Picture 2" descr="Inic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48264" y="5921399"/>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
            <a:extLst>
              <a:ext uri="{FF2B5EF4-FFF2-40B4-BE49-F238E27FC236}">
                <a16:creationId xmlns:a16="http://schemas.microsoft.com/office/drawing/2014/main" id="{6AE5F82B-8577-4759-A2DE-0FA3929DEF35}"/>
              </a:ext>
            </a:extLst>
          </p:cNvPr>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spTree>
    <p:extLst>
      <p:ext uri="{BB962C8B-B14F-4D97-AF65-F5344CB8AC3E}">
        <p14:creationId xmlns:p14="http://schemas.microsoft.com/office/powerpoint/2010/main" val="2075310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1588" y="0"/>
            <a:ext cx="9120420" cy="592139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20" name="Picture 2" descr="Inici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48264" y="5921399"/>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Slide Number Placeholder 2"/>
          <p:cNvSpPr txBox="1">
            <a:spLocks/>
          </p:cNvSpPr>
          <p:nvPr userDrawn="1"/>
        </p:nvSpPr>
        <p:spPr bwMode="auto">
          <a:xfrm>
            <a:off x="323528" y="6237312"/>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spTree>
    <p:extLst>
      <p:ext uri="{BB962C8B-B14F-4D97-AF65-F5344CB8AC3E}">
        <p14:creationId xmlns:p14="http://schemas.microsoft.com/office/powerpoint/2010/main" val="2255069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s-E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4CF4AC37-188C-4211-BF6F-6A0AC6876241}" type="slidenum">
              <a:rPr lang="es-ES" altLang="es-PE"/>
              <a:pPr>
                <a:defRPr/>
              </a:pPr>
              <a:t>‹Nº›</a:t>
            </a:fld>
            <a:endParaRPr lang="es-ES" altLang="es-PE"/>
          </a:p>
        </p:txBody>
      </p:sp>
      <p:sp>
        <p:nvSpPr>
          <p:cNvPr id="7" name="Rectangle 9"/>
          <p:cNvSpPr>
            <a:spLocks noChangeArrowheads="1"/>
          </p:cNvSpPr>
          <p:nvPr userDrawn="1"/>
        </p:nvSpPr>
        <p:spPr bwMode="auto">
          <a:xfrm>
            <a:off x="-108520" y="-76200"/>
            <a:ext cx="9252520" cy="6934200"/>
          </a:xfrm>
          <a:prstGeom prst="rect">
            <a:avLst/>
          </a:prstGeom>
          <a:solidFill>
            <a:srgbClr val="002060"/>
          </a:solidFill>
          <a:ln>
            <a:solidFill>
              <a:srgbClr val="FF9933"/>
            </a:solidFill>
          </a:ln>
          <a:extLst/>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a:p>
        </p:txBody>
      </p:sp>
      <p:sp>
        <p:nvSpPr>
          <p:cNvPr id="8" name="Rectangle 10"/>
          <p:cNvSpPr>
            <a:spLocks noChangeArrowheads="1"/>
          </p:cNvSpPr>
          <p:nvPr userDrawn="1"/>
        </p:nvSpPr>
        <p:spPr bwMode="auto">
          <a:xfrm>
            <a:off x="-108520" y="-76200"/>
            <a:ext cx="9252520" cy="1219200"/>
          </a:xfrm>
          <a:prstGeom prst="rect">
            <a:avLst/>
          </a:prstGeom>
          <a:solidFill>
            <a:schemeClr val="bg1"/>
          </a:solidFill>
          <a:ln>
            <a:noFill/>
          </a:ln>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a:p>
        </p:txBody>
      </p:sp>
      <p:sp>
        <p:nvSpPr>
          <p:cNvPr id="9" name="Rectangle 11"/>
          <p:cNvSpPr>
            <a:spLocks noChangeArrowheads="1"/>
          </p:cNvSpPr>
          <p:nvPr userDrawn="1"/>
        </p:nvSpPr>
        <p:spPr bwMode="auto">
          <a:xfrm>
            <a:off x="-108520" y="1600200"/>
            <a:ext cx="9252520" cy="2971800"/>
          </a:xfrm>
          <a:prstGeom prst="rect">
            <a:avLst/>
          </a:prstGeom>
          <a:solidFill>
            <a:srgbClr val="FFCC66"/>
          </a:solidFill>
          <a:ln>
            <a:noFill/>
          </a:ln>
        </p:spPr>
        <p:txBody>
          <a:bodyPr wrap="square" anchor="ctr">
            <a:spAutoFit/>
          </a:bodyPr>
          <a:lstStyle>
            <a:lvl1pPr algn="ctr">
              <a:defRPr>
                <a:solidFill>
                  <a:schemeClr val="tx1"/>
                </a:solidFill>
                <a:latin typeface="Arial Narrow" panose="020B0606020202030204" pitchFamily="34" charset="0"/>
              </a:defRPr>
            </a:lvl1pPr>
            <a:lvl2pPr marL="742950" indent="-285750" algn="ctr">
              <a:defRPr>
                <a:solidFill>
                  <a:schemeClr val="tx1"/>
                </a:solidFill>
                <a:latin typeface="Arial Narrow" panose="020B0606020202030204" pitchFamily="34" charset="0"/>
              </a:defRPr>
            </a:lvl2pPr>
            <a:lvl3pPr marL="1143000" indent="-228600" algn="ctr">
              <a:defRPr>
                <a:solidFill>
                  <a:schemeClr val="tx1"/>
                </a:solidFill>
                <a:latin typeface="Arial Narrow" panose="020B0606020202030204" pitchFamily="34" charset="0"/>
              </a:defRPr>
            </a:lvl3pPr>
            <a:lvl4pPr marL="1600200" indent="-228600" algn="ctr">
              <a:defRPr>
                <a:solidFill>
                  <a:schemeClr val="tx1"/>
                </a:solidFill>
                <a:latin typeface="Arial Narrow" panose="020B0606020202030204" pitchFamily="34" charset="0"/>
              </a:defRPr>
            </a:lvl4pPr>
            <a:lvl5pPr marL="2057400" indent="-228600" algn="ctr">
              <a:defRPr>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a:solidFill>
                  <a:schemeClr val="tx1"/>
                </a:solidFill>
                <a:latin typeface="Arial Narrow" panose="020B0606020202030204" pitchFamily="34" charset="0"/>
              </a:defRPr>
            </a:lvl9pPr>
          </a:lstStyle>
          <a:p>
            <a:endParaRPr lang="x-none" altLang="x-none"/>
          </a:p>
        </p:txBody>
      </p:sp>
      <p:pic>
        <p:nvPicPr>
          <p:cNvPr id="10" name="Picture 7" descr="bullsey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838200"/>
            <a:ext cx="3733800" cy="280035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rgbClr val="FFFFFF"/>
                </a:solidFill>
              </a14:hiddenFill>
            </a:ext>
          </a:extLst>
        </p:spPr>
      </p:pic>
      <p:sp>
        <p:nvSpPr>
          <p:cNvPr id="11" name="Rectangle 5"/>
          <p:cNvSpPr>
            <a:spLocks noGrp="1" noChangeArrowheads="1"/>
          </p:cNvSpPr>
          <p:nvPr>
            <p:ph type="subTitle" idx="13"/>
          </p:nvPr>
        </p:nvSpPr>
        <p:spPr>
          <a:xfrm>
            <a:off x="457200" y="4953000"/>
            <a:ext cx="4114800" cy="1447800"/>
          </a:xfrm>
        </p:spPr>
        <p:txBody>
          <a:bodyPr tIns="0" bIns="0" anchor="b"/>
          <a:lstStyle>
            <a:lvl1pPr marL="0" indent="0">
              <a:spcBef>
                <a:spcPct val="0"/>
              </a:spcBef>
              <a:buFont typeface="Webdings" pitchFamily="18" charset="2"/>
              <a:buNone/>
              <a:defRPr sz="2400" b="1">
                <a:solidFill>
                  <a:srgbClr val="800000"/>
                </a:solidFill>
                <a:effectLst>
                  <a:outerShdw blurRad="38100" dist="38100" dir="2700000" algn="tl">
                    <a:srgbClr val="C0C0C0"/>
                  </a:outerShdw>
                </a:effectLst>
              </a:defRPr>
            </a:lvl1pPr>
          </a:lstStyle>
          <a:p>
            <a:r>
              <a:rPr lang="en-US"/>
              <a:t>Click to edit Master subtitle style</a:t>
            </a:r>
          </a:p>
        </p:txBody>
      </p:sp>
      <p:sp>
        <p:nvSpPr>
          <p:cNvPr id="13" name="CuadroTexto 12"/>
          <p:cNvSpPr txBox="1"/>
          <p:nvPr userDrawn="1"/>
        </p:nvSpPr>
        <p:spPr>
          <a:xfrm>
            <a:off x="4625884" y="2192000"/>
            <a:ext cx="4053408" cy="1446550"/>
          </a:xfrm>
          <a:prstGeom prst="rect">
            <a:avLst/>
          </a:prstGeom>
          <a:noFill/>
        </p:spPr>
        <p:txBody>
          <a:bodyPr wrap="square" rtlCol="0">
            <a:spAutoFit/>
          </a:bodyPr>
          <a:lstStyle/>
          <a:p>
            <a:pPr algn="ctr"/>
            <a:r>
              <a:rPr lang="x-none" sz="4400" dirty="0">
                <a:solidFill>
                  <a:srgbClr val="FF000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ANALISIS PREDICTIVO</a:t>
            </a:r>
          </a:p>
        </p:txBody>
      </p:sp>
    </p:spTree>
    <p:extLst>
      <p:ext uri="{BB962C8B-B14F-4D97-AF65-F5344CB8AC3E}">
        <p14:creationId xmlns:p14="http://schemas.microsoft.com/office/powerpoint/2010/main" val="220501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En blanco">
    <p:spTree>
      <p:nvGrpSpPr>
        <p:cNvPr id="1" name=""/>
        <p:cNvGrpSpPr/>
        <p:nvPr/>
      </p:nvGrpSpPr>
      <p:grpSpPr>
        <a:xfrm>
          <a:off x="0" y="0"/>
          <a:ext cx="0" cy="0"/>
          <a:chOff x="0" y="0"/>
          <a:chExt cx="0" cy="0"/>
        </a:xfrm>
      </p:grpSpPr>
      <p:pic>
        <p:nvPicPr>
          <p:cNvPr id="11" name="Picture 2" descr="Inic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48264" y="5921399"/>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2">
            <a:extLst>
              <a:ext uri="{FF2B5EF4-FFF2-40B4-BE49-F238E27FC236}">
                <a16:creationId xmlns:a16="http://schemas.microsoft.com/office/drawing/2014/main" id="{A15E2AD5-3B48-4288-80E1-0405AE90D6D5}"/>
              </a:ext>
            </a:extLst>
          </p:cNvPr>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spTree>
    <p:extLst>
      <p:ext uri="{BB962C8B-B14F-4D97-AF65-F5344CB8AC3E}">
        <p14:creationId xmlns:p14="http://schemas.microsoft.com/office/powerpoint/2010/main" val="3512424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pic>
        <p:nvPicPr>
          <p:cNvPr id="8" name="Picture 2" descr="Inic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48264" y="5921399"/>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2"/>
          <p:cNvSpPr txBox="1">
            <a:spLocks/>
          </p:cNvSpPr>
          <p:nvPr userDrawn="1"/>
        </p:nvSpPr>
        <p:spPr bwMode="auto">
          <a:xfrm>
            <a:off x="323528" y="6237312"/>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spTree>
    <p:extLst>
      <p:ext uri="{BB962C8B-B14F-4D97-AF65-F5344CB8AC3E}">
        <p14:creationId xmlns:p14="http://schemas.microsoft.com/office/powerpoint/2010/main" val="367180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1" name="Slide Number Placeholder 2"/>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pic>
        <p:nvPicPr>
          <p:cNvPr id="12" name="Picture 2" descr="Inic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94732" y="6033238"/>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02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En blanco">
    <p:spTree>
      <p:nvGrpSpPr>
        <p:cNvPr id="1" name=""/>
        <p:cNvGrpSpPr/>
        <p:nvPr/>
      </p:nvGrpSpPr>
      <p:grpSpPr>
        <a:xfrm>
          <a:off x="0" y="0"/>
          <a:ext cx="0" cy="0"/>
          <a:chOff x="0" y="0"/>
          <a:chExt cx="0" cy="0"/>
        </a:xfrm>
      </p:grpSpPr>
      <p:pic>
        <p:nvPicPr>
          <p:cNvPr id="11" name="Picture 2" descr="Inic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48264" y="5921399"/>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2">
            <a:extLst>
              <a:ext uri="{FF2B5EF4-FFF2-40B4-BE49-F238E27FC236}">
                <a16:creationId xmlns:a16="http://schemas.microsoft.com/office/drawing/2014/main" id="{D3438CBF-DD97-4CF2-92FD-E60193D4B4E4}"/>
              </a:ext>
            </a:extLst>
          </p:cNvPr>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spTree>
    <p:extLst>
      <p:ext uri="{BB962C8B-B14F-4D97-AF65-F5344CB8AC3E}">
        <p14:creationId xmlns:p14="http://schemas.microsoft.com/office/powerpoint/2010/main" val="175979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7" name="Group 6"/>
          <p:cNvGrpSpPr/>
          <p:nvPr/>
        </p:nvGrpSpPr>
        <p:grpSpPr>
          <a:xfrm>
            <a:off x="-1588" y="-387424"/>
            <a:ext cx="9145588" cy="6593168"/>
            <a:chOff x="-1588" y="0"/>
            <a:chExt cx="9145588" cy="6860798"/>
          </a:xfrm>
        </p:grpSpPr>
        <p:sp>
          <p:nvSpPr>
            <p:cNvPr id="12" name="Rectangle 11"/>
            <p:cNvSpPr/>
            <p:nvPr/>
          </p:nvSpPr>
          <p:spPr>
            <a:xfrm>
              <a:off x="0" y="1258804"/>
              <a:ext cx="9118832" cy="5599196"/>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20" name="Slide Number Placeholder 2"/>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2017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pic>
        <p:nvPicPr>
          <p:cNvPr id="21" name="Picture 2" descr="Inici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94732" y="6033238"/>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62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691680" y="908720"/>
            <a:ext cx="6345260" cy="709865"/>
          </a:xfrm>
        </p:spPr>
        <p:txBody>
          <a:bodyPr anchor="ct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Slide Number Placeholder 2"/>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pic>
        <p:nvPicPr>
          <p:cNvPr id="13" name="Picture 2" descr="Inic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94732" y="6033238"/>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724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691680" y="927099"/>
            <a:ext cx="6345260" cy="709865"/>
          </a:xfrm>
        </p:spPr>
        <p:txBody>
          <a:bodyPr/>
          <a:lstStyle>
            <a:lvl1pPr>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15" name="Picture 2" descr="Inic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94732" y="6033238"/>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2">
            <a:extLst>
              <a:ext uri="{FF2B5EF4-FFF2-40B4-BE49-F238E27FC236}">
                <a16:creationId xmlns:a16="http://schemas.microsoft.com/office/drawing/2014/main" id="{6A9F09D8-4ADD-4484-8E89-235F9AE9C118}"/>
              </a:ext>
            </a:extLst>
          </p:cNvPr>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spTree>
    <p:extLst>
      <p:ext uri="{BB962C8B-B14F-4D97-AF65-F5344CB8AC3E}">
        <p14:creationId xmlns:p14="http://schemas.microsoft.com/office/powerpoint/2010/main" val="138249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pic>
        <p:nvPicPr>
          <p:cNvPr id="7" name="Picture 2" descr="Inic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94732" y="6033238"/>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2">
            <a:extLst>
              <a:ext uri="{FF2B5EF4-FFF2-40B4-BE49-F238E27FC236}">
                <a16:creationId xmlns:a16="http://schemas.microsoft.com/office/drawing/2014/main" id="{C6BEE4DA-633E-47F3-AB1E-C25DFB912793}"/>
              </a:ext>
            </a:extLst>
          </p:cNvPr>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spTree>
    <p:extLst>
      <p:ext uri="{BB962C8B-B14F-4D97-AF65-F5344CB8AC3E}">
        <p14:creationId xmlns:p14="http://schemas.microsoft.com/office/powerpoint/2010/main" val="279617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2" descr="Inic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94732" y="6033238"/>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2">
            <a:extLst>
              <a:ext uri="{FF2B5EF4-FFF2-40B4-BE49-F238E27FC236}">
                <a16:creationId xmlns:a16="http://schemas.microsoft.com/office/drawing/2014/main" id="{B521864E-5713-4B32-8D3C-F284F645D764}"/>
              </a:ext>
            </a:extLst>
          </p:cNvPr>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spTree>
    <p:extLst>
      <p:ext uri="{BB962C8B-B14F-4D97-AF65-F5344CB8AC3E}">
        <p14:creationId xmlns:p14="http://schemas.microsoft.com/office/powerpoint/2010/main" val="143833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7"/>
          <p:cNvGrpSpPr/>
          <p:nvPr/>
        </p:nvGrpSpPr>
        <p:grpSpPr>
          <a:xfrm>
            <a:off x="-1588" y="116632"/>
            <a:ext cx="9145588" cy="6293354"/>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568927" y="692696"/>
            <a:ext cx="3632850" cy="5327104"/>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pic>
        <p:nvPicPr>
          <p:cNvPr id="25" name="Picture 2" descr="Inici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94732" y="6033238"/>
            <a:ext cx="1843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2">
            <a:extLst>
              <a:ext uri="{FF2B5EF4-FFF2-40B4-BE49-F238E27FC236}">
                <a16:creationId xmlns:a16="http://schemas.microsoft.com/office/drawing/2014/main" id="{BFD4BD44-D630-4CDB-B754-006A13D6E7DF}"/>
              </a:ext>
            </a:extLst>
          </p:cNvPr>
          <p:cNvSpPr txBox="1">
            <a:spLocks/>
          </p:cNvSpPr>
          <p:nvPr userDrawn="1"/>
        </p:nvSpPr>
        <p:spPr bwMode="auto">
          <a:xfrm>
            <a:off x="257572" y="6409986"/>
            <a:ext cx="4343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600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1400">
                <a:solidFill>
                  <a:schemeClr val="tx1"/>
                </a:solidFill>
                <a:latin typeface="Arial Narrow" panose="020B0606020202030204" pitchFamily="34" charset="0"/>
                <a:ea typeface="+mn-ea"/>
                <a:cs typeface="+mn-cs"/>
              </a:defRPr>
            </a:lvl1pPr>
            <a:lvl2pPr marL="742950" indent="-285750" algn="ctr" rtl="0" eaLnBrk="0" fontAlgn="base" hangingPunct="0">
              <a:spcBef>
                <a:spcPct val="20000"/>
              </a:spcBef>
              <a:spcAft>
                <a:spcPct val="0"/>
              </a:spcAft>
              <a:buChar char="–"/>
              <a:defRPr sz="2800">
                <a:solidFill>
                  <a:schemeClr val="tx1"/>
                </a:solidFill>
                <a:latin typeface="Arial Narrow" panose="020B0606020202030204" pitchFamily="34" charset="0"/>
              </a:defRPr>
            </a:lvl2pPr>
            <a:lvl3pPr marL="1143000" indent="-228600" algn="ctr" rtl="0" eaLnBrk="0" fontAlgn="base" hangingPunct="0">
              <a:spcBef>
                <a:spcPct val="20000"/>
              </a:spcBef>
              <a:spcAft>
                <a:spcPct val="0"/>
              </a:spcAft>
              <a:buChar char="•"/>
              <a:defRPr sz="2400">
                <a:solidFill>
                  <a:schemeClr val="tx1"/>
                </a:solidFill>
                <a:latin typeface="Arial Narrow" panose="020B0606020202030204" pitchFamily="34" charset="0"/>
              </a:defRPr>
            </a:lvl3pPr>
            <a:lvl4pPr marL="16002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4pPr>
            <a:lvl5pPr marL="2057400" indent="-228600" algn="ctr" rtl="0" eaLnBrk="0" fontAlgn="base" hangingPunct="0">
              <a:spcBef>
                <a:spcPct val="20000"/>
              </a:spcBef>
              <a:spcAft>
                <a:spcPct val="0"/>
              </a:spcAft>
              <a:buChar char="»"/>
              <a:defRPr sz="2000">
                <a:solidFill>
                  <a:schemeClr val="tx1"/>
                </a:solidFill>
                <a:latin typeface="Arial Narrow" panose="020B0606020202030204" pitchFamily="34" charset="0"/>
              </a:defRPr>
            </a:lvl5pPr>
            <a:lvl6pPr marL="25146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6pPr>
            <a:lvl7pPr marL="29718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7pPr>
            <a:lvl8pPr marL="34290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8pPr>
            <a:lvl9pPr marL="3886200" indent="-228600" algn="ctr" rtl="0" eaLnBrk="0" fontAlgn="base" hangingPunct="0">
              <a:spcBef>
                <a:spcPct val="0"/>
              </a:spcBef>
              <a:spcAft>
                <a:spcPct val="0"/>
              </a:spcAft>
              <a:buChar char="»"/>
              <a:defRPr sz="2000">
                <a:solidFill>
                  <a:schemeClr val="tx1"/>
                </a:solidFill>
                <a:latin typeface="Arial Narrow" panose="020B0606020202030204" pitchFamily="34" charset="0"/>
              </a:defRPr>
            </a:lvl9pPr>
          </a:lstStyle>
          <a:p>
            <a:pPr algn="l"/>
            <a:fld id="{20F98A7A-60BD-4C69-98D6-DB5829524724}" type="slidenum">
              <a:rPr lang="en-US" altLang="x-none" b="0" kern="0" smtClean="0">
                <a:latin typeface="Arial" panose="020B0604020202020204" pitchFamily="34" charset="0"/>
              </a:rPr>
              <a:pPr algn="l"/>
              <a:t>‹Nº›</a:t>
            </a:fld>
            <a:r>
              <a:rPr lang="en-US" altLang="x-none" b="0" kern="0" dirty="0">
                <a:latin typeface="Arial" panose="020B0604020202020204" pitchFamily="34" charset="0"/>
              </a:rPr>
              <a:t>  |   2019 © </a:t>
            </a:r>
            <a:r>
              <a:rPr lang="x-none" altLang="x-none" b="0" kern="0" noProof="0" dirty="0">
                <a:latin typeface="Arial" panose="020B0604020202020204" pitchFamily="34" charset="0"/>
              </a:rPr>
              <a:t>Derechos Reservados</a:t>
            </a:r>
            <a:endParaRPr lang="x-none" altLang="x-none" sz="1000" b="0" kern="0" noProof="0" dirty="0">
              <a:latin typeface="Arial" panose="020B0604020202020204" pitchFamily="34" charset="0"/>
            </a:endParaRPr>
          </a:p>
        </p:txBody>
      </p:sp>
    </p:spTree>
    <p:extLst>
      <p:ext uri="{BB962C8B-B14F-4D97-AF65-F5344CB8AC3E}">
        <p14:creationId xmlns:p14="http://schemas.microsoft.com/office/powerpoint/2010/main" val="143458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4D08DD4-8F68-4C03-BF66-CADD35E0FB68}" type="datetimeFigureOut">
              <a:rPr lang="es-ES" smtClean="0"/>
              <a:pPr/>
              <a:t>25/02/2019</a:t>
            </a:fld>
            <a:endParaRPr lang="es-ES"/>
          </a:p>
        </p:txBody>
      </p:sp>
      <p:sp>
        <p:nvSpPr>
          <p:cNvPr id="6" name="Footer Placeholder 5"/>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206543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4D08DD4-8F68-4C03-BF66-CADD35E0FB68}" type="datetimeFigureOut">
              <a:rPr lang="es-ES" smtClean="0"/>
              <a:pPr/>
              <a:t>25/02/2019</a:t>
            </a:fld>
            <a:endParaRPr lang="es-E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s-ES"/>
          </a:p>
        </p:txBody>
      </p:sp>
    </p:spTree>
    <p:extLst>
      <p:ext uri="{BB962C8B-B14F-4D97-AF65-F5344CB8AC3E}">
        <p14:creationId xmlns:p14="http://schemas.microsoft.com/office/powerpoint/2010/main" val="231686197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4.jp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jp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23.png"/><Relationship Id="rId7" Type="http://schemas.openxmlformats.org/officeDocument/2006/relationships/chart" Target="../charts/chart3.xml"/><Relationship Id="rId2"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1"/>
          <p:cNvSpPr>
            <a:spLocks noChangeArrowheads="1"/>
          </p:cNvSpPr>
          <p:nvPr/>
        </p:nvSpPr>
        <p:spPr bwMode="auto">
          <a:xfrm>
            <a:off x="530225" y="5085184"/>
            <a:ext cx="836225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x-none" altLang="ko-KR" dirty="0">
                <a:solidFill>
                  <a:srgbClr val="FF6600"/>
                </a:solidFill>
                <a:latin typeface="Arial" panose="020B0604020202020204" pitchFamily="34" charset="0"/>
                <a:ea typeface="굴림" charset="-127"/>
                <a:cs typeface="Arial" panose="020B0604020202020204" pitchFamily="34" charset="0"/>
              </a:rPr>
              <a:t>Semana 0</a:t>
            </a:r>
            <a:r>
              <a:rPr lang="es-PE" altLang="ko-KR" dirty="0">
                <a:solidFill>
                  <a:srgbClr val="FF6600"/>
                </a:solidFill>
                <a:latin typeface="Arial" panose="020B0604020202020204" pitchFamily="34" charset="0"/>
                <a:ea typeface="굴림" charset="-127"/>
                <a:cs typeface="Arial" panose="020B0604020202020204" pitchFamily="34" charset="0"/>
              </a:rPr>
              <a:t>1</a:t>
            </a:r>
            <a:r>
              <a:rPr lang="x-none" altLang="ko-KR" dirty="0">
                <a:solidFill>
                  <a:srgbClr val="FF6600"/>
                </a:solidFill>
                <a:latin typeface="Arial" panose="020B0604020202020204" pitchFamily="34" charset="0"/>
                <a:ea typeface="굴림" charset="-127"/>
                <a:cs typeface="Arial" panose="020B0604020202020204" pitchFamily="34" charset="0"/>
              </a:rPr>
              <a:t> </a:t>
            </a:r>
          </a:p>
          <a:p>
            <a:pPr eaLnBrk="1" hangingPunct="1">
              <a:spcBef>
                <a:spcPct val="50000"/>
              </a:spcBef>
              <a:buFontTx/>
              <a:buNone/>
            </a:pPr>
            <a:r>
              <a:rPr lang="x-none" altLang="ko-KR" dirty="0">
                <a:solidFill>
                  <a:srgbClr val="FF6600"/>
                </a:solidFill>
                <a:latin typeface="Arial" panose="020B0604020202020204" pitchFamily="34" charset="0"/>
                <a:ea typeface="굴림" charset="-127"/>
                <a:cs typeface="Arial" panose="020B0604020202020204" pitchFamily="34" charset="0"/>
              </a:rPr>
              <a:t>Introducción</a:t>
            </a:r>
          </a:p>
        </p:txBody>
      </p:sp>
      <p:pic>
        <p:nvPicPr>
          <p:cNvPr id="5126" name="Picture 2" descr="Inic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9353" y="188640"/>
            <a:ext cx="1871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96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02" y="2288879"/>
            <a:ext cx="1410644" cy="72746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511" y="3200890"/>
            <a:ext cx="1434546" cy="571912"/>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079" y="2185970"/>
            <a:ext cx="3872608" cy="1300876"/>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943" y="2486966"/>
            <a:ext cx="1011729" cy="885263"/>
          </a:xfrm>
          <a:prstGeom prst="rect">
            <a:avLst/>
          </a:prstGeom>
        </p:spPr>
      </p:pic>
      <p:pic>
        <p:nvPicPr>
          <p:cNvPr id="6" name="Imagen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943" y="3831195"/>
            <a:ext cx="1770214" cy="966630"/>
          </a:xfrm>
          <a:prstGeom prst="rect">
            <a:avLst/>
          </a:prstGeom>
        </p:spPr>
      </p:pic>
      <p:pic>
        <p:nvPicPr>
          <p:cNvPr id="7" name="Imagen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1920" y="3682129"/>
            <a:ext cx="3528392" cy="1296922"/>
          </a:xfrm>
          <a:prstGeom prst="rect">
            <a:avLst/>
          </a:prstGeom>
        </p:spPr>
      </p:pic>
      <p:pic>
        <p:nvPicPr>
          <p:cNvPr id="8" name="Imagen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00878" y="3122445"/>
            <a:ext cx="1971222" cy="354000"/>
          </a:xfrm>
          <a:prstGeom prst="rect">
            <a:avLst/>
          </a:prstGeom>
        </p:spPr>
      </p:pic>
      <p:pic>
        <p:nvPicPr>
          <p:cNvPr id="10" name="Imagen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519" y="4856218"/>
            <a:ext cx="3952465" cy="1155010"/>
          </a:xfrm>
          <a:prstGeom prst="rect">
            <a:avLst/>
          </a:prstGeom>
        </p:spPr>
      </p:pic>
      <p:pic>
        <p:nvPicPr>
          <p:cNvPr id="11" name="Imagen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1386" y="4979051"/>
            <a:ext cx="4024582" cy="1038014"/>
          </a:xfrm>
          <a:prstGeom prst="rect">
            <a:avLst/>
          </a:prstGeom>
        </p:spPr>
      </p:pic>
      <p:sp>
        <p:nvSpPr>
          <p:cNvPr id="9" name="Rectángulo 8"/>
          <p:cNvSpPr/>
          <p:nvPr/>
        </p:nvSpPr>
        <p:spPr>
          <a:xfrm>
            <a:off x="2339752" y="836712"/>
            <a:ext cx="4488729" cy="584775"/>
          </a:xfrm>
          <a:prstGeom prst="rect">
            <a:avLst/>
          </a:prstGeom>
        </p:spPr>
        <p:txBody>
          <a:bodyPr wrap="none">
            <a:spAutoFit/>
          </a:bodyPr>
          <a:lstStyle/>
          <a:p>
            <a:r>
              <a:rPr lang="es-PE" altLang="ko-KR" sz="3200" b="1" dirty="0">
                <a:solidFill>
                  <a:srgbClr val="FF6600"/>
                </a:solidFill>
                <a:latin typeface="Arial" pitchFamily="34" charset="0"/>
                <a:ea typeface="굴림" charset="-127"/>
                <a:cs typeface="Arial" pitchFamily="34" charset="0"/>
              </a:rPr>
              <a:t>Algunas herramientas</a:t>
            </a:r>
            <a:endParaRPr lang="es-PE" sz="3200" dirty="0"/>
          </a:p>
        </p:txBody>
      </p:sp>
    </p:spTree>
    <p:extLst>
      <p:ext uri="{BB962C8B-B14F-4D97-AF65-F5344CB8AC3E}">
        <p14:creationId xmlns:p14="http://schemas.microsoft.com/office/powerpoint/2010/main" val="303116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P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296" y="1484784"/>
            <a:ext cx="6768752" cy="444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Elipse"/>
          <p:cNvSpPr/>
          <p:nvPr/>
        </p:nvSpPr>
        <p:spPr>
          <a:xfrm>
            <a:off x="6054832" y="3404222"/>
            <a:ext cx="1944216"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AutoShape 2"/>
          <p:cNvSpPr txBox="1">
            <a:spLocks noChangeArrowheads="1"/>
          </p:cNvSpPr>
          <p:nvPr/>
        </p:nvSpPr>
        <p:spPr>
          <a:xfrm>
            <a:off x="1310952" y="53752"/>
            <a:ext cx="758152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eaLnBrk="0" fontAlgn="base" hangingPunct="0">
              <a:spcAft>
                <a:spcPct val="0"/>
              </a:spcAft>
              <a:defRPr/>
            </a:pPr>
            <a:r>
              <a:rPr lang="en-US" sz="3200" b="1" dirty="0" err="1">
                <a:solidFill>
                  <a:srgbClr val="FF6600"/>
                </a:solidFill>
                <a:latin typeface="Arial" pitchFamily="34" charset="0"/>
                <a:ea typeface="굴림" charset="-127"/>
                <a:cs typeface="Arial" pitchFamily="34" charset="0"/>
              </a:rPr>
              <a:t>Ejemplo</a:t>
            </a:r>
            <a:r>
              <a:rPr lang="en-US" sz="3200" b="1" dirty="0">
                <a:solidFill>
                  <a:srgbClr val="FF6600"/>
                </a:solidFill>
                <a:latin typeface="Arial" pitchFamily="34" charset="0"/>
                <a:ea typeface="굴림" charset="-127"/>
                <a:cs typeface="Arial" pitchFamily="34" charset="0"/>
              </a:rPr>
              <a:t> 1: </a:t>
            </a:r>
            <a:r>
              <a:rPr lang="en-US" sz="3200" b="1" dirty="0" err="1">
                <a:solidFill>
                  <a:srgbClr val="FF6600"/>
                </a:solidFill>
                <a:latin typeface="Arial" pitchFamily="34" charset="0"/>
                <a:ea typeface="굴림" charset="-127"/>
                <a:cs typeface="Arial" pitchFamily="34" charset="0"/>
              </a:rPr>
              <a:t>Proceso</a:t>
            </a:r>
            <a:r>
              <a:rPr lang="en-US" sz="3200" b="1" dirty="0">
                <a:solidFill>
                  <a:srgbClr val="FF6600"/>
                </a:solidFill>
                <a:latin typeface="Arial" pitchFamily="34" charset="0"/>
                <a:ea typeface="굴림" charset="-127"/>
                <a:cs typeface="Arial" pitchFamily="34" charset="0"/>
              </a:rPr>
              <a:t> </a:t>
            </a:r>
            <a:r>
              <a:rPr lang="en-US" sz="3200" b="1" dirty="0" err="1">
                <a:solidFill>
                  <a:srgbClr val="FF6600"/>
                </a:solidFill>
                <a:latin typeface="Arial" pitchFamily="34" charset="0"/>
                <a:ea typeface="굴림" charset="-127"/>
                <a:cs typeface="Arial" pitchFamily="34" charset="0"/>
              </a:rPr>
              <a:t>comercial</a:t>
            </a:r>
            <a:endParaRPr lang="en-US" sz="3200" b="1" dirty="0">
              <a:solidFill>
                <a:srgbClr val="FF6600"/>
              </a:solidFill>
              <a:latin typeface="Arial" pitchFamily="34" charset="0"/>
              <a:ea typeface="굴림" charset="-127"/>
              <a:cs typeface="Arial" pitchFamily="34" charset="0"/>
            </a:endParaRPr>
          </a:p>
        </p:txBody>
      </p:sp>
    </p:spTree>
    <p:extLst>
      <p:ext uri="{BB962C8B-B14F-4D97-AF65-F5344CB8AC3E}">
        <p14:creationId xmlns:p14="http://schemas.microsoft.com/office/powerpoint/2010/main" val="35025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04966110"/>
              </p:ext>
            </p:extLst>
          </p:nvPr>
        </p:nvGraphicFramePr>
        <p:xfrm>
          <a:off x="1008112" y="503412"/>
          <a:ext cx="7884368" cy="1093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75449841"/>
              </p:ext>
            </p:extLst>
          </p:nvPr>
        </p:nvGraphicFramePr>
        <p:xfrm>
          <a:off x="0" y="1601296"/>
          <a:ext cx="9144000" cy="5212080"/>
        </p:xfrm>
        <a:graphic>
          <a:graphicData uri="http://schemas.openxmlformats.org/drawingml/2006/table">
            <a:tbl>
              <a:tblPr firstRow="1" bandRow="1">
                <a:tableStyleId>{5C22544A-7EE6-4342-B048-85BDC9FD1C3A}</a:tableStyleId>
              </a:tblPr>
              <a:tblGrid>
                <a:gridCol w="1152605">
                  <a:extLst>
                    <a:ext uri="{9D8B030D-6E8A-4147-A177-3AD203B41FA5}">
                      <a16:colId xmlns:a16="http://schemas.microsoft.com/office/drawing/2014/main" val="20000"/>
                    </a:ext>
                  </a:extLst>
                </a:gridCol>
                <a:gridCol w="2305210">
                  <a:extLst>
                    <a:ext uri="{9D8B030D-6E8A-4147-A177-3AD203B41FA5}">
                      <a16:colId xmlns:a16="http://schemas.microsoft.com/office/drawing/2014/main" val="20001"/>
                    </a:ext>
                  </a:extLst>
                </a:gridCol>
                <a:gridCol w="2573032">
                  <a:extLst>
                    <a:ext uri="{9D8B030D-6E8A-4147-A177-3AD203B41FA5}">
                      <a16:colId xmlns:a16="http://schemas.microsoft.com/office/drawing/2014/main" val="20002"/>
                    </a:ext>
                  </a:extLst>
                </a:gridCol>
                <a:gridCol w="3113153">
                  <a:extLst>
                    <a:ext uri="{9D8B030D-6E8A-4147-A177-3AD203B41FA5}">
                      <a16:colId xmlns:a16="http://schemas.microsoft.com/office/drawing/2014/main" val="20003"/>
                    </a:ext>
                  </a:extLst>
                </a:gridCol>
              </a:tblGrid>
              <a:tr h="965200">
                <a:tc>
                  <a:txBody>
                    <a:bodyPr/>
                    <a:lstStyle/>
                    <a:p>
                      <a:r>
                        <a:rPr lang="en-US" sz="1400" b="0" dirty="0" err="1">
                          <a:solidFill>
                            <a:schemeClr val="tx1"/>
                          </a:solidFill>
                        </a:rPr>
                        <a:t>Preguntas</a:t>
                      </a:r>
                      <a:endParaRPr lang="en-US" sz="1600" b="0" dirty="0">
                        <a:solidFill>
                          <a:schemeClr val="tx1"/>
                        </a:solidFill>
                      </a:endParaRPr>
                    </a:p>
                  </a:txBody>
                  <a:tcPr>
                    <a:solidFill>
                      <a:schemeClr val="bg1"/>
                    </a:solidFill>
                  </a:tcPr>
                </a:tc>
                <a:tc>
                  <a:txBody>
                    <a:bodyPr/>
                    <a:lstStyle/>
                    <a:p>
                      <a:r>
                        <a:rPr lang="en-US" dirty="0">
                          <a:solidFill>
                            <a:schemeClr val="accent2">
                              <a:lumMod val="75000"/>
                            </a:schemeClr>
                          </a:solidFill>
                        </a:rPr>
                        <a:t>¿</a:t>
                      </a:r>
                      <a:r>
                        <a:rPr lang="en-US" dirty="0" err="1">
                          <a:solidFill>
                            <a:schemeClr val="accent2">
                              <a:lumMod val="75000"/>
                            </a:schemeClr>
                          </a:solidFill>
                        </a:rPr>
                        <a:t>Qué</a:t>
                      </a:r>
                      <a:r>
                        <a:rPr lang="en-US" dirty="0">
                          <a:solidFill>
                            <a:schemeClr val="accent2">
                              <a:lumMod val="75000"/>
                            </a:schemeClr>
                          </a:solidFill>
                        </a:rPr>
                        <a:t> </a:t>
                      </a:r>
                      <a:r>
                        <a:rPr lang="en-US" dirty="0" err="1">
                          <a:solidFill>
                            <a:schemeClr val="accent2">
                              <a:lumMod val="75000"/>
                            </a:schemeClr>
                          </a:solidFill>
                        </a:rPr>
                        <a:t>esta</a:t>
                      </a:r>
                      <a:r>
                        <a:rPr lang="en-US" dirty="0">
                          <a:solidFill>
                            <a:schemeClr val="accent2">
                              <a:lumMod val="75000"/>
                            </a:schemeClr>
                          </a:solidFill>
                        </a:rPr>
                        <a:t> </a:t>
                      </a:r>
                      <a:r>
                        <a:rPr lang="en-US" dirty="0" err="1">
                          <a:solidFill>
                            <a:schemeClr val="accent2">
                              <a:lumMod val="75000"/>
                            </a:schemeClr>
                          </a:solidFill>
                        </a:rPr>
                        <a:t>pasando</a:t>
                      </a:r>
                      <a:r>
                        <a:rPr lang="en-US" dirty="0">
                          <a:solidFill>
                            <a:schemeClr val="accent2">
                              <a:lumMod val="75000"/>
                            </a:schemeClr>
                          </a:solidFill>
                        </a:rPr>
                        <a:t>?</a:t>
                      </a:r>
                    </a:p>
                    <a:p>
                      <a:r>
                        <a:rPr lang="en-US" dirty="0">
                          <a:solidFill>
                            <a:schemeClr val="accent2">
                              <a:lumMod val="75000"/>
                            </a:schemeClr>
                          </a:solidFill>
                        </a:rPr>
                        <a:t>¿</a:t>
                      </a:r>
                      <a:r>
                        <a:rPr lang="en-US" dirty="0" err="1">
                          <a:solidFill>
                            <a:schemeClr val="accent2">
                              <a:lumMod val="75000"/>
                            </a:schemeClr>
                          </a:solidFill>
                        </a:rPr>
                        <a:t>Qué</a:t>
                      </a:r>
                      <a:r>
                        <a:rPr lang="en-US" baseline="0" dirty="0">
                          <a:solidFill>
                            <a:schemeClr val="accent2">
                              <a:lumMod val="75000"/>
                            </a:schemeClr>
                          </a:solidFill>
                        </a:rPr>
                        <a:t> </a:t>
                      </a:r>
                      <a:r>
                        <a:rPr lang="en-US" baseline="0" dirty="0" err="1">
                          <a:solidFill>
                            <a:schemeClr val="accent2">
                              <a:lumMod val="75000"/>
                            </a:schemeClr>
                          </a:solidFill>
                        </a:rPr>
                        <a:t>genero</a:t>
                      </a:r>
                      <a:r>
                        <a:rPr lang="en-US" baseline="0" dirty="0">
                          <a:solidFill>
                            <a:schemeClr val="accent2">
                              <a:lumMod val="75000"/>
                            </a:schemeClr>
                          </a:solidFill>
                        </a:rPr>
                        <a:t> </a:t>
                      </a:r>
                      <a:r>
                        <a:rPr lang="en-US" baseline="0" dirty="0" err="1">
                          <a:solidFill>
                            <a:schemeClr val="accent2">
                              <a:lumMod val="75000"/>
                            </a:schemeClr>
                          </a:solidFill>
                        </a:rPr>
                        <a:t>esta</a:t>
                      </a:r>
                      <a:r>
                        <a:rPr lang="en-US" baseline="0" dirty="0">
                          <a:solidFill>
                            <a:schemeClr val="accent2">
                              <a:lumMod val="75000"/>
                            </a:schemeClr>
                          </a:solidFill>
                        </a:rPr>
                        <a:t> </a:t>
                      </a:r>
                      <a:r>
                        <a:rPr lang="en-US" baseline="0" dirty="0" err="1">
                          <a:solidFill>
                            <a:schemeClr val="accent2">
                              <a:lumMod val="75000"/>
                            </a:schemeClr>
                          </a:solidFill>
                        </a:rPr>
                        <a:t>situación</a:t>
                      </a:r>
                      <a:r>
                        <a:rPr lang="en-US" baseline="0" dirty="0">
                          <a:solidFill>
                            <a:schemeClr val="accent2">
                              <a:lumMod val="75000"/>
                            </a:schemeClr>
                          </a:solidFill>
                        </a:rPr>
                        <a:t>?</a:t>
                      </a:r>
                      <a:endParaRPr lang="en-US" dirty="0">
                        <a:solidFill>
                          <a:schemeClr val="accent2">
                            <a:lumMod val="75000"/>
                          </a:schemeClr>
                        </a:solidFill>
                      </a:endParaRPr>
                    </a:p>
                    <a:p>
                      <a:r>
                        <a:rPr lang="en-US" dirty="0">
                          <a:solidFill>
                            <a:schemeClr val="accent2">
                              <a:lumMod val="75000"/>
                            </a:schemeClr>
                          </a:solidFill>
                        </a:rPr>
                        <a:t>¿</a:t>
                      </a:r>
                      <a:r>
                        <a:rPr lang="en-US" dirty="0" err="1">
                          <a:solidFill>
                            <a:schemeClr val="accent2">
                              <a:lumMod val="75000"/>
                            </a:schemeClr>
                          </a:solidFill>
                        </a:rPr>
                        <a:t>Cuál</a:t>
                      </a:r>
                      <a:r>
                        <a:rPr lang="en-US" dirty="0">
                          <a:solidFill>
                            <a:schemeClr val="accent2">
                              <a:lumMod val="75000"/>
                            </a:schemeClr>
                          </a:solidFill>
                        </a:rPr>
                        <a:t> </a:t>
                      </a:r>
                      <a:r>
                        <a:rPr lang="en-US" dirty="0" err="1">
                          <a:solidFill>
                            <a:schemeClr val="accent2">
                              <a:lumMod val="75000"/>
                            </a:schemeClr>
                          </a:solidFill>
                        </a:rPr>
                        <a:t>es</a:t>
                      </a:r>
                      <a:r>
                        <a:rPr lang="en-US" dirty="0">
                          <a:solidFill>
                            <a:schemeClr val="accent2">
                              <a:lumMod val="75000"/>
                            </a:schemeClr>
                          </a:solidFill>
                        </a:rPr>
                        <a:t> el </a:t>
                      </a:r>
                      <a:r>
                        <a:rPr lang="en-US" dirty="0" err="1">
                          <a:solidFill>
                            <a:schemeClr val="accent2">
                              <a:lumMod val="75000"/>
                            </a:schemeClr>
                          </a:solidFill>
                        </a:rPr>
                        <a:t>problema</a:t>
                      </a:r>
                      <a:r>
                        <a:rPr lang="en-US" dirty="0">
                          <a:solidFill>
                            <a:schemeClr val="accent2">
                              <a:lumMod val="75000"/>
                            </a:schemeClr>
                          </a:solidFill>
                        </a:rPr>
                        <a:t> </a:t>
                      </a:r>
                      <a:r>
                        <a:rPr lang="en-US" dirty="0" err="1">
                          <a:solidFill>
                            <a:schemeClr val="accent2">
                              <a:lumMod val="75000"/>
                            </a:schemeClr>
                          </a:solidFill>
                        </a:rPr>
                        <a:t>exactamente</a:t>
                      </a:r>
                      <a:r>
                        <a:rPr lang="en-US" dirty="0">
                          <a:solidFill>
                            <a:schemeClr val="accent2">
                              <a:lumMod val="75000"/>
                            </a:schemeClr>
                          </a:solidFill>
                        </a:rPr>
                        <a:t>?</a:t>
                      </a:r>
                    </a:p>
                    <a:p>
                      <a:r>
                        <a:rPr lang="en-US" dirty="0">
                          <a:solidFill>
                            <a:schemeClr val="accent2">
                              <a:lumMod val="75000"/>
                            </a:schemeClr>
                          </a:solidFill>
                        </a:rPr>
                        <a:t>¿</a:t>
                      </a:r>
                      <a:r>
                        <a:rPr lang="en-US" dirty="0" err="1">
                          <a:solidFill>
                            <a:schemeClr val="accent2">
                              <a:lumMod val="75000"/>
                            </a:schemeClr>
                          </a:solidFill>
                        </a:rPr>
                        <a:t>Qué</a:t>
                      </a:r>
                      <a:r>
                        <a:rPr lang="en-US" baseline="0" dirty="0">
                          <a:solidFill>
                            <a:schemeClr val="accent2">
                              <a:lumMod val="75000"/>
                            </a:schemeClr>
                          </a:solidFill>
                        </a:rPr>
                        <a:t> </a:t>
                      </a:r>
                      <a:r>
                        <a:rPr lang="en-US" baseline="0" dirty="0" err="1">
                          <a:solidFill>
                            <a:schemeClr val="accent2">
                              <a:lumMod val="75000"/>
                            </a:schemeClr>
                          </a:solidFill>
                        </a:rPr>
                        <a:t>acciones</a:t>
                      </a:r>
                      <a:r>
                        <a:rPr lang="en-US" baseline="0" dirty="0">
                          <a:solidFill>
                            <a:schemeClr val="accent2">
                              <a:lumMod val="75000"/>
                            </a:schemeClr>
                          </a:solidFill>
                        </a:rPr>
                        <a:t> son </a:t>
                      </a:r>
                      <a:r>
                        <a:rPr lang="en-US" baseline="0" dirty="0" err="1">
                          <a:solidFill>
                            <a:schemeClr val="accent2">
                              <a:lumMod val="75000"/>
                            </a:schemeClr>
                          </a:solidFill>
                        </a:rPr>
                        <a:t>necesarias</a:t>
                      </a:r>
                      <a:r>
                        <a:rPr lang="en-US" baseline="0" dirty="0">
                          <a:solidFill>
                            <a:schemeClr val="accent2">
                              <a:lumMod val="75000"/>
                            </a:schemeClr>
                          </a:solidFill>
                        </a:rPr>
                        <a:t>?</a:t>
                      </a:r>
                      <a:endParaRPr lang="en-US" dirty="0">
                        <a:solidFill>
                          <a:schemeClr val="accent2">
                            <a:lumMod val="75000"/>
                          </a:schemeClr>
                        </a:solidFill>
                      </a:endParaRPr>
                    </a:p>
                  </a:txBody>
                  <a:tcPr>
                    <a:solidFill>
                      <a:schemeClr val="accent2">
                        <a:lumMod val="60000"/>
                        <a:lumOff val="40000"/>
                      </a:schemeClr>
                    </a:solidFill>
                  </a:tcPr>
                </a:tc>
                <a:tc>
                  <a:txBody>
                    <a:bodyPr/>
                    <a:lstStyle/>
                    <a:p>
                      <a:r>
                        <a:rPr lang="en-US" baseline="0" dirty="0">
                          <a:solidFill>
                            <a:schemeClr val="accent3">
                              <a:lumMod val="50000"/>
                            </a:schemeClr>
                          </a:solidFill>
                        </a:rPr>
                        <a:t>¿</a:t>
                      </a:r>
                      <a:r>
                        <a:rPr lang="en-US" baseline="0" dirty="0" err="1">
                          <a:solidFill>
                            <a:schemeClr val="accent3">
                              <a:lumMod val="50000"/>
                            </a:schemeClr>
                          </a:solidFill>
                        </a:rPr>
                        <a:t>Qué</a:t>
                      </a:r>
                      <a:r>
                        <a:rPr lang="en-US" baseline="0" dirty="0">
                          <a:solidFill>
                            <a:schemeClr val="accent3">
                              <a:lumMod val="50000"/>
                            </a:schemeClr>
                          </a:solidFill>
                        </a:rPr>
                        <a:t> </a:t>
                      </a:r>
                      <a:r>
                        <a:rPr lang="en-US" baseline="0" dirty="0" err="1">
                          <a:solidFill>
                            <a:schemeClr val="accent3">
                              <a:lumMod val="50000"/>
                            </a:schemeClr>
                          </a:solidFill>
                        </a:rPr>
                        <a:t>va</a:t>
                      </a:r>
                      <a:r>
                        <a:rPr lang="en-US" baseline="0" dirty="0">
                          <a:solidFill>
                            <a:schemeClr val="accent3">
                              <a:lumMod val="50000"/>
                            </a:schemeClr>
                          </a:solidFill>
                        </a:rPr>
                        <a:t> a </a:t>
                      </a:r>
                      <a:r>
                        <a:rPr lang="en-US" baseline="0" dirty="0" err="1">
                          <a:solidFill>
                            <a:schemeClr val="accent3">
                              <a:lumMod val="50000"/>
                            </a:schemeClr>
                          </a:solidFill>
                        </a:rPr>
                        <a:t>pasar</a:t>
                      </a:r>
                      <a:r>
                        <a:rPr lang="en-US" baseline="0" dirty="0">
                          <a:solidFill>
                            <a:schemeClr val="accent3">
                              <a:lumMod val="50000"/>
                            </a:schemeClr>
                          </a:solidFill>
                        </a:rPr>
                        <a:t> </a:t>
                      </a:r>
                      <a:r>
                        <a:rPr lang="en-US" baseline="0" dirty="0" err="1">
                          <a:solidFill>
                            <a:schemeClr val="accent3">
                              <a:lumMod val="50000"/>
                            </a:schemeClr>
                          </a:solidFill>
                        </a:rPr>
                        <a:t>si</a:t>
                      </a:r>
                      <a:r>
                        <a:rPr lang="en-US" baseline="0" dirty="0">
                          <a:solidFill>
                            <a:schemeClr val="accent3">
                              <a:lumMod val="50000"/>
                            </a:schemeClr>
                          </a:solidFill>
                        </a:rPr>
                        <a:t> no </a:t>
                      </a:r>
                      <a:r>
                        <a:rPr lang="en-US" baseline="0" dirty="0" err="1">
                          <a:solidFill>
                            <a:schemeClr val="accent3">
                              <a:lumMod val="50000"/>
                            </a:schemeClr>
                          </a:solidFill>
                        </a:rPr>
                        <a:t>hacemos</a:t>
                      </a:r>
                      <a:r>
                        <a:rPr lang="en-US" baseline="0" dirty="0">
                          <a:solidFill>
                            <a:schemeClr val="accent3">
                              <a:lumMod val="50000"/>
                            </a:schemeClr>
                          </a:solidFill>
                        </a:rPr>
                        <a:t> nada?</a:t>
                      </a:r>
                    </a:p>
                    <a:p>
                      <a:r>
                        <a:rPr lang="en-US" dirty="0">
                          <a:solidFill>
                            <a:schemeClr val="accent3">
                              <a:lumMod val="50000"/>
                            </a:schemeClr>
                          </a:solidFill>
                        </a:rPr>
                        <a:t>¿</a:t>
                      </a:r>
                      <a:r>
                        <a:rPr lang="en-US" dirty="0" err="1">
                          <a:solidFill>
                            <a:schemeClr val="accent3">
                              <a:lumMod val="50000"/>
                            </a:schemeClr>
                          </a:solidFill>
                        </a:rPr>
                        <a:t>Qué</a:t>
                      </a:r>
                      <a:r>
                        <a:rPr lang="en-US" baseline="0" dirty="0">
                          <a:solidFill>
                            <a:schemeClr val="accent3">
                              <a:lumMod val="50000"/>
                            </a:schemeClr>
                          </a:solidFill>
                        </a:rPr>
                        <a:t> tan probable </a:t>
                      </a:r>
                      <a:r>
                        <a:rPr lang="en-US" baseline="0" dirty="0" err="1">
                          <a:solidFill>
                            <a:schemeClr val="accent3">
                              <a:lumMod val="50000"/>
                            </a:schemeClr>
                          </a:solidFill>
                        </a:rPr>
                        <a:t>es</a:t>
                      </a:r>
                      <a:r>
                        <a:rPr lang="en-US" baseline="0" dirty="0">
                          <a:solidFill>
                            <a:schemeClr val="accent3">
                              <a:lumMod val="50000"/>
                            </a:schemeClr>
                          </a:solidFill>
                        </a:rPr>
                        <a:t> </a:t>
                      </a:r>
                      <a:r>
                        <a:rPr lang="en-US" baseline="0" dirty="0" err="1">
                          <a:solidFill>
                            <a:schemeClr val="accent3">
                              <a:lumMod val="50000"/>
                            </a:schemeClr>
                          </a:solidFill>
                        </a:rPr>
                        <a:t>que</a:t>
                      </a:r>
                      <a:r>
                        <a:rPr lang="en-US" baseline="0" dirty="0">
                          <a:solidFill>
                            <a:schemeClr val="accent3">
                              <a:lumMod val="50000"/>
                            </a:schemeClr>
                          </a:solidFill>
                        </a:rPr>
                        <a:t> </a:t>
                      </a:r>
                      <a:r>
                        <a:rPr lang="en-US" baseline="0" dirty="0" err="1">
                          <a:solidFill>
                            <a:schemeClr val="accent3">
                              <a:lumMod val="50000"/>
                            </a:schemeClr>
                          </a:solidFill>
                        </a:rPr>
                        <a:t>ocurra</a:t>
                      </a:r>
                      <a:r>
                        <a:rPr lang="en-US" baseline="0" dirty="0">
                          <a:solidFill>
                            <a:schemeClr val="accent3">
                              <a:lumMod val="50000"/>
                            </a:schemeClr>
                          </a:solidFill>
                        </a:rPr>
                        <a:t>?</a:t>
                      </a:r>
                    </a:p>
                    <a:p>
                      <a:r>
                        <a:rPr lang="en-US" baseline="0" dirty="0">
                          <a:solidFill>
                            <a:schemeClr val="accent3">
                              <a:lumMod val="50000"/>
                            </a:schemeClr>
                          </a:solidFill>
                        </a:rPr>
                        <a:t>¿Si </a:t>
                      </a:r>
                      <a:r>
                        <a:rPr lang="en-US" baseline="0" dirty="0" err="1">
                          <a:solidFill>
                            <a:schemeClr val="accent3">
                              <a:lumMod val="50000"/>
                            </a:schemeClr>
                          </a:solidFill>
                        </a:rPr>
                        <a:t>cambiamos</a:t>
                      </a:r>
                      <a:r>
                        <a:rPr lang="en-US" baseline="0" dirty="0">
                          <a:solidFill>
                            <a:schemeClr val="accent3">
                              <a:lumMod val="50000"/>
                            </a:schemeClr>
                          </a:solidFill>
                        </a:rPr>
                        <a:t> </a:t>
                      </a:r>
                      <a:r>
                        <a:rPr lang="en-US" baseline="0" dirty="0" err="1">
                          <a:solidFill>
                            <a:schemeClr val="accent3">
                              <a:lumMod val="50000"/>
                            </a:schemeClr>
                          </a:solidFill>
                        </a:rPr>
                        <a:t>algo</a:t>
                      </a:r>
                      <a:r>
                        <a:rPr lang="en-US" baseline="0" dirty="0">
                          <a:solidFill>
                            <a:schemeClr val="accent3">
                              <a:lumMod val="50000"/>
                            </a:schemeClr>
                          </a:solidFill>
                        </a:rPr>
                        <a:t> </a:t>
                      </a:r>
                      <a:r>
                        <a:rPr lang="en-US" baseline="0" dirty="0" err="1">
                          <a:solidFill>
                            <a:schemeClr val="accent3">
                              <a:lumMod val="50000"/>
                            </a:schemeClr>
                          </a:solidFill>
                        </a:rPr>
                        <a:t>cuál</a:t>
                      </a:r>
                      <a:r>
                        <a:rPr lang="en-US" baseline="0" dirty="0">
                          <a:solidFill>
                            <a:schemeClr val="accent3">
                              <a:lumMod val="50000"/>
                            </a:schemeClr>
                          </a:solidFill>
                        </a:rPr>
                        <a:t> </a:t>
                      </a:r>
                      <a:r>
                        <a:rPr lang="en-US" baseline="0" dirty="0" err="1">
                          <a:solidFill>
                            <a:schemeClr val="accent3">
                              <a:lumMod val="50000"/>
                            </a:schemeClr>
                          </a:solidFill>
                        </a:rPr>
                        <a:t>será</a:t>
                      </a:r>
                      <a:r>
                        <a:rPr lang="en-US" baseline="0" dirty="0">
                          <a:solidFill>
                            <a:schemeClr val="accent3">
                              <a:lumMod val="50000"/>
                            </a:schemeClr>
                          </a:solidFill>
                        </a:rPr>
                        <a:t> el </a:t>
                      </a:r>
                      <a:r>
                        <a:rPr lang="en-US" baseline="0" dirty="0" err="1">
                          <a:solidFill>
                            <a:schemeClr val="accent3">
                              <a:lumMod val="50000"/>
                            </a:schemeClr>
                          </a:solidFill>
                        </a:rPr>
                        <a:t>efecto</a:t>
                      </a:r>
                      <a:r>
                        <a:rPr lang="en-US" baseline="0" dirty="0">
                          <a:solidFill>
                            <a:schemeClr val="accent3">
                              <a:lumMod val="50000"/>
                            </a:schemeClr>
                          </a:solidFill>
                        </a:rPr>
                        <a:t> </a:t>
                      </a:r>
                      <a:r>
                        <a:rPr lang="en-US" baseline="0" dirty="0" err="1">
                          <a:solidFill>
                            <a:schemeClr val="accent3">
                              <a:lumMod val="50000"/>
                            </a:schemeClr>
                          </a:solidFill>
                        </a:rPr>
                        <a:t>esperado</a:t>
                      </a:r>
                      <a:r>
                        <a:rPr lang="en-US" baseline="0" dirty="0">
                          <a:solidFill>
                            <a:schemeClr val="accent3">
                              <a:lumMod val="50000"/>
                            </a:schemeClr>
                          </a:solidFill>
                        </a:rPr>
                        <a:t>?</a:t>
                      </a:r>
                      <a:endParaRPr lang="en-US" dirty="0">
                        <a:solidFill>
                          <a:schemeClr val="accent3">
                            <a:lumMod val="50000"/>
                          </a:schemeClr>
                        </a:solidFill>
                      </a:endParaRPr>
                    </a:p>
                  </a:txBody>
                  <a:tcPr>
                    <a:solidFill>
                      <a:schemeClr val="accent3">
                        <a:lumMod val="60000"/>
                        <a:lumOff val="40000"/>
                      </a:schemeClr>
                    </a:solidFill>
                  </a:tcPr>
                </a:tc>
                <a:tc>
                  <a:txBody>
                    <a:bodyPr/>
                    <a:lstStyle/>
                    <a:p>
                      <a:r>
                        <a:rPr lang="en-US" baseline="0" dirty="0">
                          <a:solidFill>
                            <a:schemeClr val="accent4">
                              <a:lumMod val="75000"/>
                            </a:schemeClr>
                          </a:solidFill>
                        </a:rPr>
                        <a:t>¿</a:t>
                      </a:r>
                      <a:r>
                        <a:rPr lang="en-US" baseline="0" dirty="0" err="1">
                          <a:solidFill>
                            <a:schemeClr val="accent4">
                              <a:lumMod val="75000"/>
                            </a:schemeClr>
                          </a:solidFill>
                        </a:rPr>
                        <a:t>Qué</a:t>
                      </a:r>
                      <a:r>
                        <a:rPr lang="en-US" baseline="0" dirty="0">
                          <a:solidFill>
                            <a:schemeClr val="accent4">
                              <a:lumMod val="75000"/>
                            </a:schemeClr>
                          </a:solidFill>
                        </a:rPr>
                        <a:t> </a:t>
                      </a:r>
                      <a:r>
                        <a:rPr lang="en-US" baseline="0" dirty="0" err="1">
                          <a:solidFill>
                            <a:schemeClr val="accent4">
                              <a:lumMod val="75000"/>
                            </a:schemeClr>
                          </a:solidFill>
                        </a:rPr>
                        <a:t>deberia</a:t>
                      </a:r>
                      <a:r>
                        <a:rPr lang="en-US" baseline="0" dirty="0">
                          <a:solidFill>
                            <a:schemeClr val="accent4">
                              <a:lumMod val="75000"/>
                            </a:schemeClr>
                          </a:solidFill>
                        </a:rPr>
                        <a:t> </a:t>
                      </a:r>
                      <a:r>
                        <a:rPr lang="en-US" baseline="0" dirty="0" err="1">
                          <a:solidFill>
                            <a:schemeClr val="accent4">
                              <a:lumMod val="75000"/>
                            </a:schemeClr>
                          </a:solidFill>
                        </a:rPr>
                        <a:t>hacer</a:t>
                      </a:r>
                      <a:r>
                        <a:rPr lang="en-US" baseline="0" dirty="0">
                          <a:solidFill>
                            <a:schemeClr val="accent4">
                              <a:lumMod val="75000"/>
                            </a:schemeClr>
                          </a:solidFill>
                        </a:rPr>
                        <a:t>?</a:t>
                      </a:r>
                    </a:p>
                    <a:p>
                      <a:r>
                        <a:rPr lang="en-US" baseline="0" dirty="0">
                          <a:solidFill>
                            <a:schemeClr val="accent4">
                              <a:lumMod val="75000"/>
                            </a:schemeClr>
                          </a:solidFill>
                        </a:rPr>
                        <a:t>¿</a:t>
                      </a:r>
                      <a:r>
                        <a:rPr lang="en-US" baseline="0" dirty="0" err="1">
                          <a:solidFill>
                            <a:schemeClr val="accent4">
                              <a:lumMod val="75000"/>
                            </a:schemeClr>
                          </a:solidFill>
                        </a:rPr>
                        <a:t>Porqué</a:t>
                      </a:r>
                      <a:r>
                        <a:rPr lang="en-US" baseline="0" dirty="0">
                          <a:solidFill>
                            <a:schemeClr val="accent4">
                              <a:lumMod val="75000"/>
                            </a:schemeClr>
                          </a:solidFill>
                        </a:rPr>
                        <a:t> </a:t>
                      </a:r>
                      <a:r>
                        <a:rPr lang="en-US" baseline="0" dirty="0" err="1">
                          <a:solidFill>
                            <a:schemeClr val="accent4">
                              <a:lumMod val="75000"/>
                            </a:schemeClr>
                          </a:solidFill>
                        </a:rPr>
                        <a:t>debería</a:t>
                      </a:r>
                      <a:r>
                        <a:rPr lang="en-US" baseline="0" dirty="0">
                          <a:solidFill>
                            <a:schemeClr val="accent4">
                              <a:lumMod val="75000"/>
                            </a:schemeClr>
                          </a:solidFill>
                        </a:rPr>
                        <a:t> </a:t>
                      </a:r>
                      <a:r>
                        <a:rPr lang="en-US" baseline="0" dirty="0" err="1">
                          <a:solidFill>
                            <a:schemeClr val="accent4">
                              <a:lumMod val="75000"/>
                            </a:schemeClr>
                          </a:solidFill>
                        </a:rPr>
                        <a:t>hacerlo</a:t>
                      </a:r>
                      <a:r>
                        <a:rPr lang="en-US" baseline="0" dirty="0">
                          <a:solidFill>
                            <a:schemeClr val="accent4">
                              <a:lumMod val="75000"/>
                            </a:schemeClr>
                          </a:solidFill>
                        </a:rPr>
                        <a:t>?</a:t>
                      </a:r>
                    </a:p>
                    <a:p>
                      <a:r>
                        <a:rPr lang="en-US" baseline="0" dirty="0">
                          <a:solidFill>
                            <a:schemeClr val="accent4">
                              <a:lumMod val="75000"/>
                            </a:schemeClr>
                          </a:solidFill>
                        </a:rPr>
                        <a:t>¿En </a:t>
                      </a:r>
                      <a:r>
                        <a:rPr lang="en-US" baseline="0" dirty="0" err="1">
                          <a:solidFill>
                            <a:schemeClr val="accent4">
                              <a:lumMod val="75000"/>
                            </a:schemeClr>
                          </a:solidFill>
                        </a:rPr>
                        <a:t>que</a:t>
                      </a:r>
                      <a:r>
                        <a:rPr lang="en-US" baseline="0" dirty="0">
                          <a:solidFill>
                            <a:schemeClr val="accent4">
                              <a:lumMod val="75000"/>
                            </a:schemeClr>
                          </a:solidFill>
                        </a:rPr>
                        <a:t> </a:t>
                      </a:r>
                      <a:r>
                        <a:rPr lang="en-US" baseline="0" dirty="0" err="1">
                          <a:solidFill>
                            <a:schemeClr val="accent4">
                              <a:lumMod val="75000"/>
                            </a:schemeClr>
                          </a:solidFill>
                        </a:rPr>
                        <a:t>rango</a:t>
                      </a:r>
                      <a:r>
                        <a:rPr lang="en-US" baseline="0" dirty="0">
                          <a:solidFill>
                            <a:schemeClr val="accent4">
                              <a:lumMod val="75000"/>
                            </a:schemeClr>
                          </a:solidFill>
                        </a:rPr>
                        <a:t> </a:t>
                      </a:r>
                      <a:r>
                        <a:rPr lang="en-US" baseline="0" dirty="0" err="1">
                          <a:solidFill>
                            <a:schemeClr val="accent4">
                              <a:lumMod val="75000"/>
                            </a:schemeClr>
                          </a:solidFill>
                        </a:rPr>
                        <a:t>obtengo</a:t>
                      </a:r>
                      <a:r>
                        <a:rPr lang="en-US" baseline="0" dirty="0">
                          <a:solidFill>
                            <a:schemeClr val="accent4">
                              <a:lumMod val="75000"/>
                            </a:schemeClr>
                          </a:solidFill>
                        </a:rPr>
                        <a:t> un scenario </a:t>
                      </a:r>
                      <a:r>
                        <a:rPr lang="en-US" baseline="0" dirty="0" err="1">
                          <a:solidFill>
                            <a:schemeClr val="accent4">
                              <a:lumMod val="75000"/>
                            </a:schemeClr>
                          </a:solidFill>
                        </a:rPr>
                        <a:t>óptimo</a:t>
                      </a:r>
                      <a:r>
                        <a:rPr lang="en-US" baseline="0" dirty="0">
                          <a:solidFill>
                            <a:schemeClr val="accent4">
                              <a:lumMod val="75000"/>
                            </a:schemeClr>
                          </a:solidFill>
                        </a:rPr>
                        <a:t>?</a:t>
                      </a:r>
                    </a:p>
                    <a:p>
                      <a:r>
                        <a:rPr lang="en-US" baseline="0" dirty="0">
                          <a:solidFill>
                            <a:schemeClr val="accent4">
                              <a:lumMod val="75000"/>
                            </a:schemeClr>
                          </a:solidFill>
                        </a:rPr>
                        <a:t>¿Me </a:t>
                      </a:r>
                      <a:r>
                        <a:rPr lang="en-US" baseline="0" dirty="0" err="1">
                          <a:solidFill>
                            <a:schemeClr val="accent4">
                              <a:lumMod val="75000"/>
                            </a:schemeClr>
                          </a:solidFill>
                        </a:rPr>
                        <a:t>conviene</a:t>
                      </a:r>
                      <a:r>
                        <a:rPr lang="en-US" baseline="0" dirty="0">
                          <a:solidFill>
                            <a:schemeClr val="accent4">
                              <a:lumMod val="75000"/>
                            </a:schemeClr>
                          </a:solidFill>
                        </a:rPr>
                        <a:t> </a:t>
                      </a:r>
                      <a:r>
                        <a:rPr lang="en-US" baseline="0" dirty="0" err="1">
                          <a:solidFill>
                            <a:schemeClr val="accent4">
                              <a:lumMod val="75000"/>
                            </a:schemeClr>
                          </a:solidFill>
                        </a:rPr>
                        <a:t>aplicar</a:t>
                      </a:r>
                      <a:r>
                        <a:rPr lang="en-US" baseline="0" dirty="0">
                          <a:solidFill>
                            <a:schemeClr val="accent4">
                              <a:lumMod val="75000"/>
                            </a:schemeClr>
                          </a:solidFill>
                        </a:rPr>
                        <a:t> </a:t>
                      </a:r>
                      <a:r>
                        <a:rPr lang="en-US" baseline="0" dirty="0" err="1">
                          <a:solidFill>
                            <a:schemeClr val="accent4">
                              <a:lumMod val="75000"/>
                            </a:schemeClr>
                          </a:solidFill>
                        </a:rPr>
                        <a:t>este</a:t>
                      </a:r>
                      <a:r>
                        <a:rPr lang="en-US" baseline="0" dirty="0">
                          <a:solidFill>
                            <a:schemeClr val="accent4">
                              <a:lumMod val="75000"/>
                            </a:schemeClr>
                          </a:solidFill>
                        </a:rPr>
                        <a:t> </a:t>
                      </a:r>
                      <a:r>
                        <a:rPr lang="en-US" baseline="0" dirty="0" err="1">
                          <a:solidFill>
                            <a:schemeClr val="accent4">
                              <a:lumMod val="75000"/>
                            </a:schemeClr>
                          </a:solidFill>
                        </a:rPr>
                        <a:t>cambio</a:t>
                      </a:r>
                      <a:r>
                        <a:rPr lang="en-US" baseline="0" dirty="0">
                          <a:solidFill>
                            <a:schemeClr val="accent4">
                              <a:lumMod val="75000"/>
                            </a:schemeClr>
                          </a:solidFill>
                        </a:rPr>
                        <a:t>?</a:t>
                      </a:r>
                      <a:endParaRPr lang="en-US" dirty="0">
                        <a:solidFill>
                          <a:schemeClr val="accent4">
                            <a:lumMod val="75000"/>
                          </a:schemeClr>
                        </a:solidFill>
                      </a:endParaRPr>
                    </a:p>
                  </a:txBody>
                  <a:tcPr>
                    <a:solidFill>
                      <a:schemeClr val="accent4">
                        <a:lumMod val="60000"/>
                        <a:lumOff val="40000"/>
                      </a:schemeClr>
                    </a:solidFill>
                  </a:tcPr>
                </a:tc>
                <a:extLst>
                  <a:ext uri="{0D108BD9-81ED-4DB2-BD59-A6C34878D82A}">
                    <a16:rowId xmlns:a16="http://schemas.microsoft.com/office/drawing/2014/main" val="10000"/>
                  </a:ext>
                </a:extLst>
              </a:tr>
              <a:tr h="965200">
                <a:tc>
                  <a:txBody>
                    <a:bodyPr/>
                    <a:lstStyle/>
                    <a:p>
                      <a:r>
                        <a:rPr lang="en-US" sz="1200" dirty="0" err="1"/>
                        <a:t>Instrumentos</a:t>
                      </a:r>
                      <a:endParaRPr lang="en-US" sz="1200" dirty="0"/>
                    </a:p>
                  </a:txBody>
                  <a:tcPr>
                    <a:solidFill>
                      <a:schemeClr val="bg1"/>
                    </a:solidFill>
                  </a:tcPr>
                </a:tc>
                <a:tc>
                  <a:txBody>
                    <a:bodyPr/>
                    <a:lstStyle/>
                    <a:p>
                      <a:pPr marL="285750" indent="-285750">
                        <a:buFont typeface="Arial"/>
                        <a:buChar char="•"/>
                      </a:pPr>
                      <a:r>
                        <a:rPr lang="en-US" dirty="0" err="1">
                          <a:solidFill>
                            <a:schemeClr val="accent2">
                              <a:lumMod val="75000"/>
                            </a:schemeClr>
                          </a:solidFill>
                        </a:rPr>
                        <a:t>Reportes</a:t>
                      </a:r>
                      <a:endParaRPr lang="en-US" dirty="0">
                        <a:solidFill>
                          <a:schemeClr val="accent2">
                            <a:lumMod val="75000"/>
                          </a:schemeClr>
                        </a:solidFill>
                      </a:endParaRPr>
                    </a:p>
                    <a:p>
                      <a:pPr marL="285750" indent="-285750">
                        <a:buFont typeface="Arial"/>
                        <a:buChar char="•"/>
                      </a:pPr>
                      <a:r>
                        <a:rPr lang="en-US" dirty="0">
                          <a:solidFill>
                            <a:schemeClr val="accent2">
                              <a:lumMod val="75000"/>
                            </a:schemeClr>
                          </a:solidFill>
                        </a:rPr>
                        <a:t>Dashboards</a:t>
                      </a:r>
                    </a:p>
                    <a:p>
                      <a:pPr marL="285750" indent="-285750">
                        <a:buFont typeface="Arial"/>
                        <a:buChar char="•"/>
                      </a:pPr>
                      <a:r>
                        <a:rPr lang="en-US" dirty="0" err="1">
                          <a:solidFill>
                            <a:schemeClr val="accent2">
                              <a:lumMod val="75000"/>
                            </a:schemeClr>
                          </a:solidFill>
                        </a:rPr>
                        <a:t>Tablas</a:t>
                      </a:r>
                      <a:endParaRPr lang="en-US" dirty="0">
                        <a:solidFill>
                          <a:schemeClr val="accent2">
                            <a:lumMod val="75000"/>
                          </a:schemeClr>
                        </a:solidFill>
                      </a:endParaRPr>
                    </a:p>
                    <a:p>
                      <a:pPr marL="285750" indent="-285750">
                        <a:buFont typeface="Arial"/>
                        <a:buChar char="•"/>
                      </a:pPr>
                      <a:r>
                        <a:rPr lang="en-US" dirty="0" err="1">
                          <a:solidFill>
                            <a:schemeClr val="accent2">
                              <a:lumMod val="75000"/>
                            </a:schemeClr>
                          </a:solidFill>
                        </a:rPr>
                        <a:t>Alertas</a:t>
                      </a:r>
                      <a:endParaRPr lang="en-US" dirty="0">
                        <a:solidFill>
                          <a:schemeClr val="accent2">
                            <a:lumMod val="75000"/>
                          </a:schemeClr>
                        </a:solidFill>
                      </a:endParaRPr>
                    </a:p>
                  </a:txBody>
                  <a:tcPr>
                    <a:solidFill>
                      <a:schemeClr val="accent2">
                        <a:lumMod val="60000"/>
                        <a:lumOff val="40000"/>
                      </a:schemeClr>
                    </a:solidFill>
                  </a:tcPr>
                </a:tc>
                <a:tc>
                  <a:txBody>
                    <a:bodyPr/>
                    <a:lstStyle/>
                    <a:p>
                      <a:pPr marL="285750" indent="-285750">
                        <a:buFont typeface="Arial"/>
                        <a:buChar char="•"/>
                      </a:pPr>
                      <a:r>
                        <a:rPr lang="en-US" dirty="0">
                          <a:solidFill>
                            <a:schemeClr val="accent3">
                              <a:lumMod val="50000"/>
                            </a:schemeClr>
                          </a:solidFill>
                        </a:rPr>
                        <a:t>Data</a:t>
                      </a:r>
                      <a:r>
                        <a:rPr lang="en-US" baseline="0" dirty="0">
                          <a:solidFill>
                            <a:schemeClr val="accent3">
                              <a:lumMod val="50000"/>
                            </a:schemeClr>
                          </a:solidFill>
                        </a:rPr>
                        <a:t> Mining</a:t>
                      </a:r>
                    </a:p>
                    <a:p>
                      <a:pPr marL="285750" indent="-285750">
                        <a:buFont typeface="Arial"/>
                        <a:buChar char="•"/>
                      </a:pPr>
                      <a:r>
                        <a:rPr lang="en-US" baseline="0" dirty="0">
                          <a:solidFill>
                            <a:schemeClr val="accent3">
                              <a:lumMod val="50000"/>
                            </a:schemeClr>
                          </a:solidFill>
                        </a:rPr>
                        <a:t>Text Mining</a:t>
                      </a:r>
                    </a:p>
                    <a:p>
                      <a:pPr marL="285750" indent="-285750">
                        <a:buFont typeface="Arial"/>
                        <a:buChar char="•"/>
                      </a:pPr>
                      <a:r>
                        <a:rPr lang="en-US" baseline="0" dirty="0">
                          <a:solidFill>
                            <a:schemeClr val="accent3">
                              <a:lumMod val="50000"/>
                            </a:schemeClr>
                          </a:solidFill>
                        </a:rPr>
                        <a:t>Web/Media Mining</a:t>
                      </a:r>
                    </a:p>
                    <a:p>
                      <a:pPr marL="285750" indent="-285750">
                        <a:buFont typeface="Arial"/>
                        <a:buChar char="•"/>
                      </a:pPr>
                      <a:r>
                        <a:rPr lang="en-US" baseline="0" dirty="0">
                          <a:solidFill>
                            <a:schemeClr val="accent3">
                              <a:lumMod val="50000"/>
                            </a:schemeClr>
                          </a:solidFill>
                        </a:rPr>
                        <a:t>Forecasting</a:t>
                      </a:r>
                      <a:endParaRPr lang="en-US" dirty="0">
                        <a:solidFill>
                          <a:schemeClr val="accent3">
                            <a:lumMod val="50000"/>
                          </a:schemeClr>
                        </a:solidFill>
                      </a:endParaRPr>
                    </a:p>
                  </a:txBody>
                  <a:tcPr>
                    <a:solidFill>
                      <a:schemeClr val="accent3">
                        <a:lumMod val="60000"/>
                        <a:lumOff val="40000"/>
                      </a:schemeClr>
                    </a:solidFill>
                  </a:tcPr>
                </a:tc>
                <a:tc>
                  <a:txBody>
                    <a:bodyPr/>
                    <a:lstStyle/>
                    <a:p>
                      <a:pPr marL="285750" indent="-285750">
                        <a:buFont typeface="Arial"/>
                        <a:buChar char="•"/>
                      </a:pPr>
                      <a:r>
                        <a:rPr lang="en-US" dirty="0" err="1">
                          <a:solidFill>
                            <a:schemeClr val="accent4">
                              <a:lumMod val="75000"/>
                            </a:schemeClr>
                          </a:solidFill>
                        </a:rPr>
                        <a:t>Optimización</a:t>
                      </a:r>
                      <a:endParaRPr lang="en-US" dirty="0">
                        <a:solidFill>
                          <a:schemeClr val="accent4">
                            <a:lumMod val="75000"/>
                          </a:schemeClr>
                        </a:solidFill>
                      </a:endParaRPr>
                    </a:p>
                    <a:p>
                      <a:pPr marL="285750" indent="-285750">
                        <a:buFont typeface="Arial"/>
                        <a:buChar char="•"/>
                      </a:pPr>
                      <a:r>
                        <a:rPr lang="en-US" dirty="0" err="1">
                          <a:solidFill>
                            <a:schemeClr val="accent4">
                              <a:lumMod val="75000"/>
                            </a:schemeClr>
                          </a:solidFill>
                        </a:rPr>
                        <a:t>Simulación</a:t>
                      </a:r>
                      <a:endParaRPr lang="en-US" dirty="0">
                        <a:solidFill>
                          <a:schemeClr val="accent4">
                            <a:lumMod val="75000"/>
                          </a:schemeClr>
                        </a:solidFill>
                      </a:endParaRPr>
                    </a:p>
                    <a:p>
                      <a:pPr marL="285750" indent="-285750">
                        <a:buFont typeface="Arial"/>
                        <a:buChar char="•"/>
                      </a:pPr>
                      <a:r>
                        <a:rPr lang="en-US" dirty="0" err="1">
                          <a:solidFill>
                            <a:schemeClr val="accent4">
                              <a:lumMod val="75000"/>
                            </a:schemeClr>
                          </a:solidFill>
                        </a:rPr>
                        <a:t>Modelamiento</a:t>
                      </a:r>
                      <a:endParaRPr lang="en-US" dirty="0">
                        <a:solidFill>
                          <a:schemeClr val="accent4">
                            <a:lumMod val="75000"/>
                          </a:schemeClr>
                        </a:solidFill>
                      </a:endParaRPr>
                    </a:p>
                  </a:txBody>
                  <a:tcPr>
                    <a:solidFill>
                      <a:schemeClr val="accent4">
                        <a:lumMod val="60000"/>
                        <a:lumOff val="40000"/>
                      </a:schemeClr>
                    </a:solidFill>
                  </a:tcPr>
                </a:tc>
                <a:extLst>
                  <a:ext uri="{0D108BD9-81ED-4DB2-BD59-A6C34878D82A}">
                    <a16:rowId xmlns:a16="http://schemas.microsoft.com/office/drawing/2014/main" val="10001"/>
                  </a:ext>
                </a:extLst>
              </a:tr>
              <a:tr h="965200">
                <a:tc>
                  <a:txBody>
                    <a:bodyPr/>
                    <a:lstStyle/>
                    <a:p>
                      <a:r>
                        <a:rPr lang="en-US" sz="1400" dirty="0" err="1"/>
                        <a:t>Resultados</a:t>
                      </a:r>
                      <a:endParaRPr lang="en-US" sz="1400" dirty="0"/>
                    </a:p>
                  </a:txBody>
                  <a:tcPr>
                    <a:solidFill>
                      <a:schemeClr val="bg1"/>
                    </a:solidFill>
                  </a:tcPr>
                </a:tc>
                <a:tc>
                  <a:txBody>
                    <a:bodyPr/>
                    <a:lstStyle/>
                    <a:p>
                      <a:r>
                        <a:rPr lang="en-US" dirty="0" err="1">
                          <a:solidFill>
                            <a:schemeClr val="accent2">
                              <a:lumMod val="75000"/>
                            </a:schemeClr>
                          </a:solidFill>
                        </a:rPr>
                        <a:t>Problemas</a:t>
                      </a:r>
                      <a:r>
                        <a:rPr lang="en-US" dirty="0">
                          <a:solidFill>
                            <a:schemeClr val="accent2">
                              <a:lumMod val="75000"/>
                            </a:schemeClr>
                          </a:solidFill>
                        </a:rPr>
                        <a:t> y </a:t>
                      </a:r>
                      <a:r>
                        <a:rPr lang="en-US" dirty="0" err="1">
                          <a:solidFill>
                            <a:schemeClr val="accent2">
                              <a:lumMod val="75000"/>
                            </a:schemeClr>
                          </a:solidFill>
                        </a:rPr>
                        <a:t>oportunidades</a:t>
                      </a:r>
                      <a:r>
                        <a:rPr lang="en-US" dirty="0">
                          <a:solidFill>
                            <a:schemeClr val="accent2">
                              <a:lumMod val="75000"/>
                            </a:schemeClr>
                          </a:solidFill>
                        </a:rPr>
                        <a:t> </a:t>
                      </a:r>
                      <a:r>
                        <a:rPr lang="en-US" dirty="0" err="1">
                          <a:solidFill>
                            <a:schemeClr val="accent2">
                              <a:lumMod val="75000"/>
                            </a:schemeClr>
                          </a:solidFill>
                        </a:rPr>
                        <a:t>bien</a:t>
                      </a:r>
                      <a:r>
                        <a:rPr lang="en-US" dirty="0">
                          <a:solidFill>
                            <a:schemeClr val="accent2">
                              <a:lumMod val="75000"/>
                            </a:schemeClr>
                          </a:solidFill>
                        </a:rPr>
                        <a:t> </a:t>
                      </a:r>
                      <a:r>
                        <a:rPr lang="en-US" dirty="0" err="1">
                          <a:solidFill>
                            <a:schemeClr val="accent2">
                              <a:lumMod val="75000"/>
                            </a:schemeClr>
                          </a:solidFill>
                        </a:rPr>
                        <a:t>indentificados</a:t>
                      </a:r>
                      <a:r>
                        <a:rPr lang="en-US" dirty="0">
                          <a:solidFill>
                            <a:schemeClr val="accent2">
                              <a:lumMod val="75000"/>
                            </a:schemeClr>
                          </a:solidFill>
                        </a:rPr>
                        <a:t>.</a:t>
                      </a:r>
                    </a:p>
                  </a:txBody>
                  <a:tcPr>
                    <a:solidFill>
                      <a:schemeClr val="accent2">
                        <a:lumMod val="60000"/>
                        <a:lumOff val="40000"/>
                      </a:schemeClr>
                    </a:solidFill>
                  </a:tcPr>
                </a:tc>
                <a:tc>
                  <a:txBody>
                    <a:bodyPr/>
                    <a:lstStyle/>
                    <a:p>
                      <a:r>
                        <a:rPr lang="en-US" dirty="0" err="1">
                          <a:solidFill>
                            <a:schemeClr val="accent3">
                              <a:lumMod val="50000"/>
                            </a:schemeClr>
                          </a:solidFill>
                        </a:rPr>
                        <a:t>Proyecciones</a:t>
                      </a:r>
                      <a:r>
                        <a:rPr lang="en-US" dirty="0">
                          <a:solidFill>
                            <a:schemeClr val="accent3">
                              <a:lumMod val="50000"/>
                            </a:schemeClr>
                          </a:solidFill>
                        </a:rPr>
                        <a:t> </a:t>
                      </a:r>
                      <a:r>
                        <a:rPr lang="en-US" dirty="0" err="1">
                          <a:solidFill>
                            <a:schemeClr val="accent3">
                              <a:lumMod val="50000"/>
                            </a:schemeClr>
                          </a:solidFill>
                        </a:rPr>
                        <a:t>confiables</a:t>
                      </a:r>
                      <a:r>
                        <a:rPr lang="en-US" baseline="0" dirty="0">
                          <a:solidFill>
                            <a:schemeClr val="accent3">
                              <a:lumMod val="50000"/>
                            </a:schemeClr>
                          </a:solidFill>
                        </a:rPr>
                        <a:t> del </a:t>
                      </a:r>
                      <a:r>
                        <a:rPr lang="en-US" baseline="0" dirty="0" err="1">
                          <a:solidFill>
                            <a:schemeClr val="accent3">
                              <a:lumMod val="50000"/>
                            </a:schemeClr>
                          </a:solidFill>
                        </a:rPr>
                        <a:t>comportamiento</a:t>
                      </a:r>
                      <a:r>
                        <a:rPr lang="en-US" baseline="0" dirty="0">
                          <a:solidFill>
                            <a:schemeClr val="accent3">
                              <a:lumMod val="50000"/>
                            </a:schemeClr>
                          </a:solidFill>
                        </a:rPr>
                        <a:t> de un </a:t>
                      </a:r>
                      <a:r>
                        <a:rPr lang="en-US" baseline="0" dirty="0" err="1">
                          <a:solidFill>
                            <a:schemeClr val="accent3">
                              <a:lumMod val="50000"/>
                            </a:schemeClr>
                          </a:solidFill>
                        </a:rPr>
                        <a:t>proceso</a:t>
                      </a:r>
                      <a:r>
                        <a:rPr lang="en-US" baseline="0" dirty="0">
                          <a:solidFill>
                            <a:schemeClr val="accent3">
                              <a:lumMod val="50000"/>
                            </a:schemeClr>
                          </a:solidFill>
                        </a:rPr>
                        <a:t>.</a:t>
                      </a:r>
                      <a:endParaRPr lang="en-US" dirty="0">
                        <a:solidFill>
                          <a:schemeClr val="accent3">
                            <a:lumMod val="50000"/>
                          </a:schemeClr>
                        </a:solidFill>
                      </a:endParaRPr>
                    </a:p>
                  </a:txBody>
                  <a:tcPr>
                    <a:solidFill>
                      <a:schemeClr val="accent3">
                        <a:lumMod val="60000"/>
                        <a:lumOff val="40000"/>
                      </a:schemeClr>
                    </a:solidFill>
                  </a:tcPr>
                </a:tc>
                <a:tc>
                  <a:txBody>
                    <a:bodyPr/>
                    <a:lstStyle/>
                    <a:p>
                      <a:r>
                        <a:rPr lang="en-US" dirty="0" err="1">
                          <a:solidFill>
                            <a:schemeClr val="accent4">
                              <a:lumMod val="75000"/>
                            </a:schemeClr>
                          </a:solidFill>
                        </a:rPr>
                        <a:t>Proponer</a:t>
                      </a:r>
                      <a:r>
                        <a:rPr lang="en-US" dirty="0">
                          <a:solidFill>
                            <a:schemeClr val="accent4">
                              <a:lumMod val="75000"/>
                            </a:schemeClr>
                          </a:solidFill>
                        </a:rPr>
                        <a:t> el</a:t>
                      </a:r>
                      <a:r>
                        <a:rPr lang="en-US" baseline="0" dirty="0">
                          <a:solidFill>
                            <a:schemeClr val="accent4">
                              <a:lumMod val="75000"/>
                            </a:schemeClr>
                          </a:solidFill>
                        </a:rPr>
                        <a:t> </a:t>
                      </a:r>
                      <a:r>
                        <a:rPr lang="en-US" baseline="0" dirty="0" err="1">
                          <a:solidFill>
                            <a:schemeClr val="accent4">
                              <a:lumMod val="75000"/>
                            </a:schemeClr>
                          </a:solidFill>
                        </a:rPr>
                        <a:t>escenario</a:t>
                      </a:r>
                      <a:r>
                        <a:rPr lang="en-US" baseline="0" dirty="0">
                          <a:solidFill>
                            <a:schemeClr val="accent4">
                              <a:lumMod val="75000"/>
                            </a:schemeClr>
                          </a:solidFill>
                        </a:rPr>
                        <a:t> </a:t>
                      </a:r>
                      <a:r>
                        <a:rPr lang="en-US" baseline="0" dirty="0" err="1">
                          <a:solidFill>
                            <a:schemeClr val="accent4">
                              <a:lumMod val="75000"/>
                            </a:schemeClr>
                          </a:solidFill>
                        </a:rPr>
                        <a:t>que</a:t>
                      </a:r>
                      <a:r>
                        <a:rPr lang="en-US" baseline="0" dirty="0">
                          <a:solidFill>
                            <a:schemeClr val="accent4">
                              <a:lumMod val="75000"/>
                            </a:schemeClr>
                          </a:solidFill>
                        </a:rPr>
                        <a:t> </a:t>
                      </a:r>
                      <a:r>
                        <a:rPr lang="en-US" baseline="0" dirty="0" err="1">
                          <a:solidFill>
                            <a:schemeClr val="accent4">
                              <a:lumMod val="75000"/>
                            </a:schemeClr>
                          </a:solidFill>
                        </a:rPr>
                        <a:t>nos</a:t>
                      </a:r>
                      <a:r>
                        <a:rPr lang="en-US" baseline="0" dirty="0">
                          <a:solidFill>
                            <a:schemeClr val="accent4">
                              <a:lumMod val="75000"/>
                            </a:schemeClr>
                          </a:solidFill>
                        </a:rPr>
                        <a:t> da mayor </a:t>
                      </a:r>
                      <a:r>
                        <a:rPr lang="en-US" baseline="0" dirty="0" err="1">
                          <a:solidFill>
                            <a:schemeClr val="accent4">
                              <a:lumMod val="75000"/>
                            </a:schemeClr>
                          </a:solidFill>
                        </a:rPr>
                        <a:t>beneficio</a:t>
                      </a:r>
                      <a:r>
                        <a:rPr lang="en-US" baseline="0" dirty="0">
                          <a:solidFill>
                            <a:schemeClr val="accent4">
                              <a:lumMod val="75000"/>
                            </a:schemeClr>
                          </a:solidFill>
                        </a:rPr>
                        <a:t>.</a:t>
                      </a:r>
                      <a:endParaRPr lang="en-US" dirty="0">
                        <a:solidFill>
                          <a:schemeClr val="accent4">
                            <a:lumMod val="75000"/>
                          </a:schemeClr>
                        </a:solidFill>
                      </a:endParaRPr>
                    </a:p>
                  </a:txBody>
                  <a:tcPr>
                    <a:solidFill>
                      <a:schemeClr val="accent4">
                        <a:lumMod val="60000"/>
                        <a:lumOff val="40000"/>
                      </a:schemeClr>
                    </a:solidFill>
                  </a:tcPr>
                </a:tc>
                <a:extLst>
                  <a:ext uri="{0D108BD9-81ED-4DB2-BD59-A6C34878D82A}">
                    <a16:rowId xmlns:a16="http://schemas.microsoft.com/office/drawing/2014/main" val="10002"/>
                  </a:ext>
                </a:extLst>
              </a:tr>
            </a:tbl>
          </a:graphicData>
        </a:graphic>
      </p:graphicFrame>
      <p:sp>
        <p:nvSpPr>
          <p:cNvPr id="2" name="Título 1"/>
          <p:cNvSpPr>
            <a:spLocks noGrp="1"/>
          </p:cNvSpPr>
          <p:nvPr>
            <p:ph type="title"/>
          </p:nvPr>
        </p:nvSpPr>
        <p:spPr>
          <a:xfrm>
            <a:off x="865970" y="305766"/>
            <a:ext cx="6343672" cy="709865"/>
          </a:xfrm>
        </p:spPr>
        <p:txBody>
          <a:bodyPr/>
          <a:lstStyle/>
          <a:p>
            <a:endParaRPr lang="es-PE"/>
          </a:p>
        </p:txBody>
      </p:sp>
    </p:spTree>
    <p:extLst>
      <p:ext uri="{BB962C8B-B14F-4D97-AF65-F5344CB8AC3E}">
        <p14:creationId xmlns:p14="http://schemas.microsoft.com/office/powerpoint/2010/main" val="3172313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Explosión 1"/>
          <p:cNvSpPr/>
          <p:nvPr/>
        </p:nvSpPr>
        <p:spPr>
          <a:xfrm>
            <a:off x="6492552" y="3636179"/>
            <a:ext cx="2768517" cy="1782894"/>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Mercado</a:t>
            </a:r>
          </a:p>
        </p:txBody>
      </p:sp>
      <p:sp>
        <p:nvSpPr>
          <p:cNvPr id="2" name="1 Título"/>
          <p:cNvSpPr>
            <a:spLocks noGrp="1"/>
          </p:cNvSpPr>
          <p:nvPr>
            <p:ph type="title" idx="4294967295"/>
          </p:nvPr>
        </p:nvSpPr>
        <p:spPr>
          <a:xfrm>
            <a:off x="892115" y="464194"/>
            <a:ext cx="8229600" cy="1143000"/>
          </a:xfrm>
          <a:noFill/>
          <a:ln>
            <a:noFill/>
          </a:ln>
        </p:spPr>
        <p:txBody>
          <a:bodyPr vert="horz" wrap="square" lIns="91440" tIns="45720" rIns="91440" bIns="45720" numCol="1" rtlCol="0" anchor="ctr" anchorCtr="0" compatLnSpc="1">
            <a:prstTxWarp prst="textNoShape">
              <a:avLst/>
            </a:prstTxWarp>
            <a:normAutofit fontScale="90000"/>
          </a:bodyPr>
          <a:lstStyle/>
          <a:p>
            <a:pPr algn="l" eaLnBrk="0" fontAlgn="base" hangingPunct="0">
              <a:spcAft>
                <a:spcPct val="0"/>
              </a:spcAft>
            </a:pPr>
            <a:r>
              <a:rPr lang="es-PE" sz="3600" b="1" dirty="0">
                <a:solidFill>
                  <a:srgbClr val="FF6600"/>
                </a:solidFill>
                <a:latin typeface="Arial" pitchFamily="34" charset="0"/>
                <a:ea typeface="굴림" charset="-127"/>
                <a:cs typeface="Arial" pitchFamily="34" charset="0"/>
              </a:rPr>
              <a:t>¿Qué se necesita para un análisis </a:t>
            </a:r>
            <a:br>
              <a:rPr lang="es-PE" sz="3600" b="1" dirty="0">
                <a:solidFill>
                  <a:srgbClr val="FF6600"/>
                </a:solidFill>
                <a:latin typeface="Arial" pitchFamily="34" charset="0"/>
                <a:ea typeface="굴림" charset="-127"/>
                <a:cs typeface="Arial" pitchFamily="34" charset="0"/>
              </a:rPr>
            </a:br>
            <a:r>
              <a:rPr lang="es-PE" sz="3600" b="1" dirty="0">
                <a:solidFill>
                  <a:srgbClr val="FF6600"/>
                </a:solidFill>
                <a:latin typeface="Arial" pitchFamily="34" charset="0"/>
                <a:ea typeface="굴림" charset="-127"/>
                <a:cs typeface="Arial" pitchFamily="34" charset="0"/>
              </a:rPr>
              <a:t>predictivo?</a:t>
            </a:r>
          </a:p>
        </p:txBody>
      </p:sp>
      <p:sp>
        <p:nvSpPr>
          <p:cNvPr id="3" name="2 CuadroTexto"/>
          <p:cNvSpPr txBox="1"/>
          <p:nvPr/>
        </p:nvSpPr>
        <p:spPr>
          <a:xfrm>
            <a:off x="3414171" y="1029736"/>
            <a:ext cx="3185487" cy="923330"/>
          </a:xfrm>
          <a:prstGeom prst="rect">
            <a:avLst/>
          </a:prstGeom>
          <a:noFill/>
        </p:spPr>
        <p:txBody>
          <a:bodyPr wrap="none" rtlCol="0">
            <a:spAutoFit/>
          </a:bodyPr>
          <a:lstStyle/>
          <a:p>
            <a:pPr marL="285750" indent="-285750">
              <a:buFont typeface="Arial" pitchFamily="34" charset="0"/>
              <a:buChar char="•"/>
            </a:pPr>
            <a:r>
              <a:rPr lang="es-PE" dirty="0">
                <a:solidFill>
                  <a:srgbClr val="FF0000"/>
                </a:solidFill>
              </a:rPr>
              <a:t>Enfoque de procesos</a:t>
            </a:r>
          </a:p>
          <a:p>
            <a:pPr marL="285750" indent="-285750">
              <a:buFont typeface="Arial" pitchFamily="34" charset="0"/>
              <a:buChar char="•"/>
            </a:pPr>
            <a:r>
              <a:rPr lang="es-PE" dirty="0">
                <a:solidFill>
                  <a:srgbClr val="FF0000"/>
                </a:solidFill>
              </a:rPr>
              <a:t>Tecnología ad hoc</a:t>
            </a:r>
          </a:p>
          <a:p>
            <a:pPr marL="285750" indent="-285750">
              <a:buFont typeface="Arial" pitchFamily="34" charset="0"/>
              <a:buChar char="•"/>
            </a:pPr>
            <a:r>
              <a:rPr lang="es-PE" dirty="0">
                <a:solidFill>
                  <a:srgbClr val="FF0000"/>
                </a:solidFill>
              </a:rPr>
              <a:t>Organización enfocada</a:t>
            </a:r>
          </a:p>
        </p:txBody>
      </p:sp>
      <p:sp>
        <p:nvSpPr>
          <p:cNvPr id="4" name="3 Flecha derecha"/>
          <p:cNvSpPr/>
          <p:nvPr/>
        </p:nvSpPr>
        <p:spPr>
          <a:xfrm>
            <a:off x="251520" y="3659787"/>
            <a:ext cx="3240360" cy="432048"/>
          </a:xfrm>
          <a:prstGeom prst="rightArrow">
            <a:avLst>
              <a:gd name="adj1" fmla="val 50000"/>
              <a:gd name="adj2" fmla="val 1577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Proceso 1: Gestión comercial</a:t>
            </a:r>
          </a:p>
        </p:txBody>
      </p:sp>
      <p:sp>
        <p:nvSpPr>
          <p:cNvPr id="6" name="5 Flecha derecha"/>
          <p:cNvSpPr/>
          <p:nvPr/>
        </p:nvSpPr>
        <p:spPr>
          <a:xfrm>
            <a:off x="323528" y="4379867"/>
            <a:ext cx="3240360" cy="432048"/>
          </a:xfrm>
          <a:prstGeom prst="rightArrow">
            <a:avLst>
              <a:gd name="adj1" fmla="val 50000"/>
              <a:gd name="adj2" fmla="val 1577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Proceso 2:  Gestión de </a:t>
            </a:r>
            <a:r>
              <a:rPr lang="es-PE" sz="1200" dirty="0" err="1"/>
              <a:t>Mkt</a:t>
            </a:r>
            <a:endParaRPr lang="es-PE" sz="1200" dirty="0"/>
          </a:p>
        </p:txBody>
      </p:sp>
      <p:sp>
        <p:nvSpPr>
          <p:cNvPr id="7" name="6 Flecha derecha"/>
          <p:cNvSpPr/>
          <p:nvPr/>
        </p:nvSpPr>
        <p:spPr>
          <a:xfrm>
            <a:off x="323528" y="5027939"/>
            <a:ext cx="3240360" cy="432048"/>
          </a:xfrm>
          <a:prstGeom prst="rightArrow">
            <a:avLst>
              <a:gd name="adj1" fmla="val 50000"/>
              <a:gd name="adj2" fmla="val 1577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Proceso 3: Proceso </a:t>
            </a:r>
            <a:r>
              <a:rPr lang="es-PE" sz="1400" dirty="0" err="1"/>
              <a:t>Supply</a:t>
            </a:r>
            <a:endParaRPr lang="es-PE" sz="1400" dirty="0"/>
          </a:p>
        </p:txBody>
      </p:sp>
      <p:sp>
        <p:nvSpPr>
          <p:cNvPr id="9" name="8 Forma libre"/>
          <p:cNvSpPr/>
          <p:nvPr/>
        </p:nvSpPr>
        <p:spPr>
          <a:xfrm>
            <a:off x="3303209" y="3222268"/>
            <a:ext cx="424693" cy="2610717"/>
          </a:xfrm>
          <a:custGeom>
            <a:avLst/>
            <a:gdLst>
              <a:gd name="connsiteX0" fmla="*/ 0 w 424693"/>
              <a:gd name="connsiteY0" fmla="*/ 0 h 2610717"/>
              <a:gd name="connsiteX1" fmla="*/ 346363 w 424693"/>
              <a:gd name="connsiteY1" fmla="*/ 706582 h 2610717"/>
              <a:gd name="connsiteX2" fmla="*/ 180109 w 424693"/>
              <a:gd name="connsiteY2" fmla="*/ 1163782 h 2610717"/>
              <a:gd name="connsiteX3" fmla="*/ 401782 w 424693"/>
              <a:gd name="connsiteY3" fmla="*/ 1537855 h 2610717"/>
              <a:gd name="connsiteX4" fmla="*/ 249382 w 424693"/>
              <a:gd name="connsiteY4" fmla="*/ 1801091 h 2610717"/>
              <a:gd name="connsiteX5" fmla="*/ 415636 w 424693"/>
              <a:gd name="connsiteY5" fmla="*/ 2535382 h 2610717"/>
              <a:gd name="connsiteX6" fmla="*/ 387927 w 424693"/>
              <a:gd name="connsiteY6" fmla="*/ 2549237 h 261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693" h="2610717">
                <a:moveTo>
                  <a:pt x="0" y="0"/>
                </a:moveTo>
                <a:cubicBezTo>
                  <a:pt x="158172" y="256309"/>
                  <a:pt x="316345" y="512618"/>
                  <a:pt x="346363" y="706582"/>
                </a:cubicBezTo>
                <a:cubicBezTo>
                  <a:pt x="376381" y="900546"/>
                  <a:pt x="170873" y="1025237"/>
                  <a:pt x="180109" y="1163782"/>
                </a:cubicBezTo>
                <a:cubicBezTo>
                  <a:pt x="189345" y="1302327"/>
                  <a:pt x="390237" y="1431637"/>
                  <a:pt x="401782" y="1537855"/>
                </a:cubicBezTo>
                <a:cubicBezTo>
                  <a:pt x="413327" y="1644073"/>
                  <a:pt x="247073" y="1634837"/>
                  <a:pt x="249382" y="1801091"/>
                </a:cubicBezTo>
                <a:cubicBezTo>
                  <a:pt x="251691" y="1967345"/>
                  <a:pt x="392545" y="2410691"/>
                  <a:pt x="415636" y="2535382"/>
                </a:cubicBezTo>
                <a:cubicBezTo>
                  <a:pt x="438727" y="2660073"/>
                  <a:pt x="413327" y="2604655"/>
                  <a:pt x="387927" y="25492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5" name="14 Grupo"/>
          <p:cNvGrpSpPr/>
          <p:nvPr/>
        </p:nvGrpSpPr>
        <p:grpSpPr>
          <a:xfrm>
            <a:off x="3779912" y="3644832"/>
            <a:ext cx="3312368" cy="1800200"/>
            <a:chOff x="4355976" y="3356992"/>
            <a:chExt cx="3312368" cy="1800200"/>
          </a:xfrm>
        </p:grpSpPr>
        <p:sp>
          <p:nvSpPr>
            <p:cNvPr id="12" name="11 Flecha derecha"/>
            <p:cNvSpPr/>
            <p:nvPr/>
          </p:nvSpPr>
          <p:spPr>
            <a:xfrm>
              <a:off x="4355976" y="3356992"/>
              <a:ext cx="3240360" cy="432048"/>
            </a:xfrm>
            <a:prstGeom prst="rightArrow">
              <a:avLst>
                <a:gd name="adj1" fmla="val 50000"/>
                <a:gd name="adj2" fmla="val 15774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Proceso 1: Gestión comercial</a:t>
              </a:r>
            </a:p>
          </p:txBody>
        </p:sp>
        <p:sp>
          <p:nvSpPr>
            <p:cNvPr id="13" name="12 Flecha derecha"/>
            <p:cNvSpPr/>
            <p:nvPr/>
          </p:nvSpPr>
          <p:spPr>
            <a:xfrm>
              <a:off x="4427984" y="4077072"/>
              <a:ext cx="3240360" cy="432048"/>
            </a:xfrm>
            <a:prstGeom prst="rightArrow">
              <a:avLst>
                <a:gd name="adj1" fmla="val 50000"/>
                <a:gd name="adj2" fmla="val 15774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Proceso 2: Gestión de </a:t>
              </a:r>
              <a:r>
                <a:rPr lang="es-PE" sz="1200" dirty="0" err="1"/>
                <a:t>Mkt</a:t>
              </a:r>
              <a:endParaRPr lang="es-PE" sz="1200" dirty="0"/>
            </a:p>
          </p:txBody>
        </p:sp>
        <p:sp>
          <p:nvSpPr>
            <p:cNvPr id="14" name="13 Flecha derecha"/>
            <p:cNvSpPr/>
            <p:nvPr/>
          </p:nvSpPr>
          <p:spPr>
            <a:xfrm>
              <a:off x="4427984" y="4725144"/>
              <a:ext cx="3240360" cy="432048"/>
            </a:xfrm>
            <a:prstGeom prst="rightArrow">
              <a:avLst>
                <a:gd name="adj1" fmla="val 50000"/>
                <a:gd name="adj2" fmla="val 15774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Proceso 3: Proceso </a:t>
              </a:r>
              <a:r>
                <a:rPr lang="es-PE" sz="1400" dirty="0" err="1"/>
                <a:t>Supply</a:t>
              </a:r>
              <a:endParaRPr lang="es-PE" sz="1400" dirty="0"/>
            </a:p>
          </p:txBody>
        </p:sp>
      </p:grpSp>
      <p:sp>
        <p:nvSpPr>
          <p:cNvPr id="22" name="21 Flecha derecha"/>
          <p:cNvSpPr/>
          <p:nvPr/>
        </p:nvSpPr>
        <p:spPr>
          <a:xfrm rot="5400000">
            <a:off x="611560" y="4091835"/>
            <a:ext cx="288032" cy="27307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22 Flecha derecha"/>
          <p:cNvSpPr/>
          <p:nvPr/>
        </p:nvSpPr>
        <p:spPr>
          <a:xfrm rot="5400000">
            <a:off x="1195101" y="4804437"/>
            <a:ext cx="288032" cy="27307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23 Flecha derecha"/>
          <p:cNvSpPr/>
          <p:nvPr/>
        </p:nvSpPr>
        <p:spPr>
          <a:xfrm rot="16200000">
            <a:off x="2203213" y="4804438"/>
            <a:ext cx="288032" cy="27307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5" name="24 Flecha derecha"/>
          <p:cNvSpPr/>
          <p:nvPr/>
        </p:nvSpPr>
        <p:spPr>
          <a:xfrm rot="16200000">
            <a:off x="1936230" y="4105924"/>
            <a:ext cx="288032" cy="27307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4 CuadroTexto"/>
          <p:cNvSpPr txBox="1"/>
          <p:nvPr/>
        </p:nvSpPr>
        <p:spPr>
          <a:xfrm>
            <a:off x="5740183" y="1203717"/>
            <a:ext cx="184731" cy="646331"/>
          </a:xfrm>
          <a:prstGeom prst="rect">
            <a:avLst/>
          </a:prstGeom>
          <a:noFill/>
        </p:spPr>
        <p:txBody>
          <a:bodyPr wrap="none" rtlCol="0">
            <a:spAutoFit/>
          </a:bodyPr>
          <a:lstStyle/>
          <a:p>
            <a:endParaRPr lang="es-PE" dirty="0"/>
          </a:p>
          <a:p>
            <a:endParaRPr lang="es-PE" dirty="0"/>
          </a:p>
        </p:txBody>
      </p:sp>
      <p:sp>
        <p:nvSpPr>
          <p:cNvPr id="10" name="9 CuadroTexto"/>
          <p:cNvSpPr txBox="1"/>
          <p:nvPr/>
        </p:nvSpPr>
        <p:spPr>
          <a:xfrm>
            <a:off x="1180036" y="2915460"/>
            <a:ext cx="1383327" cy="369332"/>
          </a:xfrm>
          <a:prstGeom prst="rect">
            <a:avLst/>
          </a:prstGeom>
          <a:noFill/>
        </p:spPr>
        <p:txBody>
          <a:bodyPr wrap="none" rtlCol="0">
            <a:spAutoFit/>
          </a:bodyPr>
          <a:lstStyle/>
          <a:p>
            <a:r>
              <a:rPr lang="es-PE" i="1" dirty="0"/>
              <a:t>….a la fecha!</a:t>
            </a:r>
          </a:p>
        </p:txBody>
      </p:sp>
      <p:sp>
        <p:nvSpPr>
          <p:cNvPr id="20" name="19 CuadroTexto"/>
          <p:cNvSpPr txBox="1"/>
          <p:nvPr/>
        </p:nvSpPr>
        <p:spPr>
          <a:xfrm>
            <a:off x="3657910" y="2899787"/>
            <a:ext cx="5256584" cy="369332"/>
          </a:xfrm>
          <a:prstGeom prst="rect">
            <a:avLst/>
          </a:prstGeom>
          <a:noFill/>
        </p:spPr>
        <p:txBody>
          <a:bodyPr wrap="square" rtlCol="0">
            <a:spAutoFit/>
          </a:bodyPr>
          <a:lstStyle/>
          <a:p>
            <a:r>
              <a:rPr lang="es-PE" i="1" dirty="0"/>
              <a:t>….predecir, prospectar, proyectar, estimar, prescribir</a:t>
            </a:r>
          </a:p>
        </p:txBody>
      </p:sp>
    </p:spTree>
    <p:extLst>
      <p:ext uri="{BB962C8B-B14F-4D97-AF65-F5344CB8AC3E}">
        <p14:creationId xmlns:p14="http://schemas.microsoft.com/office/powerpoint/2010/main" val="231023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3" grpId="0" animBg="1"/>
      <p:bldP spid="24" grpId="0" animBg="1"/>
      <p:bldP spid="25"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38" name="4 Conector recto de flecha"/>
          <p:cNvCxnSpPr>
            <a:cxnSpLocks noChangeShapeType="1"/>
          </p:cNvCxnSpPr>
          <p:nvPr/>
        </p:nvCxnSpPr>
        <p:spPr bwMode="auto">
          <a:xfrm rot="5400000" flipH="1" flipV="1">
            <a:off x="2427288" y="2857502"/>
            <a:ext cx="3144838" cy="1587"/>
          </a:xfrm>
          <a:prstGeom prst="straightConnector1">
            <a:avLst/>
          </a:prstGeom>
          <a:noFill/>
          <a:ln w="57150" algn="ctr">
            <a:solidFill>
              <a:srgbClr val="C00000"/>
            </a:solidFill>
            <a:round/>
            <a:headEnd/>
            <a:tailEnd type="arrow" w="med" len="med"/>
          </a:ln>
        </p:spPr>
      </p:cxnSp>
      <p:cxnSp>
        <p:nvCxnSpPr>
          <p:cNvPr id="30739" name="6 Conector recto de flecha"/>
          <p:cNvCxnSpPr>
            <a:cxnSpLocks noChangeShapeType="1"/>
          </p:cNvCxnSpPr>
          <p:nvPr/>
        </p:nvCxnSpPr>
        <p:spPr bwMode="auto">
          <a:xfrm rot="10800000" flipV="1">
            <a:off x="2071688" y="4429125"/>
            <a:ext cx="1928812" cy="1643063"/>
          </a:xfrm>
          <a:prstGeom prst="straightConnector1">
            <a:avLst/>
          </a:prstGeom>
          <a:noFill/>
          <a:ln w="57150" algn="ctr">
            <a:solidFill>
              <a:srgbClr val="C00000"/>
            </a:solidFill>
            <a:round/>
            <a:headEnd/>
            <a:tailEnd type="arrow" w="med" len="med"/>
          </a:ln>
        </p:spPr>
      </p:cxnSp>
      <p:cxnSp>
        <p:nvCxnSpPr>
          <p:cNvPr id="30740" name="9 Conector recto de flecha"/>
          <p:cNvCxnSpPr>
            <a:cxnSpLocks noChangeShapeType="1"/>
          </p:cNvCxnSpPr>
          <p:nvPr/>
        </p:nvCxnSpPr>
        <p:spPr bwMode="auto">
          <a:xfrm>
            <a:off x="4000502" y="4429125"/>
            <a:ext cx="3571875" cy="1588"/>
          </a:xfrm>
          <a:prstGeom prst="straightConnector1">
            <a:avLst/>
          </a:prstGeom>
          <a:noFill/>
          <a:ln w="57150" algn="ctr">
            <a:solidFill>
              <a:srgbClr val="C00000"/>
            </a:solidFill>
            <a:round/>
            <a:headEnd/>
            <a:tailEnd type="arrow" w="med" len="med"/>
          </a:ln>
        </p:spPr>
      </p:cxnSp>
      <p:sp>
        <p:nvSpPr>
          <p:cNvPr id="11" name="10 Cubo"/>
          <p:cNvSpPr/>
          <p:nvPr/>
        </p:nvSpPr>
        <p:spPr>
          <a:xfrm>
            <a:off x="3643313" y="3571877"/>
            <a:ext cx="1216025" cy="1216025"/>
          </a:xfrm>
          <a:prstGeom prst="cub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p>
            <a:pPr>
              <a:defRPr/>
            </a:pPr>
            <a:endParaRPr lang="es-ES"/>
          </a:p>
        </p:txBody>
      </p:sp>
      <p:sp>
        <p:nvSpPr>
          <p:cNvPr id="30748" name="15 CuadroTexto"/>
          <p:cNvSpPr txBox="1">
            <a:spLocks noChangeArrowheads="1"/>
          </p:cNvSpPr>
          <p:nvPr/>
        </p:nvSpPr>
        <p:spPr bwMode="auto">
          <a:xfrm>
            <a:off x="4032593" y="1628800"/>
            <a:ext cx="3419727" cy="319432"/>
          </a:xfrm>
          <a:prstGeom prst="rect">
            <a:avLst/>
          </a:prstGeom>
          <a:noFill/>
          <a:ln w="9525">
            <a:noFill/>
            <a:miter lim="800000"/>
            <a:headEnd/>
            <a:tailEnd/>
          </a:ln>
        </p:spPr>
        <p:txBody>
          <a:bodyPr wrap="square" lIns="91424" tIns="45713" rIns="91424" bIns="45713">
            <a:spAutoFit/>
          </a:bodyPr>
          <a:lstStyle/>
          <a:p>
            <a:pPr>
              <a:lnSpc>
                <a:spcPct val="80000"/>
              </a:lnSpc>
            </a:pPr>
            <a:r>
              <a:rPr lang="en-US" b="1" dirty="0" err="1">
                <a:solidFill>
                  <a:schemeClr val="bg1"/>
                </a:solidFill>
              </a:rPr>
              <a:t>Modelos</a:t>
            </a:r>
            <a:r>
              <a:rPr lang="en-US" b="1" dirty="0">
                <a:solidFill>
                  <a:schemeClr val="bg1"/>
                </a:solidFill>
              </a:rPr>
              <a:t> </a:t>
            </a:r>
            <a:r>
              <a:rPr lang="en-US" b="1" dirty="0" err="1">
                <a:solidFill>
                  <a:schemeClr val="bg1"/>
                </a:solidFill>
              </a:rPr>
              <a:t>predictivos</a:t>
            </a:r>
            <a:r>
              <a:rPr lang="en-US" b="1" dirty="0">
                <a:solidFill>
                  <a:schemeClr val="bg1"/>
                </a:solidFill>
              </a:rPr>
              <a:t>.</a:t>
            </a:r>
            <a:endParaRPr lang="es-ES" b="1" dirty="0">
              <a:solidFill>
                <a:schemeClr val="bg1"/>
              </a:solidFill>
            </a:endParaRPr>
          </a:p>
        </p:txBody>
      </p:sp>
      <p:sp>
        <p:nvSpPr>
          <p:cNvPr id="30749" name="16 CuadroTexto"/>
          <p:cNvSpPr txBox="1">
            <a:spLocks noChangeArrowheads="1"/>
          </p:cNvSpPr>
          <p:nvPr/>
        </p:nvSpPr>
        <p:spPr bwMode="auto">
          <a:xfrm>
            <a:off x="6102995" y="3973651"/>
            <a:ext cx="2357438" cy="319432"/>
          </a:xfrm>
          <a:prstGeom prst="rect">
            <a:avLst/>
          </a:prstGeom>
          <a:noFill/>
          <a:ln w="9525">
            <a:noFill/>
            <a:miter lim="800000"/>
            <a:headEnd/>
            <a:tailEnd/>
          </a:ln>
        </p:spPr>
        <p:txBody>
          <a:bodyPr lIns="91424" tIns="45713" rIns="91424" bIns="45713">
            <a:spAutoFit/>
          </a:bodyPr>
          <a:lstStyle/>
          <a:p>
            <a:pPr>
              <a:lnSpc>
                <a:spcPct val="80000"/>
              </a:lnSpc>
            </a:pPr>
            <a:r>
              <a:rPr lang="en-US" b="1" dirty="0" err="1"/>
              <a:t>Modelos</a:t>
            </a:r>
            <a:r>
              <a:rPr lang="en-US" b="1" dirty="0"/>
              <a:t> </a:t>
            </a:r>
            <a:r>
              <a:rPr lang="en-US" b="1" dirty="0" err="1"/>
              <a:t>descriptivos</a:t>
            </a:r>
            <a:endParaRPr lang="es-ES" b="1" dirty="0">
              <a:solidFill>
                <a:srgbClr val="FF6600"/>
              </a:solidFill>
            </a:endParaRPr>
          </a:p>
        </p:txBody>
      </p:sp>
      <p:sp>
        <p:nvSpPr>
          <p:cNvPr id="30750" name="17 CuadroTexto"/>
          <p:cNvSpPr txBox="1">
            <a:spLocks noChangeArrowheads="1"/>
          </p:cNvSpPr>
          <p:nvPr/>
        </p:nvSpPr>
        <p:spPr bwMode="auto">
          <a:xfrm rot="-2402066">
            <a:off x="965424" y="4653577"/>
            <a:ext cx="2649402" cy="541031"/>
          </a:xfrm>
          <a:prstGeom prst="rect">
            <a:avLst/>
          </a:prstGeom>
          <a:noFill/>
          <a:ln w="9525">
            <a:noFill/>
            <a:miter lim="800000"/>
            <a:headEnd/>
            <a:tailEnd/>
          </a:ln>
        </p:spPr>
        <p:txBody>
          <a:bodyPr wrap="square" lIns="91424" tIns="45713" rIns="91424" bIns="45713">
            <a:spAutoFit/>
          </a:bodyPr>
          <a:lstStyle/>
          <a:p>
            <a:pPr>
              <a:lnSpc>
                <a:spcPct val="80000"/>
              </a:lnSpc>
            </a:pPr>
            <a:r>
              <a:rPr lang="en-US" b="1" dirty="0" err="1"/>
              <a:t>Modelos</a:t>
            </a:r>
            <a:r>
              <a:rPr lang="en-US" b="1" dirty="0"/>
              <a:t> </a:t>
            </a:r>
            <a:r>
              <a:rPr lang="en-US" b="1" dirty="0" err="1"/>
              <a:t>soportan</a:t>
            </a:r>
            <a:r>
              <a:rPr lang="en-US" b="1" dirty="0"/>
              <a:t> </a:t>
            </a:r>
            <a:r>
              <a:rPr lang="en-US" b="1" dirty="0" err="1"/>
              <a:t>decisiones</a:t>
            </a:r>
            <a:endParaRPr lang="es-ES" b="1" dirty="0">
              <a:solidFill>
                <a:srgbClr val="FF6600"/>
              </a:solidFill>
            </a:endParaRPr>
          </a:p>
        </p:txBody>
      </p:sp>
      <p:sp>
        <p:nvSpPr>
          <p:cNvPr id="24" name="23 Cubo"/>
          <p:cNvSpPr/>
          <p:nvPr/>
        </p:nvSpPr>
        <p:spPr>
          <a:xfrm>
            <a:off x="3283969" y="3941169"/>
            <a:ext cx="1216025" cy="1216025"/>
          </a:xfrm>
          <a:prstGeom prst="cub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p>
            <a:pPr>
              <a:defRPr/>
            </a:pPr>
            <a:endParaRPr lang="es-ES"/>
          </a:p>
        </p:txBody>
      </p:sp>
      <p:sp>
        <p:nvSpPr>
          <p:cNvPr id="27" name="26 Cubo"/>
          <p:cNvSpPr/>
          <p:nvPr/>
        </p:nvSpPr>
        <p:spPr>
          <a:xfrm>
            <a:off x="4644008" y="3573018"/>
            <a:ext cx="1216025" cy="1216025"/>
          </a:xfrm>
          <a:prstGeom prst="cub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p>
            <a:pPr>
              <a:defRPr/>
            </a:pPr>
            <a:endParaRPr lang="es-ES"/>
          </a:p>
        </p:txBody>
      </p:sp>
      <p:sp>
        <p:nvSpPr>
          <p:cNvPr id="28" name="27 Cubo"/>
          <p:cNvSpPr/>
          <p:nvPr/>
        </p:nvSpPr>
        <p:spPr>
          <a:xfrm>
            <a:off x="4283968" y="3933058"/>
            <a:ext cx="1216025" cy="1216025"/>
          </a:xfrm>
          <a:prstGeom prst="cub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p>
            <a:pPr>
              <a:defRPr/>
            </a:pPr>
            <a:endParaRPr lang="es-ES"/>
          </a:p>
        </p:txBody>
      </p:sp>
      <p:sp>
        <p:nvSpPr>
          <p:cNvPr id="29" name="28 Cubo"/>
          <p:cNvSpPr/>
          <p:nvPr/>
        </p:nvSpPr>
        <p:spPr>
          <a:xfrm>
            <a:off x="3635896" y="2645025"/>
            <a:ext cx="1216025" cy="1216025"/>
          </a:xfrm>
          <a:prstGeom prst="cub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p>
            <a:pPr>
              <a:defRPr/>
            </a:pPr>
            <a:endParaRPr lang="es-ES"/>
          </a:p>
        </p:txBody>
      </p:sp>
      <p:sp>
        <p:nvSpPr>
          <p:cNvPr id="30" name="29 Cubo"/>
          <p:cNvSpPr/>
          <p:nvPr/>
        </p:nvSpPr>
        <p:spPr>
          <a:xfrm>
            <a:off x="3275858" y="3005065"/>
            <a:ext cx="1216025" cy="1216025"/>
          </a:xfrm>
          <a:prstGeom prst="cub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p>
            <a:pPr>
              <a:defRPr/>
            </a:pPr>
            <a:endParaRPr lang="es-ES"/>
          </a:p>
        </p:txBody>
      </p:sp>
      <p:sp>
        <p:nvSpPr>
          <p:cNvPr id="33" name="32 Cubo"/>
          <p:cNvSpPr/>
          <p:nvPr/>
        </p:nvSpPr>
        <p:spPr>
          <a:xfrm>
            <a:off x="4652119" y="2645025"/>
            <a:ext cx="1216025" cy="1216025"/>
          </a:xfrm>
          <a:prstGeom prst="cub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p>
            <a:pPr>
              <a:defRPr/>
            </a:pPr>
            <a:endParaRPr lang="es-ES"/>
          </a:p>
        </p:txBody>
      </p:sp>
      <p:sp>
        <p:nvSpPr>
          <p:cNvPr id="34" name="33 Cubo"/>
          <p:cNvSpPr/>
          <p:nvPr/>
        </p:nvSpPr>
        <p:spPr>
          <a:xfrm>
            <a:off x="4283968" y="3005065"/>
            <a:ext cx="1216025" cy="1216025"/>
          </a:xfrm>
          <a:prstGeom prst="cub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p>
            <a:pPr>
              <a:defRPr/>
            </a:pPr>
            <a:endParaRPr lang="es-ES"/>
          </a:p>
        </p:txBody>
      </p:sp>
      <p:sp>
        <p:nvSpPr>
          <p:cNvPr id="2" name="1 CuadroTexto"/>
          <p:cNvSpPr txBox="1"/>
          <p:nvPr/>
        </p:nvSpPr>
        <p:spPr>
          <a:xfrm>
            <a:off x="777712" y="1188753"/>
            <a:ext cx="3099636" cy="646331"/>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s-PE" b="1" i="1" dirty="0">
                <a:solidFill>
                  <a:schemeClr val="bg1"/>
                </a:solidFill>
              </a:rPr>
              <a:t>Empezar por mapear lo obvio…</a:t>
            </a:r>
          </a:p>
        </p:txBody>
      </p:sp>
      <p:sp>
        <p:nvSpPr>
          <p:cNvPr id="3" name="2 CuadroTexto"/>
          <p:cNvSpPr txBox="1"/>
          <p:nvPr/>
        </p:nvSpPr>
        <p:spPr>
          <a:xfrm>
            <a:off x="5292080" y="797803"/>
            <a:ext cx="3623004" cy="830997"/>
          </a:xfrm>
          <a:prstGeom prst="rect">
            <a:avLst/>
          </a:prstGeom>
          <a:noFill/>
        </p:spPr>
        <p:txBody>
          <a:bodyPr wrap="square" rtlCol="0">
            <a:spAutoFit/>
          </a:bodyPr>
          <a:lstStyle/>
          <a:p>
            <a:r>
              <a:rPr lang="es-PE" sz="2400" i="1" dirty="0">
                <a:solidFill>
                  <a:srgbClr val="FF0000"/>
                </a:solidFill>
                <a:latin typeface="+mj-lt"/>
                <a:ea typeface="+mj-ea"/>
                <a:cs typeface="+mj-cs"/>
              </a:rPr>
              <a:t>Desarrollar habilidades de modelamiento</a:t>
            </a:r>
          </a:p>
        </p:txBody>
      </p:sp>
      <p:sp>
        <p:nvSpPr>
          <p:cNvPr id="21" name="1 Título"/>
          <p:cNvSpPr txBox="1">
            <a:spLocks/>
          </p:cNvSpPr>
          <p:nvPr/>
        </p:nvSpPr>
        <p:spPr>
          <a:xfrm>
            <a:off x="580829" y="359955"/>
            <a:ext cx="8229600" cy="1143000"/>
          </a:xfrm>
          <a:prstGeom prst="rect">
            <a:avLst/>
          </a:prstGeom>
          <a:noFill/>
          <a:ln>
            <a:noFill/>
          </a:ln>
        </p:spPr>
        <p:txBody>
          <a:bodyPr vert="horz" wrap="square" lIns="91440" tIns="45720" rIns="91440" bIns="45720" numCol="1" rtlCol="0" anchor="ctr" anchorCtr="0" compatLnSpc="1">
            <a:prstTxWarp prst="textNoShape">
              <a:avLst/>
            </a:prstTxWarp>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eaLnBrk="0" fontAlgn="base" hangingPunct="0">
              <a:spcAft>
                <a:spcPct val="0"/>
              </a:spcAft>
            </a:pPr>
            <a:r>
              <a:rPr lang="es-PE" sz="3600" b="1" dirty="0">
                <a:solidFill>
                  <a:srgbClr val="FF6600"/>
                </a:solidFill>
                <a:latin typeface="Arial" pitchFamily="34" charset="0"/>
                <a:ea typeface="굴림" charset="-127"/>
                <a:cs typeface="Arial" pitchFamily="34" charset="0"/>
              </a:rPr>
              <a:t>¿Por donde empezar?</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5" y="580989"/>
            <a:ext cx="9116825" cy="5981775"/>
          </a:xfrm>
          <a:prstGeom prst="rect">
            <a:avLst/>
          </a:prstGeom>
          <a:solidFill>
            <a:srgbClr val="FFCC66"/>
          </a:solidFill>
          <a:ln>
            <a:noFill/>
          </a:ln>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76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0.70"/>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1000" fill="hold"/>
                                        <p:tgtEl>
                                          <p:spTgt spid="27"/>
                                        </p:tgtEl>
                                        <p:attrNameLst>
                                          <p:attrName>ppt_w</p:attrName>
                                        </p:attrNameLst>
                                      </p:cBhvr>
                                      <p:tavLst>
                                        <p:tav tm="0">
                                          <p:val>
                                            <p:strVal val="#ppt_w*0.70"/>
                                          </p:val>
                                        </p:tav>
                                        <p:tav tm="100000">
                                          <p:val>
                                            <p:strVal val="#ppt_w"/>
                                          </p:val>
                                        </p:tav>
                                      </p:tavLst>
                                    </p:anim>
                                    <p:anim calcmode="lin" valueType="num">
                                      <p:cBhvr>
                                        <p:cTn id="27" dur="1000" fill="hold"/>
                                        <p:tgtEl>
                                          <p:spTgt spid="27"/>
                                        </p:tgtEl>
                                        <p:attrNameLst>
                                          <p:attrName>ppt_h</p:attrName>
                                        </p:attrNameLst>
                                      </p:cBhvr>
                                      <p:tavLst>
                                        <p:tav tm="0">
                                          <p:val>
                                            <p:strVal val="#ppt_h"/>
                                          </p:val>
                                        </p:tav>
                                        <p:tav tm="100000">
                                          <p:val>
                                            <p:strVal val="#ppt_h"/>
                                          </p:val>
                                        </p:tav>
                                      </p:tavLst>
                                    </p:anim>
                                    <p:animEffect transition="in" filter="fade">
                                      <p:cBhvr>
                                        <p:cTn id="28" dur="10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1000" fill="hold"/>
                                        <p:tgtEl>
                                          <p:spTgt spid="28"/>
                                        </p:tgtEl>
                                        <p:attrNameLst>
                                          <p:attrName>ppt_w</p:attrName>
                                        </p:attrNameLst>
                                      </p:cBhvr>
                                      <p:tavLst>
                                        <p:tav tm="0">
                                          <p:val>
                                            <p:strVal val="#ppt_w*0.70"/>
                                          </p:val>
                                        </p:tav>
                                        <p:tav tm="100000">
                                          <p:val>
                                            <p:strVal val="#ppt_w"/>
                                          </p:val>
                                        </p:tav>
                                      </p:tavLst>
                                    </p:anim>
                                    <p:anim calcmode="lin" valueType="num">
                                      <p:cBhvr>
                                        <p:cTn id="34" dur="1000" fill="hold"/>
                                        <p:tgtEl>
                                          <p:spTgt spid="28"/>
                                        </p:tgtEl>
                                        <p:attrNameLst>
                                          <p:attrName>ppt_h</p:attrName>
                                        </p:attrNameLst>
                                      </p:cBhvr>
                                      <p:tavLst>
                                        <p:tav tm="0">
                                          <p:val>
                                            <p:strVal val="#ppt_h"/>
                                          </p:val>
                                        </p:tav>
                                        <p:tav tm="100000">
                                          <p:val>
                                            <p:strVal val="#ppt_h"/>
                                          </p:val>
                                        </p:tav>
                                      </p:tavLst>
                                    </p:anim>
                                    <p:animEffect transition="in" filter="fade">
                                      <p:cBhvr>
                                        <p:cTn id="35" dur="10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1000" fill="hold"/>
                                        <p:tgtEl>
                                          <p:spTgt spid="29"/>
                                        </p:tgtEl>
                                        <p:attrNameLst>
                                          <p:attrName>ppt_w</p:attrName>
                                        </p:attrNameLst>
                                      </p:cBhvr>
                                      <p:tavLst>
                                        <p:tav tm="0">
                                          <p:val>
                                            <p:strVal val="#ppt_w*0.70"/>
                                          </p:val>
                                        </p:tav>
                                        <p:tav tm="100000">
                                          <p:val>
                                            <p:strVal val="#ppt_w"/>
                                          </p:val>
                                        </p:tav>
                                      </p:tavLst>
                                    </p:anim>
                                    <p:anim calcmode="lin" valueType="num">
                                      <p:cBhvr>
                                        <p:cTn id="41" dur="1000" fill="hold"/>
                                        <p:tgtEl>
                                          <p:spTgt spid="29"/>
                                        </p:tgtEl>
                                        <p:attrNameLst>
                                          <p:attrName>ppt_h</p:attrName>
                                        </p:attrNameLst>
                                      </p:cBhvr>
                                      <p:tavLst>
                                        <p:tav tm="0">
                                          <p:val>
                                            <p:strVal val="#ppt_h"/>
                                          </p:val>
                                        </p:tav>
                                        <p:tav tm="100000">
                                          <p:val>
                                            <p:strVal val="#ppt_h"/>
                                          </p:val>
                                        </p:tav>
                                      </p:tavLst>
                                    </p:anim>
                                    <p:animEffect transition="in" filter="fade">
                                      <p:cBhvr>
                                        <p:cTn id="42" dur="1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1000" fill="hold"/>
                                        <p:tgtEl>
                                          <p:spTgt spid="30"/>
                                        </p:tgtEl>
                                        <p:attrNameLst>
                                          <p:attrName>ppt_w</p:attrName>
                                        </p:attrNameLst>
                                      </p:cBhvr>
                                      <p:tavLst>
                                        <p:tav tm="0">
                                          <p:val>
                                            <p:strVal val="#ppt_w*0.70"/>
                                          </p:val>
                                        </p:tav>
                                        <p:tav tm="100000">
                                          <p:val>
                                            <p:strVal val="#ppt_w"/>
                                          </p:val>
                                        </p:tav>
                                      </p:tavLst>
                                    </p:anim>
                                    <p:anim calcmode="lin" valueType="num">
                                      <p:cBhvr>
                                        <p:cTn id="48" dur="1000" fill="hold"/>
                                        <p:tgtEl>
                                          <p:spTgt spid="30"/>
                                        </p:tgtEl>
                                        <p:attrNameLst>
                                          <p:attrName>ppt_h</p:attrName>
                                        </p:attrNameLst>
                                      </p:cBhvr>
                                      <p:tavLst>
                                        <p:tav tm="0">
                                          <p:val>
                                            <p:strVal val="#ppt_h"/>
                                          </p:val>
                                        </p:tav>
                                        <p:tav tm="100000">
                                          <p:val>
                                            <p:strVal val="#ppt_h"/>
                                          </p:val>
                                        </p:tav>
                                      </p:tavLst>
                                    </p:anim>
                                    <p:animEffect transition="in" filter="fade">
                                      <p:cBhvr>
                                        <p:cTn id="49" dur="10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1000" fill="hold"/>
                                        <p:tgtEl>
                                          <p:spTgt spid="33"/>
                                        </p:tgtEl>
                                        <p:attrNameLst>
                                          <p:attrName>ppt_w</p:attrName>
                                        </p:attrNameLst>
                                      </p:cBhvr>
                                      <p:tavLst>
                                        <p:tav tm="0">
                                          <p:val>
                                            <p:strVal val="#ppt_w*0.70"/>
                                          </p:val>
                                        </p:tav>
                                        <p:tav tm="100000">
                                          <p:val>
                                            <p:strVal val="#ppt_w"/>
                                          </p:val>
                                        </p:tav>
                                      </p:tavLst>
                                    </p:anim>
                                    <p:anim calcmode="lin" valueType="num">
                                      <p:cBhvr>
                                        <p:cTn id="55" dur="1000" fill="hold"/>
                                        <p:tgtEl>
                                          <p:spTgt spid="33"/>
                                        </p:tgtEl>
                                        <p:attrNameLst>
                                          <p:attrName>ppt_h</p:attrName>
                                        </p:attrNameLst>
                                      </p:cBhvr>
                                      <p:tavLst>
                                        <p:tav tm="0">
                                          <p:val>
                                            <p:strVal val="#ppt_h"/>
                                          </p:val>
                                        </p:tav>
                                        <p:tav tm="100000">
                                          <p:val>
                                            <p:strVal val="#ppt_h"/>
                                          </p:val>
                                        </p:tav>
                                      </p:tavLst>
                                    </p:anim>
                                    <p:animEffect transition="in" filter="fade">
                                      <p:cBhvr>
                                        <p:cTn id="56" dur="10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1000" fill="hold"/>
                                        <p:tgtEl>
                                          <p:spTgt spid="34"/>
                                        </p:tgtEl>
                                        <p:attrNameLst>
                                          <p:attrName>ppt_w</p:attrName>
                                        </p:attrNameLst>
                                      </p:cBhvr>
                                      <p:tavLst>
                                        <p:tav tm="0">
                                          <p:val>
                                            <p:strVal val="#ppt_w*0.70"/>
                                          </p:val>
                                        </p:tav>
                                        <p:tav tm="100000">
                                          <p:val>
                                            <p:strVal val="#ppt_w"/>
                                          </p:val>
                                        </p:tav>
                                      </p:tavLst>
                                    </p:anim>
                                    <p:anim calcmode="lin" valueType="num">
                                      <p:cBhvr>
                                        <p:cTn id="62" dur="1000" fill="hold"/>
                                        <p:tgtEl>
                                          <p:spTgt spid="34"/>
                                        </p:tgtEl>
                                        <p:attrNameLst>
                                          <p:attrName>ppt_h</p:attrName>
                                        </p:attrNameLst>
                                      </p:cBhvr>
                                      <p:tavLst>
                                        <p:tav tm="0">
                                          <p:val>
                                            <p:strVal val="#ppt_h"/>
                                          </p:val>
                                        </p:tav>
                                        <p:tav tm="100000">
                                          <p:val>
                                            <p:strVal val="#ppt_h"/>
                                          </p:val>
                                        </p:tav>
                                      </p:tavLst>
                                    </p:anim>
                                    <p:animEffect transition="in" filter="fade">
                                      <p:cBhvr>
                                        <p:cTn id="63" dur="10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 calcmode="lin" valueType="num">
                                      <p:cBhvr additive="base">
                                        <p:cTn id="68" dur="500" fill="hold"/>
                                        <p:tgtEl>
                                          <p:spTgt spid="2"/>
                                        </p:tgtEl>
                                        <p:attrNameLst>
                                          <p:attrName>ppt_x</p:attrName>
                                        </p:attrNameLst>
                                      </p:cBhvr>
                                      <p:tavLst>
                                        <p:tav tm="0">
                                          <p:val>
                                            <p:strVal val="#ppt_x"/>
                                          </p:val>
                                        </p:tav>
                                        <p:tav tm="100000">
                                          <p:val>
                                            <p:strVal val="#ppt_x"/>
                                          </p:val>
                                        </p:tav>
                                      </p:tavLst>
                                    </p:anim>
                                    <p:anim calcmode="lin" valueType="num">
                                      <p:cBhvr additive="base">
                                        <p:cTn id="6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027"/>
                                        </p:tgtEl>
                                        <p:attrNameLst>
                                          <p:attrName>style.visibility</p:attrName>
                                        </p:attrNameLst>
                                      </p:cBhvr>
                                      <p:to>
                                        <p:strVal val="visible"/>
                                      </p:to>
                                    </p:set>
                                    <p:anim calcmode="lin" valueType="num">
                                      <p:cBhvr additive="base">
                                        <p:cTn id="74" dur="500" fill="hold"/>
                                        <p:tgtEl>
                                          <p:spTgt spid="1027"/>
                                        </p:tgtEl>
                                        <p:attrNameLst>
                                          <p:attrName>ppt_x</p:attrName>
                                        </p:attrNameLst>
                                      </p:cBhvr>
                                      <p:tavLst>
                                        <p:tav tm="0">
                                          <p:val>
                                            <p:strVal val="#ppt_x"/>
                                          </p:val>
                                        </p:tav>
                                        <p:tav tm="100000">
                                          <p:val>
                                            <p:strVal val="#ppt_x"/>
                                          </p:val>
                                        </p:tav>
                                      </p:tavLst>
                                    </p:anim>
                                    <p:anim calcmode="lin" valueType="num">
                                      <p:cBhvr additive="base">
                                        <p:cTn id="75"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animBg="1"/>
      <p:bldP spid="27" grpId="0" animBg="1"/>
      <p:bldP spid="28" grpId="0" animBg="1"/>
      <p:bldP spid="29" grpId="0" animBg="1"/>
      <p:bldP spid="30" grpId="0" animBg="1"/>
      <p:bldP spid="33" grpId="0" animBg="1"/>
      <p:bldP spid="34" grpId="0" animBg="1"/>
      <p:bldP spid="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69776"/>
            <a:ext cx="8229600" cy="1143000"/>
          </a:xfrm>
          <a:noFill/>
          <a:ln>
            <a:noFill/>
          </a:ln>
        </p:spPr>
        <p:txBody>
          <a:bodyPr vert="horz" wrap="square" lIns="91440" tIns="45720" rIns="91440" bIns="45720" numCol="1" rtlCol="0" anchor="ctr" anchorCtr="0" compatLnSpc="1">
            <a:prstTxWarp prst="textNoShape">
              <a:avLst/>
            </a:prstTxWarp>
            <a:normAutofit fontScale="90000"/>
          </a:bodyPr>
          <a:lstStyle/>
          <a:p>
            <a:pPr algn="l" eaLnBrk="0" fontAlgn="base" hangingPunct="0">
              <a:spcAft>
                <a:spcPct val="0"/>
              </a:spcAft>
            </a:pPr>
            <a:r>
              <a:rPr lang="es-PE" sz="3600" b="1" dirty="0">
                <a:solidFill>
                  <a:srgbClr val="FF6600"/>
                </a:solidFill>
                <a:latin typeface="Arial" pitchFamily="34" charset="0"/>
                <a:ea typeface="굴림" charset="-127"/>
                <a:cs typeface="Arial" pitchFamily="34" charset="0"/>
              </a:rPr>
              <a:t>Interacción de procesos y estimación </a:t>
            </a:r>
            <a:endParaRPr lang="es-ES" sz="3600" b="1" dirty="0">
              <a:solidFill>
                <a:srgbClr val="FF6600"/>
              </a:solidFill>
              <a:latin typeface="Arial" pitchFamily="34" charset="0"/>
              <a:ea typeface="굴림" charset="-127"/>
              <a:cs typeface="Arial" pitchFamily="34" charset="0"/>
            </a:endParaRPr>
          </a:p>
        </p:txBody>
      </p:sp>
      <p:pic>
        <p:nvPicPr>
          <p:cNvPr id="1028" name="Picture 4" descr="C:\Documents and Settings\jtaquia\Configuración local\Archivos temporales de Internet\Content.IE5\CX9NJG91\MC900324366[1].wmf"/>
          <p:cNvPicPr>
            <a:picLocks noChangeAspect="1" noChangeArrowheads="1"/>
          </p:cNvPicPr>
          <p:nvPr/>
        </p:nvPicPr>
        <p:blipFill>
          <a:blip r:embed="rId2" cstate="print"/>
          <a:srcRect/>
          <a:stretch>
            <a:fillRect/>
          </a:stretch>
        </p:blipFill>
        <p:spPr bwMode="auto">
          <a:xfrm>
            <a:off x="179512" y="3599343"/>
            <a:ext cx="1944216" cy="2299634"/>
          </a:xfrm>
          <a:prstGeom prst="rect">
            <a:avLst/>
          </a:prstGeom>
          <a:noFill/>
        </p:spPr>
      </p:pic>
      <p:pic>
        <p:nvPicPr>
          <p:cNvPr id="11" name="Picture 5"/>
          <p:cNvPicPr>
            <a:picLocks noChangeAspect="1" noChangeArrowheads="1"/>
          </p:cNvPicPr>
          <p:nvPr/>
        </p:nvPicPr>
        <p:blipFill>
          <a:blip r:embed="rId3" cstate="print"/>
          <a:srcRect/>
          <a:stretch>
            <a:fillRect/>
          </a:stretch>
        </p:blipFill>
        <p:spPr bwMode="auto">
          <a:xfrm>
            <a:off x="2286733" y="3492971"/>
            <a:ext cx="5343525" cy="260032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701824" y="1275954"/>
            <a:ext cx="7740352" cy="2153046"/>
          </a:xfrm>
          <a:prstGeom prst="rect">
            <a:avLst/>
          </a:prstGeom>
          <a:noFill/>
          <a:ln w="9525">
            <a:noFill/>
            <a:miter lim="800000"/>
            <a:headEnd/>
            <a:tailEnd/>
          </a:ln>
        </p:spPr>
      </p:pic>
      <p:graphicFrame>
        <p:nvGraphicFramePr>
          <p:cNvPr id="7" name="2 Gráfico"/>
          <p:cNvGraphicFramePr/>
          <p:nvPr/>
        </p:nvGraphicFramePr>
        <p:xfrm>
          <a:off x="107504" y="1340768"/>
          <a:ext cx="4176464" cy="245516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1 Gráfico"/>
          <p:cNvGraphicFramePr/>
          <p:nvPr/>
        </p:nvGraphicFramePr>
        <p:xfrm>
          <a:off x="4572000" y="980728"/>
          <a:ext cx="4176464" cy="2599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3 Gráfico"/>
          <p:cNvGraphicFramePr/>
          <p:nvPr/>
        </p:nvGraphicFramePr>
        <p:xfrm>
          <a:off x="251520" y="3789040"/>
          <a:ext cx="4104456" cy="262966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2 Gráfico"/>
          <p:cNvGraphicFramePr/>
          <p:nvPr/>
        </p:nvGraphicFramePr>
        <p:xfrm>
          <a:off x="4572000" y="3789040"/>
          <a:ext cx="4176464" cy="2650629"/>
        </p:xfrm>
        <a:graphic>
          <a:graphicData uri="http://schemas.openxmlformats.org/drawingml/2006/chart">
            <c:chart xmlns:c="http://schemas.openxmlformats.org/drawingml/2006/chart" xmlns:r="http://schemas.openxmlformats.org/officeDocument/2006/relationships" r:id="rId8"/>
          </a:graphicData>
        </a:graphic>
      </p:graphicFrame>
      <p:sp>
        <p:nvSpPr>
          <p:cNvPr id="12" name="11 CuadroTexto"/>
          <p:cNvSpPr txBox="1"/>
          <p:nvPr/>
        </p:nvSpPr>
        <p:spPr>
          <a:xfrm rot="20244446">
            <a:off x="382872" y="2133712"/>
            <a:ext cx="6799260" cy="707886"/>
          </a:xfrm>
          <a:prstGeom prst="rect">
            <a:avLst/>
          </a:prstGeom>
          <a:solidFill>
            <a:srgbClr val="FFFF00"/>
          </a:solidFill>
        </p:spPr>
        <p:txBody>
          <a:bodyPr wrap="square" rtlCol="0">
            <a:spAutoFit/>
          </a:bodyPr>
          <a:lstStyle/>
          <a:p>
            <a:r>
              <a:rPr lang="es-PE"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MODELAMIENTO DESCRIPTIVO</a:t>
            </a:r>
          </a:p>
        </p:txBody>
      </p:sp>
    </p:spTree>
    <p:extLst>
      <p:ext uri="{BB962C8B-B14F-4D97-AF65-F5344CB8AC3E}">
        <p14:creationId xmlns:p14="http://schemas.microsoft.com/office/powerpoint/2010/main" val="193059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strVal val="#ppt_w*0.70"/>
                                          </p:val>
                                        </p:tav>
                                        <p:tav tm="100000">
                                          <p:val>
                                            <p:strVal val="#ppt_w"/>
                                          </p:val>
                                        </p:tav>
                                      </p:tavLst>
                                    </p:anim>
                                    <p:anim calcmode="lin" valueType="num">
                                      <p:cBhvr>
                                        <p:cTn id="8" dur="1000" fill="hold"/>
                                        <p:tgtEl>
                                          <p:spTgt spid="2050"/>
                                        </p:tgtEl>
                                        <p:attrNameLst>
                                          <p:attrName>ppt_h</p:attrName>
                                        </p:attrNameLst>
                                      </p:cBhvr>
                                      <p:tavLst>
                                        <p:tav tm="0">
                                          <p:val>
                                            <p:strVal val="#ppt_h"/>
                                          </p:val>
                                        </p:tav>
                                        <p:tav tm="100000">
                                          <p:val>
                                            <p:strVal val="#ppt_h"/>
                                          </p:val>
                                        </p:tav>
                                      </p:tavLst>
                                    </p:anim>
                                    <p:animEffect transition="in" filter="fade">
                                      <p:cBhvr>
                                        <p:cTn id="9" dur="10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0.70"/>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strVal val="#ppt_w*0.70"/>
                                          </p:val>
                                        </p:tav>
                                        <p:tav tm="100000">
                                          <p:val>
                                            <p:strVal val="#ppt_w"/>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strVal val="#ppt_w*0.70"/>
                                          </p:val>
                                        </p:tav>
                                        <p:tav tm="100000">
                                          <p:val>
                                            <p:strVal val="#ppt_w"/>
                                          </p:val>
                                        </p:tav>
                                      </p:tavLst>
                                    </p:anim>
                                    <p:anim calcmode="lin" valueType="num">
                                      <p:cBhvr>
                                        <p:cTn id="36" dur="1000" fill="hold"/>
                                        <p:tgtEl>
                                          <p:spTgt spid="9"/>
                                        </p:tgtEl>
                                        <p:attrNameLst>
                                          <p:attrName>ppt_h</p:attrName>
                                        </p:attrNameLst>
                                      </p:cBhvr>
                                      <p:tavLst>
                                        <p:tav tm="0">
                                          <p:val>
                                            <p:strVal val="#ppt_h"/>
                                          </p:val>
                                        </p:tav>
                                        <p:tav tm="100000">
                                          <p:val>
                                            <p:strVal val="#ppt_h"/>
                                          </p:val>
                                        </p:tav>
                                      </p:tavLst>
                                    </p:anim>
                                    <p:animEffect transition="in" filter="fade">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strVal val="#ppt_w*0.70"/>
                                          </p:val>
                                        </p:tav>
                                        <p:tav tm="100000">
                                          <p:val>
                                            <p:strVal val="#ppt_w"/>
                                          </p:val>
                                        </p:tav>
                                      </p:tavLst>
                                    </p:anim>
                                    <p:anim calcmode="lin" valueType="num">
                                      <p:cBhvr>
                                        <p:cTn id="43" dur="1000" fill="hold"/>
                                        <p:tgtEl>
                                          <p:spTgt spid="10"/>
                                        </p:tgtEl>
                                        <p:attrNameLst>
                                          <p:attrName>ppt_h</p:attrName>
                                        </p:attrNameLst>
                                      </p:cBhvr>
                                      <p:tavLst>
                                        <p:tav tm="0">
                                          <p:val>
                                            <p:strVal val="#ppt_h"/>
                                          </p:val>
                                        </p:tav>
                                        <p:tav tm="100000">
                                          <p:val>
                                            <p:strVal val="#ppt_h"/>
                                          </p:val>
                                        </p:tav>
                                      </p:tavLst>
                                    </p:anim>
                                    <p:animEffect transition="in" filter="fade">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9" grpId="0">
        <p:bldAsOne/>
      </p:bldGraphic>
      <p:bldGraphic spid="10" grpId="0">
        <p:bldAsOne/>
      </p:bldGraphic>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701824"/>
            <a:ext cx="8229600" cy="1143000"/>
          </a:xfrm>
          <a:noFill/>
          <a:ln>
            <a:noFill/>
          </a:ln>
        </p:spPr>
        <p:txBody>
          <a:bodyPr vert="horz" wrap="square" lIns="91440" tIns="45720" rIns="91440" bIns="45720" numCol="1" rtlCol="0" anchor="ctr" anchorCtr="0" compatLnSpc="1">
            <a:prstTxWarp prst="textNoShape">
              <a:avLst/>
            </a:prstTxWarp>
            <a:normAutofit fontScale="90000"/>
          </a:bodyPr>
          <a:lstStyle/>
          <a:p>
            <a:pPr algn="l" eaLnBrk="0" fontAlgn="base" hangingPunct="0">
              <a:spcAft>
                <a:spcPct val="0"/>
              </a:spcAft>
            </a:pPr>
            <a:r>
              <a:rPr lang="es-PE" sz="3600" b="1" dirty="0">
                <a:solidFill>
                  <a:srgbClr val="FF6600"/>
                </a:solidFill>
                <a:latin typeface="Arial" pitchFamily="34" charset="0"/>
                <a:ea typeface="굴림" charset="-127"/>
                <a:cs typeface="Arial" pitchFamily="34" charset="0"/>
              </a:rPr>
              <a:t>Curvas de elasticidad y análisis de categoría</a:t>
            </a:r>
          </a:p>
        </p:txBody>
      </p:sp>
      <p:graphicFrame>
        <p:nvGraphicFramePr>
          <p:cNvPr id="4" name="4 Gráfico"/>
          <p:cNvGraphicFramePr>
            <a:graphicFrameLocks/>
          </p:cNvGraphicFramePr>
          <p:nvPr>
            <p:extLst>
              <p:ext uri="{D42A27DB-BD31-4B8C-83A1-F6EECF244321}">
                <p14:modId xmlns:p14="http://schemas.microsoft.com/office/powerpoint/2010/main" val="1395073267"/>
              </p:ext>
            </p:extLst>
          </p:nvPr>
        </p:nvGraphicFramePr>
        <p:xfrm>
          <a:off x="251521" y="1556792"/>
          <a:ext cx="8712968" cy="4392488"/>
        </p:xfrm>
        <a:graphic>
          <a:graphicData uri="http://schemas.openxmlformats.org/drawingml/2006/chart">
            <c:chart xmlns:c="http://schemas.openxmlformats.org/drawingml/2006/chart" xmlns:r="http://schemas.openxmlformats.org/officeDocument/2006/relationships" r:id="rId2"/>
          </a:graphicData>
        </a:graphic>
      </p:graphicFrame>
      <p:sp>
        <p:nvSpPr>
          <p:cNvPr id="5" name="4 CuadroTexto"/>
          <p:cNvSpPr txBox="1"/>
          <p:nvPr/>
        </p:nvSpPr>
        <p:spPr>
          <a:xfrm rot="20244446">
            <a:off x="1566768" y="2547653"/>
            <a:ext cx="6799260" cy="707886"/>
          </a:xfrm>
          <a:prstGeom prst="rect">
            <a:avLst/>
          </a:prstGeom>
          <a:solidFill>
            <a:srgbClr val="FFFF00"/>
          </a:solidFill>
        </p:spPr>
        <p:txBody>
          <a:bodyPr wrap="square" rtlCol="0">
            <a:spAutoFit/>
          </a:bodyPr>
          <a:lstStyle/>
          <a:p>
            <a:r>
              <a:rPr lang="es-PE"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MODELAMIENTO PREDICTIVO</a:t>
            </a:r>
          </a:p>
        </p:txBody>
      </p:sp>
    </p:spTree>
    <p:extLst>
      <p:ext uri="{BB962C8B-B14F-4D97-AF65-F5344CB8AC3E}">
        <p14:creationId xmlns:p14="http://schemas.microsoft.com/office/powerpoint/2010/main" val="269283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363" y="2397191"/>
            <a:ext cx="6568675" cy="3624097"/>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1619672" y="476672"/>
            <a:ext cx="6696744" cy="1224136"/>
          </a:xfrm>
          <a:prstGeom prst="rect">
            <a:avLst/>
          </a:prstGeom>
          <a:noFill/>
          <a:ln>
            <a:noFill/>
          </a:ln>
        </p:spPr>
        <p:txBody>
          <a:bodyPr vert="horz" wrap="square" lIns="91440" tIns="45720" rIns="91440" bIns="45720" numCol="1" rtlCol="0" anchor="ctr" anchorCtr="0" compatLnSpc="1">
            <a:prstTxWarp prst="textNoShape">
              <a:avLst/>
            </a:prstTxWarp>
            <a:normAutofit fontScale="97500"/>
          </a:bodyPr>
          <a:lstStyle>
            <a:lvl1pPr defTabSz="914400" eaLnBrk="0" fontAlgn="base" hangingPunct="0">
              <a:spcBef>
                <a:spcPct val="0"/>
              </a:spcBef>
              <a:spcAft>
                <a:spcPct val="0"/>
              </a:spcAft>
              <a:buNone/>
              <a:defRPr sz="3600" b="1">
                <a:solidFill>
                  <a:srgbClr val="FF6600"/>
                </a:solidFill>
                <a:latin typeface="Arial" pitchFamily="34" charset="0"/>
                <a:ea typeface="굴림" charset="-127"/>
                <a:cs typeface="Arial" pitchFamily="34" charset="0"/>
              </a:defRPr>
            </a:lvl1pPr>
          </a:lstStyle>
          <a:p>
            <a:r>
              <a:rPr lang="es-PE" dirty="0"/>
              <a:t>Gestión de servicios</a:t>
            </a:r>
          </a:p>
        </p:txBody>
      </p:sp>
      <p:sp>
        <p:nvSpPr>
          <p:cNvPr id="9" name="8 CuadroTexto"/>
          <p:cNvSpPr txBox="1"/>
          <p:nvPr/>
        </p:nvSpPr>
        <p:spPr>
          <a:xfrm rot="20244446">
            <a:off x="382872" y="2882380"/>
            <a:ext cx="6799260" cy="707886"/>
          </a:xfrm>
          <a:prstGeom prst="rect">
            <a:avLst/>
          </a:prstGeom>
          <a:solidFill>
            <a:srgbClr val="FFFF00"/>
          </a:solidFill>
        </p:spPr>
        <p:txBody>
          <a:bodyPr wrap="square" rtlCol="0">
            <a:spAutoFit/>
          </a:bodyPr>
          <a:lstStyle/>
          <a:p>
            <a:r>
              <a:rPr lang="es-PE"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MODELAMIENTO DESCRIPTIVO</a:t>
            </a:r>
          </a:p>
        </p:txBody>
      </p:sp>
    </p:spTree>
    <p:extLst>
      <p:ext uri="{BB962C8B-B14F-4D97-AF65-F5344CB8AC3E}">
        <p14:creationId xmlns:p14="http://schemas.microsoft.com/office/powerpoint/2010/main" val="386059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813690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755576" y="694437"/>
            <a:ext cx="8186857" cy="646331"/>
          </a:xfrm>
          <a:prstGeom prst="rect">
            <a:avLst/>
          </a:prstGeom>
          <a:noFill/>
          <a:ln>
            <a:noFill/>
          </a:ln>
        </p:spPr>
        <p:txBody>
          <a:bodyPr vert="horz" wrap="square" lIns="91440" tIns="45720" rIns="91440" bIns="45720" numCol="1" rtlCol="0" anchor="ctr" anchorCtr="0" compatLnSpc="1">
            <a:prstTxWarp prst="textNoShape">
              <a:avLst/>
            </a:prstTxWarp>
            <a:normAutofit fontScale="97500"/>
          </a:bodyPr>
          <a:lstStyle>
            <a:defPPr>
              <a:defRPr lang="es-ES"/>
            </a:defPPr>
            <a:lvl1pPr defTabSz="914400" eaLnBrk="0" fontAlgn="base" hangingPunct="0">
              <a:spcBef>
                <a:spcPct val="0"/>
              </a:spcBef>
              <a:spcAft>
                <a:spcPct val="0"/>
              </a:spcAft>
              <a:buNone/>
              <a:defRPr sz="3600" b="1">
                <a:solidFill>
                  <a:srgbClr val="FF6600"/>
                </a:solidFill>
                <a:latin typeface="Arial" pitchFamily="34" charset="0"/>
                <a:ea typeface="굴림" charset="-127"/>
                <a:cs typeface="Arial" pitchFamily="34" charset="0"/>
              </a:defRPr>
            </a:lvl1pPr>
          </a:lstStyle>
          <a:p>
            <a:r>
              <a:rPr lang="es-PE" dirty="0"/>
              <a:t>Información de medios y publicidad </a:t>
            </a:r>
          </a:p>
        </p:txBody>
      </p:sp>
      <p:sp>
        <p:nvSpPr>
          <p:cNvPr id="4" name="3 CuadroTexto"/>
          <p:cNvSpPr txBox="1"/>
          <p:nvPr/>
        </p:nvSpPr>
        <p:spPr>
          <a:xfrm rot="20244446">
            <a:off x="996532" y="2761936"/>
            <a:ext cx="6799260" cy="707886"/>
          </a:xfrm>
          <a:prstGeom prst="rect">
            <a:avLst/>
          </a:prstGeom>
          <a:solidFill>
            <a:srgbClr val="FFFF00"/>
          </a:solidFill>
        </p:spPr>
        <p:txBody>
          <a:bodyPr wrap="square" rtlCol="0">
            <a:spAutoFit/>
          </a:bodyPr>
          <a:lstStyle/>
          <a:p>
            <a:r>
              <a:rPr lang="es-PE"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MODELAMIENTO DESCRIPTIVO</a:t>
            </a:r>
          </a:p>
        </p:txBody>
      </p:sp>
    </p:spTree>
    <p:extLst>
      <p:ext uri="{BB962C8B-B14F-4D97-AF65-F5344CB8AC3E}">
        <p14:creationId xmlns:p14="http://schemas.microsoft.com/office/powerpoint/2010/main" val="257974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076056" y="1484784"/>
            <a:ext cx="3893015" cy="1779579"/>
          </a:xfrm>
          <a:prstGeom prst="rect">
            <a:avLst/>
          </a:prstGeom>
          <a:ln>
            <a:noFill/>
          </a:ln>
          <a:effectLst>
            <a:outerShdw blurRad="292100" dist="139700" dir="2700000" algn="tl" rotWithShape="0">
              <a:srgbClr val="333333">
                <a:alpha val="65000"/>
              </a:srgbClr>
            </a:outerShdw>
          </a:effectLst>
        </p:spPr>
      </p:pic>
      <p:sp>
        <p:nvSpPr>
          <p:cNvPr id="4" name="3 CuadroTexto"/>
          <p:cNvSpPr txBox="1"/>
          <p:nvPr/>
        </p:nvSpPr>
        <p:spPr>
          <a:xfrm>
            <a:off x="899592" y="2348880"/>
            <a:ext cx="2880320" cy="646331"/>
          </a:xfrm>
          <a:prstGeom prst="rect">
            <a:avLst/>
          </a:prstGeom>
          <a:noFill/>
        </p:spPr>
        <p:txBody>
          <a:bodyPr wrap="square" rtlCol="0">
            <a:spAutoFit/>
          </a:bodyPr>
          <a:lstStyle/>
          <a:p>
            <a:r>
              <a:rPr lang="es-PE" i="1" dirty="0"/>
              <a:t>- Ciclo de vida del Producto y saturación del mercado</a:t>
            </a:r>
            <a:endParaRPr lang="es-ES" i="1" dirty="0"/>
          </a:p>
        </p:txBody>
      </p:sp>
      <p:sp>
        <p:nvSpPr>
          <p:cNvPr id="5" name="4 CuadroTexto"/>
          <p:cNvSpPr txBox="1"/>
          <p:nvPr/>
        </p:nvSpPr>
        <p:spPr>
          <a:xfrm>
            <a:off x="971600" y="5013176"/>
            <a:ext cx="2880320" cy="646331"/>
          </a:xfrm>
          <a:prstGeom prst="rect">
            <a:avLst/>
          </a:prstGeom>
          <a:noFill/>
        </p:spPr>
        <p:txBody>
          <a:bodyPr wrap="square" rtlCol="0">
            <a:spAutoFit/>
          </a:bodyPr>
          <a:lstStyle/>
          <a:p>
            <a:r>
              <a:rPr lang="es-PE" i="1" dirty="0"/>
              <a:t>-Optimización del </a:t>
            </a:r>
            <a:r>
              <a:rPr lang="es-PE" i="1" dirty="0" err="1"/>
              <a:t>mix</a:t>
            </a:r>
            <a:r>
              <a:rPr lang="es-PE" i="1" dirty="0"/>
              <a:t> del Producto.</a:t>
            </a:r>
            <a:endParaRPr lang="es-ES" i="1" dirty="0"/>
          </a:p>
        </p:txBody>
      </p:sp>
      <p:pic>
        <p:nvPicPr>
          <p:cNvPr id="3077" name="Picture 5"/>
          <p:cNvPicPr>
            <a:picLocks noChangeAspect="1" noChangeArrowheads="1"/>
          </p:cNvPicPr>
          <p:nvPr/>
        </p:nvPicPr>
        <p:blipFill>
          <a:blip r:embed="rId3" cstate="print"/>
          <a:srcRect/>
          <a:stretch>
            <a:fillRect/>
          </a:stretch>
        </p:blipFill>
        <p:spPr bwMode="auto">
          <a:xfrm>
            <a:off x="5004048" y="3861048"/>
            <a:ext cx="3257947" cy="2114499"/>
          </a:xfrm>
          <a:prstGeom prst="rect">
            <a:avLst/>
          </a:prstGeom>
          <a:ln>
            <a:noFill/>
          </a:ln>
          <a:effectLst>
            <a:outerShdw blurRad="292100" dist="139700" dir="2700000" algn="tl" rotWithShape="0">
              <a:srgbClr val="333333">
                <a:alpha val="65000"/>
              </a:srgbClr>
            </a:outerShdw>
          </a:effectLst>
        </p:spPr>
      </p:pic>
      <p:sp>
        <p:nvSpPr>
          <p:cNvPr id="7" name="6 CuadroTexto"/>
          <p:cNvSpPr txBox="1"/>
          <p:nvPr/>
        </p:nvSpPr>
        <p:spPr>
          <a:xfrm>
            <a:off x="899592" y="3645024"/>
            <a:ext cx="2880320" cy="923330"/>
          </a:xfrm>
          <a:prstGeom prst="rect">
            <a:avLst/>
          </a:prstGeom>
          <a:noFill/>
        </p:spPr>
        <p:txBody>
          <a:bodyPr wrap="square" rtlCol="0">
            <a:spAutoFit/>
          </a:bodyPr>
          <a:lstStyle/>
          <a:p>
            <a:r>
              <a:rPr lang="es-PE" i="1" dirty="0"/>
              <a:t>-Propensión de compra para</a:t>
            </a:r>
          </a:p>
          <a:p>
            <a:r>
              <a:rPr lang="es-PE" i="1" dirty="0"/>
              <a:t>Liquidar inventarios estacionales</a:t>
            </a:r>
            <a:endParaRPr lang="es-ES" i="1" dirty="0"/>
          </a:p>
        </p:txBody>
      </p:sp>
      <p:sp>
        <p:nvSpPr>
          <p:cNvPr id="9" name="8 CuadroTexto"/>
          <p:cNvSpPr txBox="1"/>
          <p:nvPr/>
        </p:nvSpPr>
        <p:spPr>
          <a:xfrm rot="20244446">
            <a:off x="705963" y="2043598"/>
            <a:ext cx="6799260" cy="707886"/>
          </a:xfrm>
          <a:prstGeom prst="rect">
            <a:avLst/>
          </a:prstGeom>
          <a:solidFill>
            <a:srgbClr val="FFFF00"/>
          </a:solidFill>
        </p:spPr>
        <p:txBody>
          <a:bodyPr wrap="square" rtlCol="0">
            <a:spAutoFit/>
          </a:bodyPr>
          <a:lstStyle/>
          <a:p>
            <a:r>
              <a:rPr lang="es-PE" sz="40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MODELaMIENTO</a:t>
            </a:r>
            <a:r>
              <a:rPr lang="es-PE"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PREDICTIVO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73832" y="2333198"/>
            <a:ext cx="7182544" cy="1815882"/>
          </a:xfrm>
          <a:prstGeom prst="rect">
            <a:avLst/>
          </a:prstGeom>
        </p:spPr>
        <p:txBody>
          <a:bodyPr vert="horz" lIns="91440" tIns="45720" rIns="91440" bIns="45720" rtlCol="0">
            <a:noAutofit/>
          </a:bodyPr>
          <a:lstStyle/>
          <a:p>
            <a:pPr marL="169863" indent="-169863" defTabSz="914400">
              <a:spcBef>
                <a:spcPct val="20000"/>
              </a:spcBef>
              <a:buFont typeface="Arial" panose="020B0604020202020204" pitchFamily="34" charset="0"/>
              <a:buChar char="•"/>
            </a:pPr>
            <a:r>
              <a:rPr lang="es-MX" sz="2800" b="1" dirty="0"/>
              <a:t>Introducción al análisis predictivo. </a:t>
            </a:r>
          </a:p>
          <a:p>
            <a:pPr marL="169863" indent="-169863" defTabSz="914400">
              <a:spcBef>
                <a:spcPct val="20000"/>
              </a:spcBef>
              <a:buFont typeface="Arial" panose="020B0604020202020204" pitchFamily="34" charset="0"/>
              <a:buChar char="•"/>
            </a:pPr>
            <a:r>
              <a:rPr lang="es-MX" sz="2800" b="1" dirty="0"/>
              <a:t>Clasificación de enfoques de generación de conocimiento. </a:t>
            </a:r>
          </a:p>
          <a:p>
            <a:pPr marL="169863" indent="-169863" defTabSz="914400">
              <a:spcBef>
                <a:spcPct val="20000"/>
              </a:spcBef>
              <a:buFont typeface="Arial" panose="020B0604020202020204" pitchFamily="34" charset="0"/>
              <a:buChar char="•"/>
            </a:pPr>
            <a:r>
              <a:rPr lang="es-MX" sz="2800" b="1" dirty="0"/>
              <a:t>Analítica descriptiva, predictiva y prescriptiva. </a:t>
            </a:r>
          </a:p>
          <a:p>
            <a:pPr marL="169863" indent="-169863" defTabSz="914400">
              <a:spcBef>
                <a:spcPct val="20000"/>
              </a:spcBef>
              <a:buFont typeface="Arial" panose="020B0604020202020204" pitchFamily="34" charset="0"/>
              <a:buChar char="•"/>
            </a:pPr>
            <a:r>
              <a:rPr lang="es-PE" sz="2800" b="1" dirty="0"/>
              <a:t>Diferencia entre Inteligencia de Negocios y Analítica de Negocios.</a:t>
            </a:r>
          </a:p>
        </p:txBody>
      </p:sp>
      <p:sp>
        <p:nvSpPr>
          <p:cNvPr id="3" name="CuadroTexto 2"/>
          <p:cNvSpPr txBox="1"/>
          <p:nvPr/>
        </p:nvSpPr>
        <p:spPr>
          <a:xfrm>
            <a:off x="3131840" y="908720"/>
            <a:ext cx="2802370" cy="707886"/>
          </a:xfrm>
          <a:prstGeom prst="rect">
            <a:avLst/>
          </a:prstGeom>
          <a:noFill/>
        </p:spPr>
        <p:txBody>
          <a:bodyPr wrap="none" rtlCol="0">
            <a:spAutoFit/>
          </a:bodyPr>
          <a:lstStyle/>
          <a:p>
            <a:r>
              <a:rPr lang="es-PE" sz="4000" b="1" dirty="0">
                <a:solidFill>
                  <a:srgbClr val="FF0000"/>
                </a:solidFill>
              </a:rPr>
              <a:t>Contenido</a:t>
            </a:r>
          </a:p>
        </p:txBody>
      </p:sp>
    </p:spTree>
    <p:extLst>
      <p:ext uri="{BB962C8B-B14F-4D97-AF65-F5344CB8AC3E}">
        <p14:creationId xmlns:p14="http://schemas.microsoft.com/office/powerpoint/2010/main" val="400354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1166936" y="485799"/>
            <a:ext cx="8229600" cy="1143001"/>
          </a:xfrm>
          <a:noFill/>
          <a:ln>
            <a:noFill/>
          </a:ln>
        </p:spPr>
        <p:txBody>
          <a:bodyPr vert="horz" wrap="square" lIns="91440" tIns="45720" rIns="91440" bIns="45720" numCol="1" rtlCol="0" anchor="ctr" anchorCtr="0" compatLnSpc="1">
            <a:prstTxWarp prst="textNoShape">
              <a:avLst/>
            </a:prstTxWarp>
            <a:normAutofit/>
          </a:bodyPr>
          <a:lstStyle/>
          <a:p>
            <a:pPr algn="l" eaLnBrk="0" fontAlgn="base" hangingPunct="0">
              <a:spcAft>
                <a:spcPct val="0"/>
              </a:spcAft>
            </a:pPr>
            <a:r>
              <a:rPr lang="es-PE" sz="3600" b="1" dirty="0">
                <a:solidFill>
                  <a:srgbClr val="FF6600"/>
                </a:solidFill>
                <a:latin typeface="Arial" pitchFamily="34" charset="0"/>
                <a:ea typeface="굴림" charset="-127"/>
                <a:cs typeface="Arial" pitchFamily="34" charset="0"/>
              </a:rPr>
              <a:t>Ideas finales</a:t>
            </a:r>
          </a:p>
        </p:txBody>
      </p:sp>
      <p:sp>
        <p:nvSpPr>
          <p:cNvPr id="3" name="2 CuadroTexto"/>
          <p:cNvSpPr txBox="1"/>
          <p:nvPr/>
        </p:nvSpPr>
        <p:spPr>
          <a:xfrm>
            <a:off x="442466" y="2420888"/>
            <a:ext cx="8450014" cy="7508704"/>
          </a:xfrm>
          <a:prstGeom prst="rect">
            <a:avLst/>
          </a:prstGeom>
        </p:spPr>
        <p:txBody>
          <a:bodyPr vert="horz" lIns="91440" tIns="45720" rIns="91440" bIns="45720" rtlCol="0">
            <a:normAutofit/>
          </a:bodyPr>
          <a:lstStyle>
            <a:lvl1pPr marL="169863" indent="-169863" defTabSz="914400">
              <a:spcBef>
                <a:spcPct val="20000"/>
              </a:spcBef>
              <a:buFont typeface="Arial" panose="020B0604020202020204" pitchFamily="34" charset="0"/>
              <a:buChar char="•"/>
              <a:defRPr sz="3200" b="1"/>
            </a:lvl1pPr>
            <a:lvl2pPr marL="742950" indent="-285750" defTabSz="914400">
              <a:spcBef>
                <a:spcPct val="20000"/>
              </a:spcBef>
              <a:buFont typeface="Arial" panose="020B0604020202020204" pitchFamily="34" charset="0"/>
              <a:buChar char="–"/>
              <a:defRPr sz="2800"/>
            </a:lvl2pPr>
            <a:lvl3pPr marL="1143000" indent="-228600" defTabSz="914400">
              <a:spcBef>
                <a:spcPct val="20000"/>
              </a:spcBef>
              <a:buFont typeface="Arial" panose="020B0604020202020204" pitchFamily="34" charset="0"/>
              <a:buChar char="•"/>
              <a:defRPr sz="2400"/>
            </a:lvl3pPr>
            <a:lvl4pPr marL="1600200" indent="-228600" defTabSz="914400">
              <a:spcBef>
                <a:spcPct val="20000"/>
              </a:spcBef>
              <a:buFont typeface="Arial" panose="020B0604020202020204" pitchFamily="34" charset="0"/>
              <a:buChar char="–"/>
              <a:defRPr sz="2000"/>
            </a:lvl4pPr>
            <a:lvl5pPr marL="2057400" indent="-228600" defTabSz="914400">
              <a:spcBef>
                <a:spcPct val="20000"/>
              </a:spcBef>
              <a:buFont typeface="Arial" panose="020B0604020202020204" pitchFamily="34" charset="0"/>
              <a:buChar char="»"/>
              <a:defRPr sz="2000"/>
            </a:lvl5pPr>
            <a:lvl6pPr marL="2514600" indent="-228600" defTabSz="914400">
              <a:spcBef>
                <a:spcPct val="20000"/>
              </a:spcBef>
              <a:buFont typeface="Arial" panose="020B0604020202020204" pitchFamily="34" charset="0"/>
              <a:buChar char="•"/>
              <a:defRPr sz="2000"/>
            </a:lvl6pPr>
            <a:lvl7pPr marL="2971800" indent="-228600" defTabSz="914400">
              <a:spcBef>
                <a:spcPct val="20000"/>
              </a:spcBef>
              <a:buFont typeface="Arial" panose="020B0604020202020204" pitchFamily="34" charset="0"/>
              <a:buChar char="•"/>
              <a:defRPr sz="2000"/>
            </a:lvl7pPr>
            <a:lvl8pPr marL="3429000" indent="-228600" defTabSz="914400">
              <a:spcBef>
                <a:spcPct val="20000"/>
              </a:spcBef>
              <a:buFont typeface="Arial" panose="020B0604020202020204" pitchFamily="34" charset="0"/>
              <a:buChar char="•"/>
              <a:defRPr sz="2000"/>
            </a:lvl8pPr>
            <a:lvl9pPr marL="3886200" indent="-228600" defTabSz="914400">
              <a:spcBef>
                <a:spcPct val="20000"/>
              </a:spcBef>
              <a:buFont typeface="Arial" panose="020B0604020202020204" pitchFamily="34" charset="0"/>
              <a:buChar char="•"/>
              <a:defRPr sz="2000"/>
            </a:lvl9pPr>
          </a:lstStyle>
          <a:p>
            <a:r>
              <a:rPr lang="es-PE" sz="1800" dirty="0"/>
              <a:t>Escuchar y canalizar la necesidad del usuario para aterrizar la expectativa.</a:t>
            </a:r>
          </a:p>
          <a:p>
            <a:r>
              <a:rPr lang="es-PE" sz="1800" dirty="0"/>
              <a:t>Asociar los esfuerzos de análisis predictivo a un mapa de procesos con indicadores de gestión para ver el posible impacto del cambio del escenario futuro.</a:t>
            </a:r>
          </a:p>
          <a:p>
            <a:r>
              <a:rPr lang="es-PE" sz="1800" dirty="0"/>
              <a:t>Enfocarse en la contextualización del escenario comercial. Enfoque sistémico de los cambios.</a:t>
            </a:r>
          </a:p>
          <a:p>
            <a:r>
              <a:rPr lang="es-PE" sz="1800" dirty="0"/>
              <a:t>Desarrollar flexibilidad. No esperar que los enlatados en métodos y software entreguen valor por si mismos. Destrezas en desarrollo de programación predictiva.</a:t>
            </a:r>
          </a:p>
        </p:txBody>
      </p:sp>
    </p:spTree>
    <p:extLst>
      <p:ext uri="{BB962C8B-B14F-4D97-AF65-F5344CB8AC3E}">
        <p14:creationId xmlns:p14="http://schemas.microsoft.com/office/powerpoint/2010/main" val="123427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2588484"/>
            <a:ext cx="7391400" cy="3144772"/>
          </a:xfrm>
          <a:prstGeom prst="rect">
            <a:avLst/>
          </a:prstGeom>
        </p:spPr>
        <p:txBody>
          <a:bodyPr wrap="square">
            <a:spAutoFit/>
          </a:bodyPr>
          <a:lstStyle/>
          <a:p>
            <a:pPr marR="0" lvl="0">
              <a:lnSpc>
                <a:spcPct val="107000"/>
              </a:lnSpc>
              <a:spcBef>
                <a:spcPts val="0"/>
              </a:spcBef>
              <a:spcAft>
                <a:spcPts val="800"/>
              </a:spcAft>
            </a:pPr>
            <a:r>
              <a:rPr lang="es-PE" sz="2400" b="1" dirty="0">
                <a:solidFill>
                  <a:srgbClr val="FF6600"/>
                </a:solidFill>
                <a:latin typeface="Arial" pitchFamily="34" charset="0"/>
                <a:ea typeface="굴림" charset="-127"/>
                <a:cs typeface="Arial" pitchFamily="34" charset="0"/>
              </a:rPr>
              <a:t>El uso extensivo de datos, análisis estadístico y cuantitativo, modelos explicativos y predictivos y una gestión basada en hechos para impulsar decisiones y acciones.</a:t>
            </a:r>
            <a:endParaRPr lang="en-US" sz="2800" i="1" dirty="0">
              <a:effectLst/>
              <a:latin typeface="Tahoma" panose="020B060403050404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2800" dirty="0">
              <a:solidFill>
                <a:srgbClr val="FF0000"/>
              </a:solidFill>
              <a:effectLst/>
              <a:latin typeface="Tahoma" panose="020B060403050404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2000" b="1" dirty="0">
                <a:effectLst/>
                <a:ea typeface="Calibri" panose="020F0502020204030204" pitchFamily="34" charset="0"/>
                <a:cs typeface="Times New Roman" panose="02020603050405020304" pitchFamily="18" charset="0"/>
              </a:rPr>
              <a:t>Competing on Analytics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Enterprise Analytics. Thomas Davenport. Pearson Publishing. 2013. </a:t>
            </a:r>
          </a:p>
        </p:txBody>
      </p:sp>
      <p:sp>
        <p:nvSpPr>
          <p:cNvPr id="2" name="Título 1"/>
          <p:cNvSpPr>
            <a:spLocks noGrp="1"/>
          </p:cNvSpPr>
          <p:nvPr>
            <p:ph type="title"/>
          </p:nvPr>
        </p:nvSpPr>
        <p:spPr>
          <a:xfrm>
            <a:off x="1619672" y="927098"/>
            <a:ext cx="6343672" cy="709865"/>
          </a:xfrm>
        </p:spPr>
        <p:txBody>
          <a:bodyPr/>
          <a:lstStyle/>
          <a:p>
            <a:pPr algn="ctr"/>
            <a:r>
              <a:rPr lang="es-PE" dirty="0"/>
              <a:t>Definición</a:t>
            </a:r>
          </a:p>
        </p:txBody>
      </p:sp>
    </p:spTree>
    <p:extLst>
      <p:ext uri="{BB962C8B-B14F-4D97-AF65-F5344CB8AC3E}">
        <p14:creationId xmlns:p14="http://schemas.microsoft.com/office/powerpoint/2010/main" val="270457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609545"/>
            <a:ext cx="9144000" cy="4472738"/>
          </a:xfrm>
          <a:prstGeom prst="rect">
            <a:avLst/>
          </a:prstGeom>
        </p:spPr>
      </p:pic>
      <p:sp>
        <p:nvSpPr>
          <p:cNvPr id="2" name="CuadroTexto 1"/>
          <p:cNvSpPr txBox="1"/>
          <p:nvPr/>
        </p:nvSpPr>
        <p:spPr>
          <a:xfrm>
            <a:off x="755576" y="6021288"/>
            <a:ext cx="1856470" cy="369332"/>
          </a:xfrm>
          <a:prstGeom prst="rect">
            <a:avLst/>
          </a:prstGeom>
          <a:noFill/>
        </p:spPr>
        <p:txBody>
          <a:bodyPr wrap="none" rtlCol="0">
            <a:spAutoFit/>
          </a:bodyPr>
          <a:lstStyle/>
          <a:p>
            <a:r>
              <a:rPr lang="es-PE" b="1" dirty="0"/>
              <a:t>Fuente: </a:t>
            </a:r>
            <a:r>
              <a:rPr lang="es-PE" b="1" dirty="0" err="1"/>
              <a:t>Sap</a:t>
            </a:r>
            <a:r>
              <a:rPr lang="es-PE" b="1" dirty="0"/>
              <a:t> Hana</a:t>
            </a:r>
          </a:p>
        </p:txBody>
      </p:sp>
      <p:sp>
        <p:nvSpPr>
          <p:cNvPr id="3" name="Título 2"/>
          <p:cNvSpPr>
            <a:spLocks noGrp="1"/>
          </p:cNvSpPr>
          <p:nvPr>
            <p:ph type="title"/>
          </p:nvPr>
        </p:nvSpPr>
        <p:spPr>
          <a:xfrm>
            <a:off x="1972744" y="548680"/>
            <a:ext cx="6343672" cy="709865"/>
          </a:xfrm>
        </p:spPr>
        <p:txBody>
          <a:bodyPr/>
          <a:lstStyle/>
          <a:p>
            <a:r>
              <a:rPr lang="x-none" altLang="ko-KR" b="1" dirty="0">
                <a:solidFill>
                  <a:srgbClr val="FF6600"/>
                </a:solidFill>
                <a:latin typeface="Arial" pitchFamily="34" charset="0"/>
                <a:ea typeface="굴림" charset="-127"/>
                <a:cs typeface="Arial" pitchFamily="34" charset="0"/>
              </a:rPr>
              <a:t>Compitiendo con Analítica</a:t>
            </a:r>
            <a:endParaRPr lang="es-PE" dirty="0"/>
          </a:p>
        </p:txBody>
      </p:sp>
    </p:spTree>
    <p:extLst>
      <p:ext uri="{BB962C8B-B14F-4D97-AF65-F5344CB8AC3E}">
        <p14:creationId xmlns:p14="http://schemas.microsoft.com/office/powerpoint/2010/main" val="375094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AutoShape 2"/>
          <p:cNvSpPr>
            <a:spLocks noGrp="1" noChangeArrowheads="1"/>
          </p:cNvSpPr>
          <p:nvPr>
            <p:ph type="title"/>
          </p:nvPr>
        </p:nvSpPr>
        <p:spPr>
          <a:xfrm>
            <a:off x="1465312" y="620688"/>
            <a:ext cx="7499176" cy="1143000"/>
          </a:xfrm>
        </p:spPr>
        <p:txBody>
          <a:bodyPr>
            <a:noAutofit/>
          </a:bodyPr>
          <a:lstStyle/>
          <a:p>
            <a:pPr indent="0" algn="l" eaLnBrk="0" fontAlgn="base" hangingPunct="0">
              <a:spcAft>
                <a:spcPct val="0"/>
              </a:spcAft>
              <a:defRPr/>
            </a:pPr>
            <a:r>
              <a:rPr lang="en-US" sz="3600" b="1" dirty="0">
                <a:solidFill>
                  <a:srgbClr val="FF6600"/>
                </a:solidFill>
                <a:latin typeface="Arial" pitchFamily="34" charset="0"/>
                <a:ea typeface="굴림" charset="-127"/>
                <a:cs typeface="Arial" pitchFamily="34" charset="0"/>
              </a:rPr>
              <a:t>¿</a:t>
            </a:r>
            <a:r>
              <a:rPr lang="en-US" sz="3600" b="1" dirty="0" err="1">
                <a:solidFill>
                  <a:srgbClr val="FF6600"/>
                </a:solidFill>
                <a:latin typeface="Arial" pitchFamily="34" charset="0"/>
                <a:ea typeface="굴림" charset="-127"/>
                <a:cs typeface="Arial" pitchFamily="34" charset="0"/>
              </a:rPr>
              <a:t>Qué</a:t>
            </a:r>
            <a:r>
              <a:rPr lang="en-US" sz="3600" b="1" dirty="0">
                <a:solidFill>
                  <a:srgbClr val="FF6600"/>
                </a:solidFill>
                <a:latin typeface="Arial" pitchFamily="34" charset="0"/>
                <a:ea typeface="굴림" charset="-127"/>
                <a:cs typeface="Arial" pitchFamily="34" charset="0"/>
              </a:rPr>
              <a:t> </a:t>
            </a:r>
            <a:r>
              <a:rPr lang="en-US" sz="3600" b="1" dirty="0" err="1">
                <a:solidFill>
                  <a:srgbClr val="FF6600"/>
                </a:solidFill>
                <a:latin typeface="Arial" pitchFamily="34" charset="0"/>
                <a:ea typeface="굴림" charset="-127"/>
                <a:cs typeface="Arial" pitchFamily="34" charset="0"/>
              </a:rPr>
              <a:t>deben</a:t>
            </a:r>
            <a:r>
              <a:rPr lang="en-US" sz="3600" b="1" dirty="0">
                <a:solidFill>
                  <a:srgbClr val="FF6600"/>
                </a:solidFill>
                <a:latin typeface="Arial" pitchFamily="34" charset="0"/>
                <a:ea typeface="굴림" charset="-127"/>
                <a:cs typeface="Arial" pitchFamily="34" charset="0"/>
              </a:rPr>
              <a:t> </a:t>
            </a:r>
            <a:r>
              <a:rPr lang="en-US" sz="3600" b="1" dirty="0" err="1">
                <a:solidFill>
                  <a:srgbClr val="FF6600"/>
                </a:solidFill>
                <a:latin typeface="Arial" pitchFamily="34" charset="0"/>
                <a:ea typeface="굴림" charset="-127"/>
                <a:cs typeface="Arial" pitchFamily="34" charset="0"/>
              </a:rPr>
              <a:t>hacer</a:t>
            </a:r>
            <a:r>
              <a:rPr lang="en-US" sz="3600" b="1" dirty="0">
                <a:solidFill>
                  <a:srgbClr val="FF6600"/>
                </a:solidFill>
                <a:latin typeface="Arial" pitchFamily="34" charset="0"/>
                <a:ea typeface="굴림" charset="-127"/>
                <a:cs typeface="Arial" pitchFamily="34" charset="0"/>
              </a:rPr>
              <a:t> </a:t>
            </a:r>
            <a:r>
              <a:rPr lang="en-US" sz="3600" b="1" dirty="0" err="1">
                <a:solidFill>
                  <a:srgbClr val="FF6600"/>
                </a:solidFill>
                <a:latin typeface="Arial" pitchFamily="34" charset="0"/>
                <a:ea typeface="굴림" charset="-127"/>
                <a:cs typeface="Arial" pitchFamily="34" charset="0"/>
              </a:rPr>
              <a:t>las</a:t>
            </a:r>
            <a:r>
              <a:rPr lang="en-US" sz="3600" b="1" dirty="0">
                <a:solidFill>
                  <a:srgbClr val="FF6600"/>
                </a:solidFill>
                <a:latin typeface="Arial" pitchFamily="34" charset="0"/>
                <a:ea typeface="굴림" charset="-127"/>
                <a:cs typeface="Arial" pitchFamily="34" charset="0"/>
              </a:rPr>
              <a:t> </a:t>
            </a:r>
            <a:r>
              <a:rPr lang="en-US" sz="3600" b="1" dirty="0" err="1">
                <a:solidFill>
                  <a:srgbClr val="FF6600"/>
                </a:solidFill>
                <a:latin typeface="Arial" pitchFamily="34" charset="0"/>
                <a:ea typeface="굴림" charset="-127"/>
                <a:cs typeface="Arial" pitchFamily="34" charset="0"/>
              </a:rPr>
              <a:t>organizaciones</a:t>
            </a:r>
            <a:r>
              <a:rPr lang="en-US" sz="3600" b="1" dirty="0">
                <a:solidFill>
                  <a:srgbClr val="FF6600"/>
                </a:solidFill>
                <a:latin typeface="Arial" pitchFamily="34" charset="0"/>
                <a:ea typeface="굴림" charset="-127"/>
                <a:cs typeface="Arial" pitchFamily="34" charset="0"/>
              </a:rPr>
              <a:t> con </a:t>
            </a:r>
            <a:r>
              <a:rPr lang="en-US" sz="3600" b="1" dirty="0" err="1">
                <a:solidFill>
                  <a:srgbClr val="FF6600"/>
                </a:solidFill>
                <a:latin typeface="Arial" pitchFamily="34" charset="0"/>
                <a:ea typeface="굴림" charset="-127"/>
                <a:cs typeface="Arial" pitchFamily="34" charset="0"/>
              </a:rPr>
              <a:t>analítica</a:t>
            </a:r>
            <a:r>
              <a:rPr lang="en-US" sz="3600" b="1" dirty="0">
                <a:solidFill>
                  <a:srgbClr val="FF6600"/>
                </a:solidFill>
                <a:latin typeface="Arial" pitchFamily="34" charset="0"/>
                <a:ea typeface="굴림" charset="-127"/>
                <a:cs typeface="Arial" pitchFamily="34" charset="0"/>
              </a:rPr>
              <a:t>?</a:t>
            </a:r>
          </a:p>
        </p:txBody>
      </p:sp>
      <p:sp>
        <p:nvSpPr>
          <p:cNvPr id="6" name="Rectangle 4"/>
          <p:cNvSpPr>
            <a:spLocks noGrp="1" noChangeArrowheads="1"/>
          </p:cNvSpPr>
          <p:nvPr>
            <p:ph idx="1"/>
          </p:nvPr>
        </p:nvSpPr>
        <p:spPr bwMode="auto">
          <a:xfrm>
            <a:off x="2627784" y="2924944"/>
            <a:ext cx="6120680" cy="3644075"/>
          </a:xfrm>
          <a:prstGeom prst="rect">
            <a:avLst/>
          </a:prstGeom>
        </p:spPr>
        <p:txBody>
          <a:bodyPr vert="horz" lIns="91440" tIns="45720" rIns="91440" bIns="45720" rtlCol="0">
            <a:normAutofit/>
          </a:bodyPr>
          <a:lstStyle/>
          <a:p>
            <a:pPr marL="169863" indent="-169863"/>
            <a:r>
              <a:rPr lang="es-ES" b="1" dirty="0"/>
              <a:t>Encontrar los mejores clientes y gestionar el rendimiento de los recursos.</a:t>
            </a:r>
          </a:p>
          <a:p>
            <a:pPr marL="169863" indent="-169863"/>
            <a:r>
              <a:rPr lang="es-ES" b="1" dirty="0"/>
              <a:t>Minimizar inventario en cadenas de suministro </a:t>
            </a:r>
          </a:p>
          <a:p>
            <a:pPr marL="169863" indent="-169863"/>
            <a:r>
              <a:rPr lang="es-ES" b="1" dirty="0"/>
              <a:t>Hacer análisis y decisiones basadas  en la estrategia y la diferenciación competitiva.</a:t>
            </a:r>
          </a:p>
        </p:txBody>
      </p:sp>
      <p:pic>
        <p:nvPicPr>
          <p:cNvPr id="18437" name="Picture 4" descr="abacus"/>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47290" y="2348880"/>
            <a:ext cx="1976438" cy="2563812"/>
          </a:xfrm>
          <a:noFill/>
          <a:ln w="3175">
            <a:solidFill>
              <a:schemeClr val="tx1"/>
            </a:solidFill>
            <a:miter lim="800000"/>
            <a:headEnd/>
            <a:tailEnd/>
          </a:ln>
        </p:spPr>
      </p:pic>
      <p:sp>
        <p:nvSpPr>
          <p:cNvPr id="18438" name="Line 5"/>
          <p:cNvSpPr>
            <a:spLocks noChangeShapeType="1"/>
          </p:cNvSpPr>
          <p:nvPr/>
        </p:nvSpPr>
        <p:spPr bwMode="auto">
          <a:xfrm>
            <a:off x="2278063" y="1933575"/>
            <a:ext cx="7937" cy="45434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 name="CuadroTexto 6"/>
          <p:cNvSpPr txBox="1"/>
          <p:nvPr/>
        </p:nvSpPr>
        <p:spPr>
          <a:xfrm>
            <a:off x="2531340" y="2348880"/>
            <a:ext cx="3840860" cy="369332"/>
          </a:xfrm>
          <a:prstGeom prst="rect">
            <a:avLst/>
          </a:prstGeom>
          <a:noFill/>
        </p:spPr>
        <p:txBody>
          <a:bodyPr wrap="none" rtlCol="0">
            <a:spAutoFit/>
          </a:bodyPr>
          <a:lstStyle/>
          <a:p>
            <a:r>
              <a:rPr lang="es-PE" b="1" i="1" dirty="0">
                <a:solidFill>
                  <a:srgbClr val="FF0000"/>
                </a:solidFill>
              </a:rPr>
              <a:t>…… escenarios naturales de aplicación</a:t>
            </a:r>
          </a:p>
        </p:txBody>
      </p:sp>
    </p:spTree>
    <p:extLst>
      <p:ext uri="{BB962C8B-B14F-4D97-AF65-F5344CB8AC3E}">
        <p14:creationId xmlns:p14="http://schemas.microsoft.com/office/powerpoint/2010/main" val="294808709"/>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404664"/>
            <a:ext cx="9086273" cy="5040560"/>
          </a:xfrm>
          <a:prstGeom prst="rect">
            <a:avLst/>
          </a:prstGeom>
        </p:spPr>
      </p:pic>
    </p:spTree>
    <p:extLst>
      <p:ext uri="{BB962C8B-B14F-4D97-AF65-F5344CB8AC3E}">
        <p14:creationId xmlns:p14="http://schemas.microsoft.com/office/powerpoint/2010/main" val="199134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404664"/>
            <a:ext cx="9086850" cy="4267200"/>
          </a:xfrm>
          <a:prstGeom prst="rect">
            <a:avLst/>
          </a:prstGeom>
        </p:spPr>
      </p:pic>
    </p:spTree>
    <p:extLst>
      <p:ext uri="{BB962C8B-B14F-4D97-AF65-F5344CB8AC3E}">
        <p14:creationId xmlns:p14="http://schemas.microsoft.com/office/powerpoint/2010/main" val="21658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7504" y="404664"/>
            <a:ext cx="8870409" cy="4968552"/>
          </a:xfrm>
          <a:prstGeom prst="rect">
            <a:avLst/>
          </a:prstGeom>
        </p:spPr>
      </p:pic>
    </p:spTree>
    <p:extLst>
      <p:ext uri="{BB962C8B-B14F-4D97-AF65-F5344CB8AC3E}">
        <p14:creationId xmlns:p14="http://schemas.microsoft.com/office/powerpoint/2010/main" val="418014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9118" y="476672"/>
            <a:ext cx="9172575" cy="4276725"/>
          </a:xfrm>
          <a:prstGeom prst="rect">
            <a:avLst/>
          </a:prstGeom>
        </p:spPr>
      </p:pic>
    </p:spTree>
    <p:extLst>
      <p:ext uri="{BB962C8B-B14F-4D97-AF65-F5344CB8AC3E}">
        <p14:creationId xmlns:p14="http://schemas.microsoft.com/office/powerpoint/2010/main" val="3230872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la de reuniones 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2059</TotalTime>
  <Words>600</Words>
  <Application>Microsoft Office PowerPoint</Application>
  <PresentationFormat>Presentación en pantalla (4:3)</PresentationFormat>
  <Paragraphs>96</Paragraphs>
  <Slides>20</Slides>
  <Notes>5</Notes>
  <HiddenSlides>2</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vt:lpstr>
      <vt:lpstr>Arial Narrow</vt:lpstr>
      <vt:lpstr>Arial Rounded MT Bold</vt:lpstr>
      <vt:lpstr>Calibri</vt:lpstr>
      <vt:lpstr>Century Gothic</vt:lpstr>
      <vt:lpstr>Tahoma</vt:lpstr>
      <vt:lpstr>Times New Roman</vt:lpstr>
      <vt:lpstr>Webdings</vt:lpstr>
      <vt:lpstr>Wingdings 3</vt:lpstr>
      <vt:lpstr>Sala de reuniones Ion</vt:lpstr>
      <vt:lpstr>Presentación de PowerPoint</vt:lpstr>
      <vt:lpstr>Presentación de PowerPoint</vt:lpstr>
      <vt:lpstr>Definición</vt:lpstr>
      <vt:lpstr>Compitiendo con Analítica</vt:lpstr>
      <vt:lpstr>¿Qué deben hacer las organizaciones con analítica?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se necesita para un análisis  predictivo?</vt:lpstr>
      <vt:lpstr>Presentación de PowerPoint</vt:lpstr>
      <vt:lpstr>Interacción de procesos y estimación </vt:lpstr>
      <vt:lpstr>Curvas de elasticidad y análisis de categoría</vt:lpstr>
      <vt:lpstr>Presentación de PowerPoint</vt:lpstr>
      <vt:lpstr>Presentación de PowerPoint</vt:lpstr>
      <vt:lpstr>Presentación de PowerPoint</vt:lpstr>
      <vt:lpstr>Ideas finales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jtaquia</dc:creator>
  <cp:lastModifiedBy>Jose Antonio Taquía Gutiérrez</cp:lastModifiedBy>
  <cp:revision>144</cp:revision>
  <dcterms:created xsi:type="dcterms:W3CDTF">2011-05-31T21:21:57Z</dcterms:created>
  <dcterms:modified xsi:type="dcterms:W3CDTF">2019-02-25T22:09:53Z</dcterms:modified>
</cp:coreProperties>
</file>