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9" r:id="rId5"/>
    <p:sldId id="260" r:id="rId6"/>
    <p:sldId id="269" r:id="rId7"/>
    <p:sldId id="261" r:id="rId8"/>
    <p:sldId id="264" r:id="rId9"/>
    <p:sldId id="262" r:id="rId10"/>
    <p:sldId id="270" r:id="rId11"/>
    <p:sldId id="263" r:id="rId12"/>
    <p:sldId id="266" r:id="rId13"/>
    <p:sldId id="265" r:id="rId14"/>
    <p:sldId id="271" r:id="rId15"/>
    <p:sldId id="273" r:id="rId16"/>
    <p:sldId id="272" r:id="rId17"/>
    <p:sldId id="276" r:id="rId18"/>
    <p:sldId id="274" r:id="rId19"/>
    <p:sldId id="278" r:id="rId20"/>
    <p:sldId id="275" r:id="rId21"/>
    <p:sldId id="277"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35"/>
    <p:restoredTop sz="95890"/>
  </p:normalViewPr>
  <p:slideViewPr>
    <p:cSldViewPr snapToGrid="0" snapToObjects="1">
      <p:cViewPr>
        <p:scale>
          <a:sx n="78" d="100"/>
          <a:sy n="78" d="100"/>
        </p:scale>
        <p:origin x="416"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12/16/21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12/16/21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12/16/21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12/16/21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12/16/21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12/16/21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12/16/21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12/16/21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finance.yahoo.com/quote/%5EIXIC?p=%5EIXIC" TargetMode="External"/><Relationship Id="rId2" Type="http://schemas.openxmlformats.org/officeDocument/2006/relationships/hyperlink" Target="https://finance.yahoo.com/quote/NFLX/history?p=NFLX" TargetMode="External"/><Relationship Id="rId1" Type="http://schemas.openxmlformats.org/officeDocument/2006/relationships/slideLayout" Target="../slideLayouts/slideLayout2.xml"/><Relationship Id="rId5" Type="http://schemas.openxmlformats.org/officeDocument/2006/relationships/hyperlink" Target="https://tradingeconomics.com/united-states/unemployment-rate" TargetMode="External"/><Relationship Id="rId4" Type="http://schemas.openxmlformats.org/officeDocument/2006/relationships/hyperlink" Target="https://tradingeconomics.com/united-states/interest-rat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284CC39-D8CD-41CB-840E-9548894FC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92AD70D7-DC56-43AC-97C6-5FA60897B4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4" name="Freeform 5">
              <a:extLst>
                <a:ext uri="{FF2B5EF4-FFF2-40B4-BE49-F238E27FC236}">
                  <a16:creationId xmlns:a16="http://schemas.microsoft.com/office/drawing/2014/main" id="{71540362-4F3A-4A26-9A84-DA46C6A3DD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Freeform 6">
              <a:extLst>
                <a:ext uri="{FF2B5EF4-FFF2-40B4-BE49-F238E27FC236}">
                  <a16:creationId xmlns:a16="http://schemas.microsoft.com/office/drawing/2014/main" id="{19FA0D57-0D1A-4273-A68D-BF72FCE37F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Freeform 7">
              <a:extLst>
                <a:ext uri="{FF2B5EF4-FFF2-40B4-BE49-F238E27FC236}">
                  <a16:creationId xmlns:a16="http://schemas.microsoft.com/office/drawing/2014/main" id="{9FCED40E-563C-4896-9480-08AE1C0FC3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3C54D80E-14F7-4294-8C61-4585B7A974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9">
              <a:extLst>
                <a:ext uri="{FF2B5EF4-FFF2-40B4-BE49-F238E27FC236}">
                  <a16:creationId xmlns:a16="http://schemas.microsoft.com/office/drawing/2014/main" id="{02B66E6C-EDB1-4927-9ED4-4BA0960709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10">
              <a:extLst>
                <a:ext uri="{FF2B5EF4-FFF2-40B4-BE49-F238E27FC236}">
                  <a16:creationId xmlns:a16="http://schemas.microsoft.com/office/drawing/2014/main" id="{114FA337-2005-4C83-9A89-D0BBB13E74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11">
              <a:extLst>
                <a:ext uri="{FF2B5EF4-FFF2-40B4-BE49-F238E27FC236}">
                  <a16:creationId xmlns:a16="http://schemas.microsoft.com/office/drawing/2014/main" id="{5D45CDA4-917B-4D66-8F14-B9BCB59A2A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2">
              <a:extLst>
                <a:ext uri="{FF2B5EF4-FFF2-40B4-BE49-F238E27FC236}">
                  <a16:creationId xmlns:a16="http://schemas.microsoft.com/office/drawing/2014/main" id="{C6C12577-3A13-4F72-8530-D5192D8F93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3">
              <a:extLst>
                <a:ext uri="{FF2B5EF4-FFF2-40B4-BE49-F238E27FC236}">
                  <a16:creationId xmlns:a16="http://schemas.microsoft.com/office/drawing/2014/main" id="{9E2351B3-FDB0-4995-90AE-6FE65395E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4">
              <a:extLst>
                <a:ext uri="{FF2B5EF4-FFF2-40B4-BE49-F238E27FC236}">
                  <a16:creationId xmlns:a16="http://schemas.microsoft.com/office/drawing/2014/main" id="{FAC0E3B4-2E4A-421D-AADF-1D4E35435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5">
              <a:extLst>
                <a:ext uri="{FF2B5EF4-FFF2-40B4-BE49-F238E27FC236}">
                  <a16:creationId xmlns:a16="http://schemas.microsoft.com/office/drawing/2014/main" id="{D961ABBF-EA9C-4303-AEE9-D3A2794DB6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6">
              <a:extLst>
                <a:ext uri="{FF2B5EF4-FFF2-40B4-BE49-F238E27FC236}">
                  <a16:creationId xmlns:a16="http://schemas.microsoft.com/office/drawing/2014/main" id="{718CB438-7C75-48A0-8713-8150C9ACFA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7">
              <a:extLst>
                <a:ext uri="{FF2B5EF4-FFF2-40B4-BE49-F238E27FC236}">
                  <a16:creationId xmlns:a16="http://schemas.microsoft.com/office/drawing/2014/main" id="{659E70B6-1232-4C74-9E75-5DAC8787C3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8">
              <a:extLst>
                <a:ext uri="{FF2B5EF4-FFF2-40B4-BE49-F238E27FC236}">
                  <a16:creationId xmlns:a16="http://schemas.microsoft.com/office/drawing/2014/main" id="{D9C149F8-0F98-48D7-A5DC-B21E389835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9">
              <a:extLst>
                <a:ext uri="{FF2B5EF4-FFF2-40B4-BE49-F238E27FC236}">
                  <a16:creationId xmlns:a16="http://schemas.microsoft.com/office/drawing/2014/main" id="{67158460-C306-4B67-AB8A-8A8E62F396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20">
              <a:extLst>
                <a:ext uri="{FF2B5EF4-FFF2-40B4-BE49-F238E27FC236}">
                  <a16:creationId xmlns:a16="http://schemas.microsoft.com/office/drawing/2014/main" id="{09616B12-4FBF-42D2-9389-57DD6BD936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21">
              <a:extLst>
                <a:ext uri="{FF2B5EF4-FFF2-40B4-BE49-F238E27FC236}">
                  <a16:creationId xmlns:a16="http://schemas.microsoft.com/office/drawing/2014/main" id="{CAECCE71-0F6D-4044-A496-B0EB842D44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2">
              <a:extLst>
                <a:ext uri="{FF2B5EF4-FFF2-40B4-BE49-F238E27FC236}">
                  <a16:creationId xmlns:a16="http://schemas.microsoft.com/office/drawing/2014/main" id="{A74F5872-71D7-4C41-9968-9321145863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3">
              <a:extLst>
                <a:ext uri="{FF2B5EF4-FFF2-40B4-BE49-F238E27FC236}">
                  <a16:creationId xmlns:a16="http://schemas.microsoft.com/office/drawing/2014/main" id="{C1787D01-D6C5-4655-8861-56319EA838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4" name="Group 93">
            <a:extLst>
              <a:ext uri="{FF2B5EF4-FFF2-40B4-BE49-F238E27FC236}">
                <a16:creationId xmlns:a16="http://schemas.microsoft.com/office/drawing/2014/main" id="{8E8B0AD7-EB1D-4120-8144-D9374E6BEA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58942" y="3893141"/>
            <a:ext cx="5648782" cy="1771275"/>
            <a:chOff x="3258942" y="3893141"/>
            <a:chExt cx="5648782" cy="1771275"/>
          </a:xfrm>
        </p:grpSpPr>
        <p:sp>
          <p:nvSpPr>
            <p:cNvPr id="95" name="Isosceles Triangle 39">
              <a:extLst>
                <a:ext uri="{FF2B5EF4-FFF2-40B4-BE49-F238E27FC236}">
                  <a16:creationId xmlns:a16="http://schemas.microsoft.com/office/drawing/2014/main" id="{5EBC6443-5354-486E-98FF-11671CB83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2457EA96-D1B1-4FFC-B4F9-7D37C878B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58942" y="3893141"/>
              <a:ext cx="5648782"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BCF6BAC-2E99-5742-8A10-CB64E881520E}"/>
              </a:ext>
            </a:extLst>
          </p:cNvPr>
          <p:cNvSpPr>
            <a:spLocks noGrp="1"/>
          </p:cNvSpPr>
          <p:nvPr>
            <p:ph type="ctrTitle"/>
          </p:nvPr>
        </p:nvSpPr>
        <p:spPr>
          <a:xfrm>
            <a:off x="3341238" y="3980237"/>
            <a:ext cx="5495069" cy="765682"/>
          </a:xfrm>
        </p:spPr>
        <p:txBody>
          <a:bodyPr>
            <a:normAutofit/>
          </a:bodyPr>
          <a:lstStyle/>
          <a:p>
            <a:r>
              <a:rPr lang="en-US" sz="3600" dirty="0"/>
              <a:t>BA 723 Capstone Project </a:t>
            </a:r>
          </a:p>
        </p:txBody>
      </p:sp>
      <p:sp>
        <p:nvSpPr>
          <p:cNvPr id="3" name="Subtitle 2">
            <a:extLst>
              <a:ext uri="{FF2B5EF4-FFF2-40B4-BE49-F238E27FC236}">
                <a16:creationId xmlns:a16="http://schemas.microsoft.com/office/drawing/2014/main" id="{2558036E-60B8-B14D-81F6-FAFF949F1A90}"/>
              </a:ext>
            </a:extLst>
          </p:cNvPr>
          <p:cNvSpPr>
            <a:spLocks noGrp="1"/>
          </p:cNvSpPr>
          <p:nvPr>
            <p:ph type="subTitle" idx="1"/>
          </p:nvPr>
        </p:nvSpPr>
        <p:spPr>
          <a:xfrm>
            <a:off x="3341238" y="4750706"/>
            <a:ext cx="5495069" cy="479916"/>
          </a:xfrm>
        </p:spPr>
        <p:txBody>
          <a:bodyPr>
            <a:normAutofit/>
          </a:bodyPr>
          <a:lstStyle/>
          <a:p>
            <a:r>
              <a:rPr lang="en-US" sz="1600" dirty="0"/>
              <a:t>Netflix: Stock prediction and forecast</a:t>
            </a:r>
          </a:p>
        </p:txBody>
      </p:sp>
      <p:pic>
        <p:nvPicPr>
          <p:cNvPr id="4098" name="Picture 2" descr="Netflix's Old Logo Will Make You Realize Just How Much The Streaming  Service Has Changed In 20 Years — PHOTO">
            <a:extLst>
              <a:ext uri="{FF2B5EF4-FFF2-40B4-BE49-F238E27FC236}">
                <a16:creationId xmlns:a16="http://schemas.microsoft.com/office/drawing/2014/main" id="{20770C13-77E1-0345-B0C1-95D05742CD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786" r="1" b="6365"/>
          <a:stretch/>
        </p:blipFill>
        <p:spPr bwMode="auto">
          <a:xfrm>
            <a:off x="3258942" y="1175191"/>
            <a:ext cx="5648782" cy="2638998"/>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62F1B5-6A3C-E949-82CE-52711CCEFBF1}"/>
              </a:ext>
            </a:extLst>
          </p:cNvPr>
          <p:cNvSpPr txBox="1"/>
          <p:nvPr/>
        </p:nvSpPr>
        <p:spPr>
          <a:xfrm>
            <a:off x="5426601" y="5726872"/>
            <a:ext cx="1559914" cy="369332"/>
          </a:xfrm>
          <a:prstGeom prst="rect">
            <a:avLst/>
          </a:prstGeom>
          <a:noFill/>
        </p:spPr>
        <p:txBody>
          <a:bodyPr wrap="none" rtlCol="0">
            <a:spAutoFit/>
          </a:bodyPr>
          <a:lstStyle/>
          <a:p>
            <a:r>
              <a:rPr lang="en-US" dirty="0"/>
              <a:t>By Justin Tay </a:t>
            </a:r>
          </a:p>
        </p:txBody>
      </p:sp>
    </p:spTree>
    <p:extLst>
      <p:ext uri="{BB962C8B-B14F-4D97-AF65-F5344CB8AC3E}">
        <p14:creationId xmlns:p14="http://schemas.microsoft.com/office/powerpoint/2010/main" val="1711209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274788" y="-15796"/>
            <a:ext cx="7911916"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Shape 11">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49750" y="-6726"/>
            <a:ext cx="5931659"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Shape 13">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33528" y="-3116"/>
            <a:ext cx="6766974"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Shape 15">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36" y="0"/>
            <a:ext cx="5238864"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CE6AB1-EBEF-E842-AD8A-CFC41F43A54C}"/>
              </a:ext>
            </a:extLst>
          </p:cNvPr>
          <p:cNvSpPr>
            <a:spLocks noGrp="1"/>
          </p:cNvSpPr>
          <p:nvPr>
            <p:ph type="title"/>
          </p:nvPr>
        </p:nvSpPr>
        <p:spPr>
          <a:xfrm>
            <a:off x="7874928" y="1124998"/>
            <a:ext cx="3456122" cy="4589717"/>
          </a:xfrm>
        </p:spPr>
        <p:txBody>
          <a:bodyPr>
            <a:normAutofit/>
          </a:bodyPr>
          <a:lstStyle/>
          <a:p>
            <a:pPr algn="l"/>
            <a:r>
              <a:rPr lang="en-US" sz="4800" dirty="0"/>
              <a:t>50 day </a:t>
            </a:r>
            <a:br>
              <a:rPr lang="en-US" sz="4800" dirty="0"/>
            </a:br>
            <a:r>
              <a:rPr lang="en-US" sz="4800" dirty="0"/>
              <a:t>Moving Average</a:t>
            </a:r>
          </a:p>
        </p:txBody>
      </p:sp>
      <p:sp>
        <p:nvSpPr>
          <p:cNvPr id="3" name="Content Placeholder 2">
            <a:extLst>
              <a:ext uri="{FF2B5EF4-FFF2-40B4-BE49-F238E27FC236}">
                <a16:creationId xmlns:a16="http://schemas.microsoft.com/office/drawing/2014/main" id="{1D3B8D17-C56D-CA4B-859A-8B83AEDF213A}"/>
              </a:ext>
            </a:extLst>
          </p:cNvPr>
          <p:cNvSpPr>
            <a:spLocks noGrp="1"/>
          </p:cNvSpPr>
          <p:nvPr>
            <p:ph idx="1"/>
          </p:nvPr>
        </p:nvSpPr>
        <p:spPr>
          <a:xfrm>
            <a:off x="798577" y="794042"/>
            <a:ext cx="5427137" cy="5248622"/>
          </a:xfrm>
        </p:spPr>
        <p:txBody>
          <a:bodyPr>
            <a:normAutofit/>
          </a:bodyPr>
          <a:lstStyle/>
          <a:p>
            <a:r>
              <a:rPr lang="en-GB" dirty="0"/>
              <a:t>The more accurate a moving average is as a trend indicator, the more useful it is for traders and analysts.</a:t>
            </a:r>
          </a:p>
          <a:p>
            <a:r>
              <a:rPr lang="en-GB" dirty="0"/>
              <a:t> The ideal moving average shows a level that price will not likely violate on a mere temporary retracement, thus possibly giving a false market reversal signal. It can also be used to place a trailing stop on an existing market position.</a:t>
            </a:r>
          </a:p>
          <a:p>
            <a:r>
              <a:rPr lang="en-GB" dirty="0"/>
              <a:t>50 days Moving Average is the most commonly used model for traders and analysts</a:t>
            </a:r>
            <a:r>
              <a:rPr lang="en-GB" sz="1600" dirty="0"/>
              <a:t> </a:t>
            </a:r>
            <a:endParaRPr lang="en-US" sz="1600" dirty="0"/>
          </a:p>
        </p:txBody>
      </p:sp>
    </p:spTree>
    <p:extLst>
      <p:ext uri="{BB962C8B-B14F-4D97-AF65-F5344CB8AC3E}">
        <p14:creationId xmlns:p14="http://schemas.microsoft.com/office/powerpoint/2010/main" val="191779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698FE59D-C608-F245-AE70-FF7982E23B76}"/>
              </a:ext>
            </a:extLst>
          </p:cNvPr>
          <p:cNvSpPr>
            <a:spLocks noGrp="1"/>
          </p:cNvSpPr>
          <p:nvPr>
            <p:ph type="title"/>
          </p:nvPr>
        </p:nvSpPr>
        <p:spPr>
          <a:xfrm>
            <a:off x="888631" y="4760132"/>
            <a:ext cx="3947420" cy="1777829"/>
          </a:xfrm>
        </p:spPr>
        <p:txBody>
          <a:bodyPr>
            <a:normAutofit/>
          </a:bodyPr>
          <a:lstStyle/>
          <a:p>
            <a:pPr algn="l"/>
            <a:r>
              <a:rPr lang="en-US"/>
              <a:t>Moving Average (MA)  for 50 days</a:t>
            </a:r>
          </a:p>
        </p:txBody>
      </p:sp>
      <p:sp>
        <p:nvSpPr>
          <p:cNvPr id="118" name="Freeform: Shape 117">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32" name="Picture 31" descr="Chart, line chart, histogram&#10;&#10;Description automatically generated">
            <a:extLst>
              <a:ext uri="{FF2B5EF4-FFF2-40B4-BE49-F238E27FC236}">
                <a16:creationId xmlns:a16="http://schemas.microsoft.com/office/drawing/2014/main" id="{011E29F8-6BCD-6C43-B369-1263A3D6682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022207" y="99407"/>
            <a:ext cx="7373938" cy="4286444"/>
          </a:xfrm>
          <a:prstGeom prst="rect">
            <a:avLst/>
          </a:prstGeom>
          <a:noFill/>
        </p:spPr>
      </p:pic>
      <p:sp>
        <p:nvSpPr>
          <p:cNvPr id="3" name="Content Placeholder 2">
            <a:extLst>
              <a:ext uri="{FF2B5EF4-FFF2-40B4-BE49-F238E27FC236}">
                <a16:creationId xmlns:a16="http://schemas.microsoft.com/office/drawing/2014/main" id="{F9021D0D-7E82-B64A-BEBE-8C4048733C1C}"/>
              </a:ext>
            </a:extLst>
          </p:cNvPr>
          <p:cNvSpPr>
            <a:spLocks noGrp="1"/>
          </p:cNvSpPr>
          <p:nvPr>
            <p:ph idx="1"/>
          </p:nvPr>
        </p:nvSpPr>
        <p:spPr>
          <a:xfrm>
            <a:off x="5118447" y="4767660"/>
            <a:ext cx="6281873" cy="1770300"/>
          </a:xfrm>
        </p:spPr>
        <p:txBody>
          <a:bodyPr>
            <a:normAutofit/>
          </a:bodyPr>
          <a:lstStyle/>
          <a:p>
            <a:pPr>
              <a:buClr>
                <a:srgbClr val="E07A51"/>
              </a:buClr>
            </a:pPr>
            <a:r>
              <a:rPr lang="en-US" sz="2800" dirty="0"/>
              <a:t>MSE: $</a:t>
            </a:r>
            <a:r>
              <a:rPr lang="en-GB" sz="2800" dirty="0"/>
              <a:t>13.3</a:t>
            </a:r>
          </a:p>
          <a:p>
            <a:pPr marL="0" indent="0">
              <a:buClr>
                <a:srgbClr val="E07A51"/>
              </a:buClr>
              <a:buNone/>
            </a:pPr>
            <a:r>
              <a:rPr lang="en-GB" dirty="0"/>
              <a:t> </a:t>
            </a:r>
            <a:endParaRPr lang="en-US" dirty="0"/>
          </a:p>
        </p:txBody>
      </p:sp>
    </p:spTree>
    <p:extLst>
      <p:ext uri="{BB962C8B-B14F-4D97-AF65-F5344CB8AC3E}">
        <p14:creationId xmlns:p14="http://schemas.microsoft.com/office/powerpoint/2010/main" val="419670709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39"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40"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8DF164-D84E-DD42-A326-AEE1F3B2D255}"/>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rPr>
              <a:t>ARIMA model</a:t>
            </a:r>
          </a:p>
        </p:txBody>
      </p:sp>
      <p:sp>
        <p:nvSpPr>
          <p:cNvPr id="41"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ED4B7EB0-D8F0-8944-9A1E-B01526C36D28}"/>
              </a:ext>
            </a:extLst>
          </p:cNvPr>
          <p:cNvSpPr>
            <a:spLocks noGrp="1"/>
          </p:cNvSpPr>
          <p:nvPr>
            <p:ph idx="1"/>
          </p:nvPr>
        </p:nvSpPr>
        <p:spPr>
          <a:xfrm>
            <a:off x="2880487" y="2249046"/>
            <a:ext cx="6123783" cy="3802762"/>
          </a:xfrm>
        </p:spPr>
        <p:txBody>
          <a:bodyPr anchor="t">
            <a:normAutofit fontScale="92500"/>
          </a:bodyPr>
          <a:lstStyle/>
          <a:p>
            <a:r>
              <a:rPr lang="en-GB" dirty="0"/>
              <a:t>ARIMA is an acronym that stands for </a:t>
            </a:r>
            <a:r>
              <a:rPr lang="en-GB" dirty="0" err="1"/>
              <a:t>AutoRegressive</a:t>
            </a:r>
            <a:r>
              <a:rPr lang="en-GB" dirty="0"/>
              <a:t> Integrated Moving Average.</a:t>
            </a:r>
          </a:p>
          <a:p>
            <a:endParaRPr lang="en-GB" dirty="0"/>
          </a:p>
          <a:p>
            <a:r>
              <a:rPr lang="en-GB" dirty="0"/>
              <a:t>This type of model is becoming a popular tool for data scientists to employ for forecasting future demand, such as sales forecasts, manufacturing plans or stock prices. </a:t>
            </a:r>
          </a:p>
          <a:p>
            <a:endParaRPr lang="en-GB" dirty="0"/>
          </a:p>
          <a:p>
            <a:r>
              <a:rPr lang="en-GB" dirty="0"/>
              <a:t>In forecasting stock prices, for example, the model reflects the differences between the values in a series rather than measuring the actual values</a:t>
            </a:r>
          </a:p>
          <a:p>
            <a:endParaRPr lang="en-US" sz="1600" dirty="0"/>
          </a:p>
        </p:txBody>
      </p:sp>
    </p:spTree>
    <p:extLst>
      <p:ext uri="{BB962C8B-B14F-4D97-AF65-F5344CB8AC3E}">
        <p14:creationId xmlns:p14="http://schemas.microsoft.com/office/powerpoint/2010/main" val="406425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9"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0"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1"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2"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5"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6"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7"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8"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9"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0"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31"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2"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3"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4"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5"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6"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7"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139" name="Group 138">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140" name="Rectangle 139">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Isosceles Triangle 140">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2" name="Rectangle 141">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44" name="Rectangle 143">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7"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8"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9"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0"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1"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2"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3"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4"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5"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6"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7"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8"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9"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0"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1"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2"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3"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4"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5"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6011D07B-4026-6049-B18A-591DE6A29947}"/>
              </a:ext>
            </a:extLst>
          </p:cNvPr>
          <p:cNvSpPr>
            <a:spLocks noGrp="1"/>
          </p:cNvSpPr>
          <p:nvPr>
            <p:ph type="title"/>
          </p:nvPr>
        </p:nvSpPr>
        <p:spPr>
          <a:xfrm>
            <a:off x="-2290458" y="5386683"/>
            <a:ext cx="9435152" cy="789673"/>
          </a:xfrm>
        </p:spPr>
        <p:txBody>
          <a:bodyPr vert="horz" lIns="228600" tIns="228600" rIns="228600" bIns="0" rtlCol="0" anchor="ctr">
            <a:normAutofit/>
          </a:bodyPr>
          <a:lstStyle/>
          <a:p>
            <a:pPr>
              <a:lnSpc>
                <a:spcPct val="80000"/>
              </a:lnSpc>
            </a:pPr>
            <a:r>
              <a:rPr lang="en-US" dirty="0">
                <a:solidFill>
                  <a:schemeClr val="bg1"/>
                </a:solidFill>
              </a:rPr>
              <a:t>MSE: $11.86   </a:t>
            </a:r>
          </a:p>
        </p:txBody>
      </p:sp>
      <p:sp>
        <p:nvSpPr>
          <p:cNvPr id="167" name="Freeform: Shape 166">
            <a:extLst>
              <a:ext uri="{FF2B5EF4-FFF2-40B4-BE49-F238E27FC236}">
                <a16:creationId xmlns:a16="http://schemas.microsoft.com/office/drawing/2014/main" id="{A7795DFA-888F-47E2-B44E-DE1D3B3E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058957"/>
          </a:xfrm>
          <a:custGeom>
            <a:avLst/>
            <a:gdLst>
              <a:gd name="connsiteX0" fmla="*/ 0 w 12192000"/>
              <a:gd name="connsiteY0" fmla="*/ 0 h 5058957"/>
              <a:gd name="connsiteX1" fmla="*/ 12192000 w 12192000"/>
              <a:gd name="connsiteY1" fmla="*/ 0 h 5058957"/>
              <a:gd name="connsiteX2" fmla="*/ 12192000 w 12192000"/>
              <a:gd name="connsiteY2" fmla="*/ 259692 h 5058957"/>
              <a:gd name="connsiteX3" fmla="*/ 12192000 w 12192000"/>
              <a:gd name="connsiteY3" fmla="*/ 3542069 h 5058957"/>
              <a:gd name="connsiteX4" fmla="*/ 12192000 w 12192000"/>
              <a:gd name="connsiteY4" fmla="*/ 3734194 h 5058957"/>
              <a:gd name="connsiteX5" fmla="*/ 12192000 w 12192000"/>
              <a:gd name="connsiteY5" fmla="*/ 4710012 h 5058957"/>
              <a:gd name="connsiteX6" fmla="*/ 12113803 w 12192000"/>
              <a:gd name="connsiteY6" fmla="*/ 4718295 h 5058957"/>
              <a:gd name="connsiteX7" fmla="*/ 6753597 w 12192000"/>
              <a:gd name="connsiteY7" fmla="*/ 5041852 h 5058957"/>
              <a:gd name="connsiteX8" fmla="*/ 400746 w 12192000"/>
              <a:gd name="connsiteY8" fmla="*/ 4870509 h 5058957"/>
              <a:gd name="connsiteX9" fmla="*/ 0 w 12192000"/>
              <a:gd name="connsiteY9" fmla="*/ 4833533 h 5058957"/>
              <a:gd name="connsiteX10" fmla="*/ 0 w 12192000"/>
              <a:gd name="connsiteY10" fmla="*/ 3734194 h 5058957"/>
              <a:gd name="connsiteX11" fmla="*/ 0 w 12192000"/>
              <a:gd name="connsiteY11" fmla="*/ 3542069 h 5058957"/>
              <a:gd name="connsiteX12" fmla="*/ 0 w 12192000"/>
              <a:gd name="connsiteY12" fmla="*/ 259692 h 5058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058957">
                <a:moveTo>
                  <a:pt x="0" y="0"/>
                </a:moveTo>
                <a:lnTo>
                  <a:pt x="12192000" y="0"/>
                </a:lnTo>
                <a:lnTo>
                  <a:pt x="12192000" y="259692"/>
                </a:lnTo>
                <a:lnTo>
                  <a:pt x="12192000" y="3542069"/>
                </a:lnTo>
                <a:lnTo>
                  <a:pt x="12192000" y="3734194"/>
                </a:lnTo>
                <a:lnTo>
                  <a:pt x="12192000" y="4710012"/>
                </a:lnTo>
                <a:lnTo>
                  <a:pt x="12113803" y="4718295"/>
                </a:lnTo>
                <a:cubicBezTo>
                  <a:pt x="10139508" y="4916244"/>
                  <a:pt x="8237152" y="5009247"/>
                  <a:pt x="6753597" y="5041852"/>
                </a:cubicBezTo>
                <a:cubicBezTo>
                  <a:pt x="4940362" y="5081701"/>
                  <a:pt x="2657278" y="5062371"/>
                  <a:pt x="400746" y="4870509"/>
                </a:cubicBezTo>
                <a:lnTo>
                  <a:pt x="0" y="4833533"/>
                </a:lnTo>
                <a:lnTo>
                  <a:pt x="0" y="3734194"/>
                </a:lnTo>
                <a:lnTo>
                  <a:pt x="0" y="3542069"/>
                </a:lnTo>
                <a:lnTo>
                  <a:pt x="0" y="259692"/>
                </a:lnTo>
                <a:close/>
              </a:path>
            </a:pathLst>
          </a:custGeom>
          <a:solidFill>
            <a:schemeClr val="bg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56" name="Picture 55" descr="Chart, line chart&#10;&#10;Description automatically generated">
            <a:extLst>
              <a:ext uri="{FF2B5EF4-FFF2-40B4-BE49-F238E27FC236}">
                <a16:creationId xmlns:a16="http://schemas.microsoft.com/office/drawing/2014/main" id="{9DEF7AA1-0A4C-7544-BB21-F39D6CF7030A}"/>
              </a:ext>
            </a:extLst>
          </p:cNvPr>
          <p:cNvPicPr/>
          <p:nvPr/>
        </p:nvPicPr>
        <p:blipFill rotWithShape="1">
          <a:blip r:embed="rId2">
            <a:extLst>
              <a:ext uri="{28A0092B-C50C-407E-A947-70E740481C1C}">
                <a14:useLocalDpi xmlns:a14="http://schemas.microsoft.com/office/drawing/2010/main" val="0"/>
              </a:ext>
            </a:extLst>
          </a:blip>
          <a:srcRect r="3" b="1754"/>
          <a:stretch/>
        </p:blipFill>
        <p:spPr bwMode="auto">
          <a:xfrm>
            <a:off x="2905129" y="268802"/>
            <a:ext cx="5950470" cy="4584034"/>
          </a:xfrm>
          <a:prstGeom prst="rect">
            <a:avLst/>
          </a:prstGeom>
          <a:noFill/>
        </p:spPr>
      </p:pic>
      <p:sp>
        <p:nvSpPr>
          <p:cNvPr id="145" name="Title 1">
            <a:extLst>
              <a:ext uri="{FF2B5EF4-FFF2-40B4-BE49-F238E27FC236}">
                <a16:creationId xmlns:a16="http://schemas.microsoft.com/office/drawing/2014/main" id="{408BEB62-DE02-7C48-9BEF-4AE7BA3DBD0B}"/>
              </a:ext>
            </a:extLst>
          </p:cNvPr>
          <p:cNvSpPr txBox="1">
            <a:spLocks/>
          </p:cNvSpPr>
          <p:nvPr/>
        </p:nvSpPr>
        <p:spPr>
          <a:xfrm>
            <a:off x="5428792" y="5404952"/>
            <a:ext cx="5096633" cy="964999"/>
          </a:xfrm>
          <a:prstGeom prst="rect">
            <a:avLst/>
          </a:prstGeom>
        </p:spPr>
        <p:txBody>
          <a:bodyPr vert="horz" lIns="228600" tIns="228600" rIns="228600" bIns="0" rtlCol="0" anchor="ctr">
            <a:normAutofit fontScale="85000" lnSpcReduction="20000"/>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pPr marL="571500" indent="-571500">
              <a:lnSpc>
                <a:spcPct val="80000"/>
              </a:lnSpc>
              <a:buFont typeface="Arial" panose="020B0604020202020204" pitchFamily="34" charset="0"/>
              <a:buChar char="•"/>
            </a:pPr>
            <a:r>
              <a:rPr lang="en-US" dirty="0">
                <a:solidFill>
                  <a:schemeClr val="bg1"/>
                </a:solidFill>
              </a:rPr>
              <a:t>An improvement from the previous model</a:t>
            </a:r>
          </a:p>
        </p:txBody>
      </p:sp>
    </p:spTree>
    <p:extLst>
      <p:ext uri="{BB962C8B-B14F-4D97-AF65-F5344CB8AC3E}">
        <p14:creationId xmlns:p14="http://schemas.microsoft.com/office/powerpoint/2010/main" val="2326038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984687B-789E-453B-921F-7804CCA6BA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0495A546-1866-442A-8EF9-B683FCB39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FC9B1F-EB6E-40D2-8261-0142E7326F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08DB0E74-FB47-4298-AF40-FAC8939F9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08813488-5B66-4FB7-A177-9B9B4658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235E4BF3-25DA-41E9-B880-A0DC6C1EF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813C1F92-ED6B-4F19-9415-BFB5B5B5A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9E40EF46-D7B9-447E-ACB4-D78972199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123CAE24-12FF-43D7-A6C0-6AA792E3A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B372F5DB-BF3F-4325-85B0-CDCE7A6A68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B25A9653-2959-449B-BA93-64D5656B1A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683D52E0-024E-49EA-B58E-AFCB54B93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B42DB067-C8BB-4763-B3AC-A1AFC1F94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4BFADE60-883C-490B-8717-29178631E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276CDC4A-1010-43AB-BD13-E9BC487D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E6DA892F-7AE7-4A83-9BFB-D5FDBA16D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2079130B-2394-449B-80DB-0B9946C7B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2F852A68-5FD2-4BD4-902A-37D580B79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1CD48066-FF17-425E-9EEC-795CD0CA4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374D862B-A8E1-4CB9-8529-077C6DBA5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5A3B1A83-9C72-4407-A5BF-A9EAA5C4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C73AF399-B36E-419F-92C0-533EFBD9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E3BBDFD5-61E5-2445-A0DA-74184FA58F65}"/>
              </a:ext>
            </a:extLst>
          </p:cNvPr>
          <p:cNvSpPr>
            <a:spLocks noGrp="1"/>
          </p:cNvSpPr>
          <p:nvPr>
            <p:ph type="title"/>
          </p:nvPr>
        </p:nvSpPr>
        <p:spPr>
          <a:xfrm>
            <a:off x="888631" y="1477651"/>
            <a:ext cx="3756774" cy="4575659"/>
          </a:xfrm>
        </p:spPr>
        <p:txBody>
          <a:bodyPr anchor="t">
            <a:normAutofit/>
          </a:bodyPr>
          <a:lstStyle/>
          <a:p>
            <a:pPr algn="l"/>
            <a:r>
              <a:rPr lang="en-US" sz="5400" dirty="0">
                <a:solidFill>
                  <a:schemeClr val="accent1"/>
                </a:solidFill>
              </a:rPr>
              <a:t>LSTM</a:t>
            </a:r>
          </a:p>
        </p:txBody>
      </p:sp>
      <p:sp>
        <p:nvSpPr>
          <p:cNvPr id="33" name="Isosceles Triangle 32">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27553" y="1375241"/>
            <a:ext cx="175681" cy="16659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600" dirty="0"/>
          </a:p>
        </p:txBody>
      </p:sp>
      <p:sp>
        <p:nvSpPr>
          <p:cNvPr id="3" name="Content Placeholder 2">
            <a:extLst>
              <a:ext uri="{FF2B5EF4-FFF2-40B4-BE49-F238E27FC236}">
                <a16:creationId xmlns:a16="http://schemas.microsoft.com/office/drawing/2014/main" id="{B7A3A0FF-F53B-534E-90D5-5E0E212B2691}"/>
              </a:ext>
            </a:extLst>
          </p:cNvPr>
          <p:cNvSpPr>
            <a:spLocks noGrp="1"/>
          </p:cNvSpPr>
          <p:nvPr>
            <p:ph idx="1"/>
          </p:nvPr>
        </p:nvSpPr>
        <p:spPr>
          <a:xfrm>
            <a:off x="5239764" y="1477651"/>
            <a:ext cx="6160555" cy="4575660"/>
          </a:xfrm>
        </p:spPr>
        <p:txBody>
          <a:bodyPr anchor="t">
            <a:normAutofit/>
          </a:bodyPr>
          <a:lstStyle/>
          <a:p>
            <a:r>
              <a:rPr lang="en-GB" dirty="0"/>
              <a:t>Long short-term memory (LSTM) is an artificial recurrent neural network (RNN) architecture used in the field of deep learning.  </a:t>
            </a:r>
          </a:p>
          <a:p>
            <a:endParaRPr lang="en-GB" dirty="0"/>
          </a:p>
          <a:p>
            <a:r>
              <a:rPr lang="en-GB" dirty="0"/>
              <a:t>Multi-variate model as this can allow us to also take into account other closely correlated variables such as Netflix High and Low prices. These are also the variables we will use (which we could not use previously) </a:t>
            </a:r>
            <a:endParaRPr lang="en-US" dirty="0"/>
          </a:p>
        </p:txBody>
      </p:sp>
    </p:spTree>
    <p:extLst>
      <p:ext uri="{BB962C8B-B14F-4D97-AF65-F5344CB8AC3E}">
        <p14:creationId xmlns:p14="http://schemas.microsoft.com/office/powerpoint/2010/main" val="3805002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6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7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8"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1"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7"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9"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10"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6"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238495AA-9974-E043-B6FA-25A3C43F5A3E}"/>
              </a:ext>
            </a:extLst>
          </p:cNvPr>
          <p:cNvSpPr>
            <a:spLocks noGrp="1"/>
          </p:cNvSpPr>
          <p:nvPr>
            <p:ph type="title"/>
          </p:nvPr>
        </p:nvSpPr>
        <p:spPr>
          <a:xfrm>
            <a:off x="1226769" y="4709393"/>
            <a:ext cx="3947420" cy="1777829"/>
          </a:xfrm>
        </p:spPr>
        <p:txBody>
          <a:bodyPr>
            <a:normAutofit/>
          </a:bodyPr>
          <a:lstStyle/>
          <a:p>
            <a:pPr algn="l"/>
            <a:r>
              <a:rPr lang="en-US" dirty="0"/>
              <a:t>MSE: $0.12</a:t>
            </a:r>
          </a:p>
        </p:txBody>
      </p:sp>
      <p:sp>
        <p:nvSpPr>
          <p:cNvPr id="117" name="Freeform: Shape 91">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64" name="Picture 63" descr="Chart&#10;&#10;Description automatically generated">
            <a:extLst>
              <a:ext uri="{FF2B5EF4-FFF2-40B4-BE49-F238E27FC236}">
                <a16:creationId xmlns:a16="http://schemas.microsoft.com/office/drawing/2014/main" id="{AF320E5E-E938-CA47-A0F7-C6E96BBAC511}"/>
              </a:ext>
            </a:extLst>
          </p:cNvPr>
          <p:cNvPicPr/>
          <p:nvPr/>
        </p:nvPicPr>
        <p:blipFill rotWithShape="1">
          <a:blip r:embed="rId2">
            <a:extLst>
              <a:ext uri="{28A0092B-C50C-407E-A947-70E740481C1C}">
                <a14:useLocalDpi xmlns:a14="http://schemas.microsoft.com/office/drawing/2010/main" val="0"/>
              </a:ext>
            </a:extLst>
          </a:blip>
          <a:srcRect t="35554" r="1373" b="2"/>
          <a:stretch/>
        </p:blipFill>
        <p:spPr>
          <a:xfrm>
            <a:off x="2669460" y="346029"/>
            <a:ext cx="6489354" cy="3685030"/>
          </a:xfrm>
          <a:prstGeom prst="rect">
            <a:avLst/>
          </a:prstGeom>
        </p:spPr>
      </p:pic>
      <p:sp>
        <p:nvSpPr>
          <p:cNvPr id="3" name="Content Placeholder 2">
            <a:extLst>
              <a:ext uri="{FF2B5EF4-FFF2-40B4-BE49-F238E27FC236}">
                <a16:creationId xmlns:a16="http://schemas.microsoft.com/office/drawing/2014/main" id="{6627DC70-DD8E-DF47-A826-2F366D5E24BC}"/>
              </a:ext>
            </a:extLst>
          </p:cNvPr>
          <p:cNvSpPr>
            <a:spLocks noGrp="1"/>
          </p:cNvSpPr>
          <p:nvPr>
            <p:ph idx="1"/>
          </p:nvPr>
        </p:nvSpPr>
        <p:spPr>
          <a:xfrm>
            <a:off x="5118447" y="4767660"/>
            <a:ext cx="6281873" cy="1770300"/>
          </a:xfrm>
        </p:spPr>
        <p:txBody>
          <a:bodyPr>
            <a:normAutofit/>
          </a:bodyPr>
          <a:lstStyle/>
          <a:p>
            <a:r>
              <a:rPr lang="en-US" dirty="0"/>
              <a:t>Taking into account curse of dimensionality, LSTM model only used 3 variables, more variables might increase MSE</a:t>
            </a:r>
          </a:p>
          <a:p>
            <a:endParaRPr lang="en-US" dirty="0"/>
          </a:p>
        </p:txBody>
      </p:sp>
    </p:spTree>
    <p:extLst>
      <p:ext uri="{BB962C8B-B14F-4D97-AF65-F5344CB8AC3E}">
        <p14:creationId xmlns:p14="http://schemas.microsoft.com/office/powerpoint/2010/main" val="240588815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A1223D-9D4D-3C40-801F-BCD8DD2D848A}"/>
              </a:ext>
            </a:extLst>
          </p:cNvPr>
          <p:cNvSpPr>
            <a:spLocks noGrp="1"/>
          </p:cNvSpPr>
          <p:nvPr>
            <p:ph type="title"/>
          </p:nvPr>
        </p:nvSpPr>
        <p:spPr>
          <a:xfrm>
            <a:off x="645459" y="960120"/>
            <a:ext cx="3865695" cy="4171278"/>
          </a:xfrm>
        </p:spPr>
        <p:txBody>
          <a:bodyPr>
            <a:normAutofit/>
          </a:bodyPr>
          <a:lstStyle/>
          <a:p>
            <a:pPr algn="r"/>
            <a:r>
              <a:rPr lang="en-US" sz="4400" dirty="0">
                <a:solidFill>
                  <a:schemeClr val="tx1"/>
                </a:solidFill>
              </a:rPr>
              <a:t>Summary</a:t>
            </a:r>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8D1777-7B48-5D4E-A93E-BEB1B00EEF78}"/>
              </a:ext>
            </a:extLst>
          </p:cNvPr>
          <p:cNvSpPr>
            <a:spLocks noGrp="1"/>
          </p:cNvSpPr>
          <p:nvPr>
            <p:ph idx="1"/>
          </p:nvPr>
        </p:nvSpPr>
        <p:spPr>
          <a:xfrm>
            <a:off x="4983164" y="960120"/>
            <a:ext cx="5511800" cy="4171278"/>
          </a:xfrm>
        </p:spPr>
        <p:txBody>
          <a:bodyPr>
            <a:normAutofit/>
          </a:bodyPr>
          <a:lstStyle/>
          <a:p>
            <a:r>
              <a:rPr lang="en-US" dirty="0"/>
              <a:t>MA 50 days: $13.3</a:t>
            </a:r>
          </a:p>
          <a:p>
            <a:r>
              <a:rPr lang="en-US" dirty="0"/>
              <a:t>ARIMA:$11.86</a:t>
            </a:r>
          </a:p>
          <a:p>
            <a:r>
              <a:rPr lang="en-US" dirty="0"/>
              <a:t>LSTM: $0.12</a:t>
            </a:r>
          </a:p>
          <a:p>
            <a:endParaRPr lang="en-US" dirty="0"/>
          </a:p>
          <a:p>
            <a:r>
              <a:rPr lang="en-US" dirty="0"/>
              <a:t>Overall, the LSTM model has the least amount of error, and therefore would be the most appropriate model in this case </a:t>
            </a:r>
          </a:p>
        </p:txBody>
      </p:sp>
    </p:spTree>
    <p:extLst>
      <p:ext uri="{BB962C8B-B14F-4D97-AF65-F5344CB8AC3E}">
        <p14:creationId xmlns:p14="http://schemas.microsoft.com/office/powerpoint/2010/main" val="4188573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D6E0-9B01-C942-93F6-36E53D612F5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A8ADD07-470B-A049-87F6-A2EAD489FED3}"/>
              </a:ext>
            </a:extLst>
          </p:cNvPr>
          <p:cNvSpPr>
            <a:spLocks noGrp="1"/>
          </p:cNvSpPr>
          <p:nvPr>
            <p:ph idx="1"/>
          </p:nvPr>
        </p:nvSpPr>
        <p:spPr/>
        <p:txBody>
          <a:bodyPr/>
          <a:lstStyle/>
          <a:p>
            <a:r>
              <a:rPr lang="en-US" dirty="0"/>
              <a:t>In the foreseeable future, we can invest in the Netflix stock knowing that there is very minimal risk involved </a:t>
            </a:r>
          </a:p>
          <a:p>
            <a:endParaRPr lang="en-US" dirty="0"/>
          </a:p>
          <a:p>
            <a:r>
              <a:rPr lang="en-US" dirty="0"/>
              <a:t>If we wish to predict and forecast Netflix stock prices, the LSTM model would be the most suitable </a:t>
            </a:r>
          </a:p>
        </p:txBody>
      </p:sp>
    </p:spTree>
    <p:extLst>
      <p:ext uri="{BB962C8B-B14F-4D97-AF65-F5344CB8AC3E}">
        <p14:creationId xmlns:p14="http://schemas.microsoft.com/office/powerpoint/2010/main" val="1739010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3BB5D57-6178-4F62-B472-0312F6D95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63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4800B320-C486-4967-AFB8-58E3EBDA9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624" y="0"/>
            <a:ext cx="12584114" cy="6853238"/>
            <a:chOff x="-417513" y="0"/>
            <a:chExt cx="12584114" cy="6853238"/>
          </a:xfrm>
        </p:grpSpPr>
        <p:sp>
          <p:nvSpPr>
            <p:cNvPr id="74" name="Freeform 5">
              <a:extLst>
                <a:ext uri="{FF2B5EF4-FFF2-40B4-BE49-F238E27FC236}">
                  <a16:creationId xmlns:a16="http://schemas.microsoft.com/office/drawing/2014/main" id="{B6E6BEB2-753A-4253-9BE2-9E569A8A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6">
              <a:extLst>
                <a:ext uri="{FF2B5EF4-FFF2-40B4-BE49-F238E27FC236}">
                  <a16:creationId xmlns:a16="http://schemas.microsoft.com/office/drawing/2014/main" id="{196A6026-E2E2-4401-BB72-F8314907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7">
              <a:extLst>
                <a:ext uri="{FF2B5EF4-FFF2-40B4-BE49-F238E27FC236}">
                  <a16:creationId xmlns:a16="http://schemas.microsoft.com/office/drawing/2014/main" id="{C852B828-3E4B-4404-AEE7-815B0B6EE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8">
              <a:extLst>
                <a:ext uri="{FF2B5EF4-FFF2-40B4-BE49-F238E27FC236}">
                  <a16:creationId xmlns:a16="http://schemas.microsoft.com/office/drawing/2014/main" id="{B2BAC571-023A-4027-9689-5A7375FE5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 name="Freeform 9">
              <a:extLst>
                <a:ext uri="{FF2B5EF4-FFF2-40B4-BE49-F238E27FC236}">
                  <a16:creationId xmlns:a16="http://schemas.microsoft.com/office/drawing/2014/main" id="{6BB424FB-2158-48AB-9A28-A11889AA5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id="{BE5FA512-D3FE-4F91-AE23-51DAAAA74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1">
              <a:extLst>
                <a:ext uri="{FF2B5EF4-FFF2-40B4-BE49-F238E27FC236}">
                  <a16:creationId xmlns:a16="http://schemas.microsoft.com/office/drawing/2014/main" id="{83CF3A0A-06AA-4987-8182-4F86E66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12">
              <a:extLst>
                <a:ext uri="{FF2B5EF4-FFF2-40B4-BE49-F238E27FC236}">
                  <a16:creationId xmlns:a16="http://schemas.microsoft.com/office/drawing/2014/main" id="{969C6F15-1F6D-46D5-8C47-3FBC31253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3">
              <a:extLst>
                <a:ext uri="{FF2B5EF4-FFF2-40B4-BE49-F238E27FC236}">
                  <a16:creationId xmlns:a16="http://schemas.microsoft.com/office/drawing/2014/main" id="{01E2B94D-4E93-4C11-A1FC-B3A6E8CC5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4">
              <a:extLst>
                <a:ext uri="{FF2B5EF4-FFF2-40B4-BE49-F238E27FC236}">
                  <a16:creationId xmlns:a16="http://schemas.microsoft.com/office/drawing/2014/main" id="{F47C1110-8C08-4C26-BD0D-3083BFAC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5">
              <a:extLst>
                <a:ext uri="{FF2B5EF4-FFF2-40B4-BE49-F238E27FC236}">
                  <a16:creationId xmlns:a16="http://schemas.microsoft.com/office/drawing/2014/main" id="{3085CEBC-D1F5-4F82-93C8-8ED38B7CB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6">
              <a:extLst>
                <a:ext uri="{FF2B5EF4-FFF2-40B4-BE49-F238E27FC236}">
                  <a16:creationId xmlns:a16="http://schemas.microsoft.com/office/drawing/2014/main" id="{3ED8F25D-E867-46B6-A62D-3B211476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7">
              <a:extLst>
                <a:ext uri="{FF2B5EF4-FFF2-40B4-BE49-F238E27FC236}">
                  <a16:creationId xmlns:a16="http://schemas.microsoft.com/office/drawing/2014/main" id="{6BB81545-0C01-4B56-BADD-6B7D5B72A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8">
              <a:extLst>
                <a:ext uri="{FF2B5EF4-FFF2-40B4-BE49-F238E27FC236}">
                  <a16:creationId xmlns:a16="http://schemas.microsoft.com/office/drawing/2014/main" id="{A1574FCC-646A-4771-AB54-A44212F1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9">
              <a:extLst>
                <a:ext uri="{FF2B5EF4-FFF2-40B4-BE49-F238E27FC236}">
                  <a16:creationId xmlns:a16="http://schemas.microsoft.com/office/drawing/2014/main" id="{A56CC2BC-E51D-4A79-AA80-770FAA784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20">
              <a:extLst>
                <a:ext uri="{FF2B5EF4-FFF2-40B4-BE49-F238E27FC236}">
                  <a16:creationId xmlns:a16="http://schemas.microsoft.com/office/drawing/2014/main" id="{C95E0495-B7F8-44C5-AD1F-5F3C8633E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21">
              <a:extLst>
                <a:ext uri="{FF2B5EF4-FFF2-40B4-BE49-F238E27FC236}">
                  <a16:creationId xmlns:a16="http://schemas.microsoft.com/office/drawing/2014/main" id="{28C1E7AA-A198-498A-9426-7632D7AA3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1" name="Freeform 22">
              <a:extLst>
                <a:ext uri="{FF2B5EF4-FFF2-40B4-BE49-F238E27FC236}">
                  <a16:creationId xmlns:a16="http://schemas.microsoft.com/office/drawing/2014/main" id="{96410611-0DF8-42D3-91B1-B87AE692E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3">
              <a:extLst>
                <a:ext uri="{FF2B5EF4-FFF2-40B4-BE49-F238E27FC236}">
                  <a16:creationId xmlns:a16="http://schemas.microsoft.com/office/drawing/2014/main" id="{EACF821F-24B2-49B5-8688-744B0EADF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4">
              <a:extLst>
                <a:ext uri="{FF2B5EF4-FFF2-40B4-BE49-F238E27FC236}">
                  <a16:creationId xmlns:a16="http://schemas.microsoft.com/office/drawing/2014/main" id="{418BD791-FEEE-4A18-A5EF-F3815F18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5">
              <a:extLst>
                <a:ext uri="{FF2B5EF4-FFF2-40B4-BE49-F238E27FC236}">
                  <a16:creationId xmlns:a16="http://schemas.microsoft.com/office/drawing/2014/main" id="{D5D16C8F-EA4F-447C-934A-06E7BFAE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pic>
        <p:nvPicPr>
          <p:cNvPr id="3074" name="Picture 2" descr="58 Meme Crypto To The Moon">
            <a:extLst>
              <a:ext uri="{FF2B5EF4-FFF2-40B4-BE49-F238E27FC236}">
                <a16:creationId xmlns:a16="http://schemas.microsoft.com/office/drawing/2014/main" id="{EABE5AC8-1E48-AC4F-842A-3A58090C12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31060" y="1609829"/>
            <a:ext cx="5197132" cy="48203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CDEE480-AC71-A448-87F4-89AE98B991AB}"/>
              </a:ext>
            </a:extLst>
          </p:cNvPr>
          <p:cNvSpPr txBox="1"/>
          <p:nvPr/>
        </p:nvSpPr>
        <p:spPr>
          <a:xfrm>
            <a:off x="4824234" y="791259"/>
            <a:ext cx="2486578" cy="646331"/>
          </a:xfrm>
          <a:prstGeom prst="rect">
            <a:avLst/>
          </a:prstGeom>
          <a:noFill/>
        </p:spPr>
        <p:txBody>
          <a:bodyPr wrap="none" rtlCol="0">
            <a:spAutoFit/>
          </a:bodyPr>
          <a:lstStyle/>
          <a:p>
            <a:r>
              <a:rPr lang="en-US" sz="3600" dirty="0"/>
              <a:t>Thank you </a:t>
            </a:r>
          </a:p>
        </p:txBody>
      </p:sp>
    </p:spTree>
    <p:extLst>
      <p:ext uri="{BB962C8B-B14F-4D97-AF65-F5344CB8AC3E}">
        <p14:creationId xmlns:p14="http://schemas.microsoft.com/office/powerpoint/2010/main" val="62007344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172A57-9F25-034B-8245-8EF78ECAA9D0}"/>
              </a:ext>
            </a:extLst>
          </p:cNvPr>
          <p:cNvSpPr>
            <a:spLocks noGrp="1"/>
          </p:cNvSpPr>
          <p:nvPr>
            <p:ph type="title"/>
          </p:nvPr>
        </p:nvSpPr>
        <p:spPr>
          <a:xfrm>
            <a:off x="2880485" y="841375"/>
            <a:ext cx="6230857" cy="1230570"/>
          </a:xfrm>
        </p:spPr>
        <p:txBody>
          <a:bodyPr anchor="t">
            <a:normAutofit/>
          </a:bodyPr>
          <a:lstStyle/>
          <a:p>
            <a:pPr algn="l"/>
            <a:r>
              <a:rPr lang="en-US" sz="3600">
                <a:solidFill>
                  <a:schemeClr val="accent1"/>
                </a:solidFill>
              </a:rPr>
              <a:t>Bilbiography</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60DB2737-BA82-CD4D-BB34-57E05BFC4D96}"/>
              </a:ext>
            </a:extLst>
          </p:cNvPr>
          <p:cNvSpPr>
            <a:spLocks noGrp="1"/>
          </p:cNvSpPr>
          <p:nvPr>
            <p:ph idx="1"/>
          </p:nvPr>
        </p:nvSpPr>
        <p:spPr>
          <a:xfrm>
            <a:off x="2880487" y="2249046"/>
            <a:ext cx="8117714" cy="3802762"/>
          </a:xfrm>
        </p:spPr>
        <p:txBody>
          <a:bodyPr anchor="t">
            <a:normAutofit fontScale="77500" lnSpcReduction="20000"/>
          </a:bodyPr>
          <a:lstStyle/>
          <a:p>
            <a:r>
              <a:rPr lang="en-GB" sz="1600" dirty="0"/>
              <a:t>Netflix Historical Data taken from: </a:t>
            </a:r>
            <a:r>
              <a:rPr lang="en-GB" sz="1600" dirty="0">
                <a:hlinkClick r:id="rId2"/>
              </a:rPr>
              <a:t>https://finance.yahoo.com/quote/NFLX/history?p=NFLX</a:t>
            </a:r>
            <a:r>
              <a:rPr lang="en-GB" sz="1600" dirty="0"/>
              <a:t>  </a:t>
            </a:r>
            <a:br>
              <a:rPr lang="en-GB" sz="1600" dirty="0"/>
            </a:br>
            <a:r>
              <a:rPr lang="en-GB" sz="1600" dirty="0" err="1"/>
              <a:t>NasDaq</a:t>
            </a:r>
            <a:r>
              <a:rPr lang="en-GB" sz="1600" dirty="0"/>
              <a:t> Historical Data taken from: </a:t>
            </a:r>
            <a:r>
              <a:rPr lang="en-GB" sz="1600" dirty="0">
                <a:hlinkClick r:id="rId3"/>
              </a:rPr>
              <a:t>https://finance.yahoo.com/quote/%5EIXIC?p=%5EIXIC</a:t>
            </a:r>
            <a:r>
              <a:rPr lang="en-GB" sz="1600" dirty="0"/>
              <a:t>  </a:t>
            </a:r>
          </a:p>
          <a:p>
            <a:r>
              <a:rPr lang="en-GB" sz="1600" dirty="0"/>
              <a:t>US Federal Interest Rate taken from: </a:t>
            </a:r>
            <a:r>
              <a:rPr lang="en-GB" sz="1600" dirty="0">
                <a:hlinkClick r:id="rId4"/>
              </a:rPr>
              <a:t>https://tradingeconomics.com/united-states/interest-rate</a:t>
            </a:r>
            <a:r>
              <a:rPr lang="en-GB" sz="1600" dirty="0"/>
              <a:t> </a:t>
            </a:r>
          </a:p>
          <a:p>
            <a:r>
              <a:rPr lang="en-GB" sz="1600" dirty="0"/>
              <a:t>US Unemployment Rate taken from: </a:t>
            </a:r>
            <a:r>
              <a:rPr lang="en-GB" sz="1600" dirty="0">
                <a:hlinkClick r:id="rId5"/>
              </a:rPr>
              <a:t>https://tradingeconomics.com/united-states/unemployment-rate</a:t>
            </a:r>
            <a:r>
              <a:rPr lang="en-GB" sz="1600" dirty="0"/>
              <a:t> </a:t>
            </a:r>
          </a:p>
          <a:p>
            <a:r>
              <a:rPr lang="en-GB" sz="1600" dirty="0" err="1"/>
              <a:t>Kiat</a:t>
            </a:r>
            <a:r>
              <a:rPr lang="en-GB" sz="1600" dirty="0"/>
              <a:t>, K. C. (2019, July 3). </a:t>
            </a:r>
            <a:r>
              <a:rPr lang="en-GB" sz="1600" i="1" dirty="0"/>
              <a:t>Financial analytics - exploratory data analysis of Stock Data</a:t>
            </a:r>
            <a:r>
              <a:rPr lang="en-GB" sz="1600" dirty="0"/>
              <a:t>. Medium. Retrieved December 13, 2021, from https://</a:t>
            </a:r>
            <a:r>
              <a:rPr lang="en-GB" sz="1600" dirty="0" err="1"/>
              <a:t>towardsdatascience.com</a:t>
            </a:r>
            <a:r>
              <a:rPr lang="en-GB" sz="1600" dirty="0"/>
              <a:t>/financial-analytics-exploratory-data-analysis-of-stock-data-d98cbadf98b9 </a:t>
            </a:r>
          </a:p>
          <a:p>
            <a:r>
              <a:rPr lang="en-GB" sz="1600" dirty="0"/>
              <a:t>Mitchell, C. (2021, December 7). </a:t>
            </a:r>
            <a:r>
              <a:rPr lang="en-GB" sz="1600" i="1" dirty="0"/>
              <a:t>How to use a moving average to buy stocks</a:t>
            </a:r>
            <a:r>
              <a:rPr lang="en-GB" sz="1600" dirty="0"/>
              <a:t>. Investopedia. Retrieved December 13, 2021, from https://</a:t>
            </a:r>
            <a:r>
              <a:rPr lang="en-GB" sz="1600" dirty="0" err="1"/>
              <a:t>www.investopedia.com</a:t>
            </a:r>
            <a:r>
              <a:rPr lang="en-GB" sz="1600" dirty="0"/>
              <a:t>/articles/active-trading/052014/how-use-moving-average-buy-</a:t>
            </a:r>
            <a:r>
              <a:rPr lang="en-GB" sz="1600" dirty="0" err="1"/>
              <a:t>stocks.asp</a:t>
            </a:r>
            <a:r>
              <a:rPr lang="en-GB" sz="1600" dirty="0"/>
              <a:t> </a:t>
            </a:r>
          </a:p>
          <a:p>
            <a:r>
              <a:rPr lang="en-GB" sz="1600" dirty="0"/>
              <a:t>Phi, M. (2020, June 28). </a:t>
            </a:r>
            <a:r>
              <a:rPr lang="en-GB" sz="1600" i="1" dirty="0"/>
              <a:t>Illustrated guide to LSTM's and GRU's: A step by step explanation</a:t>
            </a:r>
            <a:r>
              <a:rPr lang="en-GB" sz="1600" dirty="0"/>
              <a:t>. Medium. Retrieved December 13, 2021, from https://</a:t>
            </a:r>
            <a:r>
              <a:rPr lang="en-GB" sz="1600" dirty="0" err="1"/>
              <a:t>towardsdatascience.com</a:t>
            </a:r>
            <a:r>
              <a:rPr lang="en-GB" sz="1600" dirty="0"/>
              <a:t>/illustrated-guide-to-lstms-and-gru-s-a-step-by-step-explanation-44e9eb85bf21 </a:t>
            </a:r>
          </a:p>
          <a:p>
            <a:r>
              <a:rPr lang="en-GB" sz="1600" dirty="0"/>
              <a:t>Prabhakaran, S. (2021, November 22). </a:t>
            </a:r>
            <a:r>
              <a:rPr lang="en-GB" sz="1600" i="1" dirty="0"/>
              <a:t>Arima model - complete guide to time series forecasting in python: ML+</a:t>
            </a:r>
            <a:r>
              <a:rPr lang="en-GB" sz="1600" dirty="0"/>
              <a:t>. Machine Learning Plus. Retrieved December 13, 2021, from https://</a:t>
            </a:r>
            <a:r>
              <a:rPr lang="en-GB" sz="1600" dirty="0" err="1"/>
              <a:t>www.machinelearningplus.com</a:t>
            </a:r>
            <a:r>
              <a:rPr lang="en-GB" sz="1600" dirty="0"/>
              <a:t>/time-series/</a:t>
            </a:r>
            <a:r>
              <a:rPr lang="en-GB" sz="1600" dirty="0" err="1"/>
              <a:t>arima</a:t>
            </a:r>
            <a:r>
              <a:rPr lang="en-GB" sz="1600" dirty="0"/>
              <a:t>-model-time-series-forecasting-python/ </a:t>
            </a:r>
          </a:p>
          <a:p>
            <a:endParaRPr lang="en-US" sz="1600" dirty="0"/>
          </a:p>
        </p:txBody>
      </p:sp>
    </p:spTree>
    <p:extLst>
      <p:ext uri="{BB962C8B-B14F-4D97-AF65-F5344CB8AC3E}">
        <p14:creationId xmlns:p14="http://schemas.microsoft.com/office/powerpoint/2010/main" val="2485891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E0C2C4B-4434-3E4D-8E92-726F9304AE75}"/>
              </a:ext>
            </a:extLst>
          </p:cNvPr>
          <p:cNvSpPr>
            <a:spLocks noGrp="1"/>
          </p:cNvSpPr>
          <p:nvPr>
            <p:ph idx="1"/>
          </p:nvPr>
        </p:nvSpPr>
        <p:spPr>
          <a:xfrm>
            <a:off x="4846319" y="1111249"/>
            <a:ext cx="6554001" cy="4635503"/>
          </a:xfrm>
        </p:spPr>
        <p:txBody>
          <a:bodyPr>
            <a:normAutofit/>
          </a:bodyPr>
          <a:lstStyle/>
          <a:p>
            <a:pPr marL="0" indent="0">
              <a:buNone/>
            </a:pPr>
            <a:r>
              <a:rPr lang="en-US" dirty="0"/>
              <a:t>1) What is the risk of investing in the Netflix stock?   </a:t>
            </a:r>
          </a:p>
          <a:p>
            <a:r>
              <a:rPr lang="en-US" dirty="0"/>
              <a:t>Investigated through Exploratory Data Analysis (EDA)</a:t>
            </a:r>
          </a:p>
          <a:p>
            <a:pPr marL="0" indent="0">
              <a:buNone/>
            </a:pPr>
            <a:endParaRPr lang="en-US" dirty="0"/>
          </a:p>
          <a:p>
            <a:pPr marL="0" indent="0">
              <a:buNone/>
            </a:pPr>
            <a:r>
              <a:rPr lang="en-US" dirty="0"/>
              <a:t>2) Can we reliably predict and forecast Netflix’s stock price using Time Series models? </a:t>
            </a:r>
          </a:p>
          <a:p>
            <a:r>
              <a:rPr lang="en-US" dirty="0"/>
              <a:t>	If so, which model would be the most 	appropriate? </a:t>
            </a:r>
          </a:p>
          <a:p>
            <a:endParaRPr lang="en-US" dirty="0"/>
          </a:p>
        </p:txBody>
      </p:sp>
      <p:sp>
        <p:nvSpPr>
          <p:cNvPr id="11" name="Title 1">
            <a:extLst>
              <a:ext uri="{FF2B5EF4-FFF2-40B4-BE49-F238E27FC236}">
                <a16:creationId xmlns:a16="http://schemas.microsoft.com/office/drawing/2014/main" id="{72885DF5-23EF-5D4D-9AB1-7B825BD6D537}"/>
              </a:ext>
            </a:extLst>
          </p:cNvPr>
          <p:cNvSpPr txBox="1">
            <a:spLocks/>
          </p:cNvSpPr>
          <p:nvPr/>
        </p:nvSpPr>
        <p:spPr>
          <a:xfrm>
            <a:off x="939210" y="1551971"/>
            <a:ext cx="6230857" cy="1230570"/>
          </a:xfrm>
          <a:prstGeom prst="rect">
            <a:avLst/>
          </a:prstGeom>
        </p:spPr>
        <p:txBody>
          <a:bodyPr vert="horz" lIns="228600" tIns="228600" rIns="228600" bIns="228600" rtlCol="0" anchor="t">
            <a:normAutofit/>
          </a:bodyPr>
          <a:lstStyle>
            <a:lvl1pPr algn="ctr" defTabSz="914400" rtl="0" eaLnBrk="1" latinLnBrk="0" hangingPunct="1">
              <a:lnSpc>
                <a:spcPct val="85000"/>
              </a:lnSpc>
              <a:spcBef>
                <a:spcPct val="0"/>
              </a:spcBef>
              <a:buNone/>
              <a:defRPr sz="4000" b="0" i="0" kern="1200" cap="none" spc="-150">
                <a:solidFill>
                  <a:srgbClr val="FFFEFF"/>
                </a:solidFill>
                <a:effectLst/>
                <a:latin typeface="+mj-lt"/>
                <a:ea typeface="+mj-ea"/>
                <a:cs typeface="+mj-cs"/>
              </a:defRPr>
            </a:lvl1pPr>
          </a:lstStyle>
          <a:p>
            <a:pPr algn="l"/>
            <a:r>
              <a:rPr lang="en-US" sz="3600" dirty="0">
                <a:solidFill>
                  <a:schemeClr val="tx1"/>
                </a:solidFill>
              </a:rPr>
              <a:t>Questions posed</a:t>
            </a:r>
          </a:p>
        </p:txBody>
      </p:sp>
      <p:pic>
        <p:nvPicPr>
          <p:cNvPr id="13" name="Picture 2">
            <a:extLst>
              <a:ext uri="{FF2B5EF4-FFF2-40B4-BE49-F238E27FC236}">
                <a16:creationId xmlns:a16="http://schemas.microsoft.com/office/drawing/2014/main" id="{E3768DAB-AA28-D243-A744-3AD98B7D4A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23" y="3309031"/>
            <a:ext cx="3475038" cy="335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64286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3A1DB9C0-F86D-C343-ADF4-DEE7A83729A9}"/>
              </a:ext>
            </a:extLst>
          </p:cNvPr>
          <p:cNvSpPr>
            <a:spLocks noGrp="1"/>
          </p:cNvSpPr>
          <p:nvPr>
            <p:ph type="title"/>
          </p:nvPr>
        </p:nvSpPr>
        <p:spPr>
          <a:xfrm>
            <a:off x="798779" y="157956"/>
            <a:ext cx="6677553" cy="1353310"/>
          </a:xfrm>
        </p:spPr>
        <p:txBody>
          <a:bodyPr anchor="b">
            <a:normAutofit/>
          </a:bodyPr>
          <a:lstStyle/>
          <a:p>
            <a:pPr algn="l"/>
            <a:r>
              <a:rPr lang="en-US" sz="3600" dirty="0">
                <a:solidFill>
                  <a:schemeClr val="tx1"/>
                </a:solidFill>
              </a:rPr>
              <a:t>Index</a:t>
            </a:r>
          </a:p>
        </p:txBody>
      </p:sp>
      <p:pic>
        <p:nvPicPr>
          <p:cNvPr id="32" name="Content Placeholder 31" descr="Graphical user interface, chart, scatter chart&#10;&#10;Description automatically generated">
            <a:extLst>
              <a:ext uri="{FF2B5EF4-FFF2-40B4-BE49-F238E27FC236}">
                <a16:creationId xmlns:a16="http://schemas.microsoft.com/office/drawing/2014/main" id="{42971A69-6765-9343-B72D-B5E1643A387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9000" y="1787526"/>
            <a:ext cx="4388494" cy="3890962"/>
          </a:xfrm>
          <a:prstGeom prst="rect">
            <a:avLst/>
          </a:prstGeom>
          <a:noFill/>
          <a:ln>
            <a:noFill/>
          </a:ln>
        </p:spPr>
      </p:pic>
      <p:sp>
        <p:nvSpPr>
          <p:cNvPr id="4" name="TextBox 3">
            <a:extLst>
              <a:ext uri="{FF2B5EF4-FFF2-40B4-BE49-F238E27FC236}">
                <a16:creationId xmlns:a16="http://schemas.microsoft.com/office/drawing/2014/main" id="{4694973E-B6CB-B54D-9A2D-267D1F617BE9}"/>
              </a:ext>
            </a:extLst>
          </p:cNvPr>
          <p:cNvSpPr txBox="1"/>
          <p:nvPr/>
        </p:nvSpPr>
        <p:spPr>
          <a:xfrm>
            <a:off x="1325329" y="5647293"/>
            <a:ext cx="4366836" cy="369332"/>
          </a:xfrm>
          <a:prstGeom prst="rect">
            <a:avLst/>
          </a:prstGeom>
          <a:noFill/>
        </p:spPr>
        <p:txBody>
          <a:bodyPr wrap="none" rtlCol="0">
            <a:spAutoFit/>
          </a:bodyPr>
          <a:lstStyle/>
          <a:p>
            <a:r>
              <a:rPr lang="en-US" dirty="0"/>
              <a:t>1.1 Train, test and validating the dataset</a:t>
            </a:r>
          </a:p>
        </p:txBody>
      </p:sp>
      <p:pic>
        <p:nvPicPr>
          <p:cNvPr id="33" name="Picture 32" descr="Chart, scatter chart&#10;&#10;Description automatically generated">
            <a:extLst>
              <a:ext uri="{FF2B5EF4-FFF2-40B4-BE49-F238E27FC236}">
                <a16:creationId xmlns:a16="http://schemas.microsoft.com/office/drawing/2014/main" id="{5A0415AA-08D2-7B42-83BA-E9A39AE21F4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5175" y="1447688"/>
            <a:ext cx="5727700" cy="3984625"/>
          </a:xfrm>
          <a:prstGeom prst="rect">
            <a:avLst/>
          </a:prstGeom>
          <a:noFill/>
          <a:ln>
            <a:noFill/>
          </a:ln>
        </p:spPr>
      </p:pic>
      <p:sp>
        <p:nvSpPr>
          <p:cNvPr id="5" name="TextBox 4">
            <a:extLst>
              <a:ext uri="{FF2B5EF4-FFF2-40B4-BE49-F238E27FC236}">
                <a16:creationId xmlns:a16="http://schemas.microsoft.com/office/drawing/2014/main" id="{E206DAC2-98CF-BA40-AFE4-2CFA60B33EC3}"/>
              </a:ext>
            </a:extLst>
          </p:cNvPr>
          <p:cNvSpPr txBox="1"/>
          <p:nvPr/>
        </p:nvSpPr>
        <p:spPr>
          <a:xfrm>
            <a:off x="6181787" y="5638675"/>
            <a:ext cx="2215671" cy="369332"/>
          </a:xfrm>
          <a:prstGeom prst="rect">
            <a:avLst/>
          </a:prstGeom>
          <a:noFill/>
        </p:spPr>
        <p:txBody>
          <a:bodyPr wrap="none" rtlCol="0">
            <a:spAutoFit/>
          </a:bodyPr>
          <a:lstStyle/>
          <a:p>
            <a:r>
              <a:rPr lang="en-US" dirty="0"/>
              <a:t>1.2 Autocorrelation</a:t>
            </a:r>
          </a:p>
        </p:txBody>
      </p:sp>
    </p:spTree>
    <p:extLst>
      <p:ext uri="{BB962C8B-B14F-4D97-AF65-F5344CB8AC3E}">
        <p14:creationId xmlns:p14="http://schemas.microsoft.com/office/powerpoint/2010/main" val="1947046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4DC38620-40D5-634F-8C5C-A4F4F50AF932}"/>
              </a:ext>
            </a:extLst>
          </p:cNvPr>
          <p:cNvSpPr>
            <a:spLocks noGrp="1"/>
          </p:cNvSpPr>
          <p:nvPr>
            <p:ph type="title"/>
          </p:nvPr>
        </p:nvSpPr>
        <p:spPr>
          <a:xfrm>
            <a:off x="485398" y="158661"/>
            <a:ext cx="6677553" cy="1353310"/>
          </a:xfrm>
        </p:spPr>
        <p:txBody>
          <a:bodyPr anchor="b">
            <a:normAutofit/>
          </a:bodyPr>
          <a:lstStyle/>
          <a:p>
            <a:pPr algn="l"/>
            <a:r>
              <a:rPr lang="en-US" sz="3600" dirty="0">
                <a:solidFill>
                  <a:schemeClr val="tx1"/>
                </a:solidFill>
              </a:rPr>
              <a:t>Index (cont.) </a:t>
            </a:r>
          </a:p>
        </p:txBody>
      </p:sp>
      <p:pic>
        <p:nvPicPr>
          <p:cNvPr id="32" name="Picture 31" descr="Table&#10;&#10;Description automatically generated">
            <a:extLst>
              <a:ext uri="{FF2B5EF4-FFF2-40B4-BE49-F238E27FC236}">
                <a16:creationId xmlns:a16="http://schemas.microsoft.com/office/drawing/2014/main" id="{3B0383F3-8833-434E-9AD8-D12787706260}"/>
              </a:ext>
            </a:extLst>
          </p:cNvPr>
          <p:cNvPicPr/>
          <p:nvPr/>
        </p:nvPicPr>
        <p:blipFill>
          <a:blip r:embed="rId2">
            <a:extLst>
              <a:ext uri="{28A0092B-C50C-407E-A947-70E740481C1C}">
                <a14:useLocalDpi xmlns:a14="http://schemas.microsoft.com/office/drawing/2010/main" val="0"/>
              </a:ext>
            </a:extLst>
          </a:blip>
          <a:stretch>
            <a:fillRect/>
          </a:stretch>
        </p:blipFill>
        <p:spPr>
          <a:xfrm>
            <a:off x="309895" y="1307818"/>
            <a:ext cx="5298410" cy="5057831"/>
          </a:xfrm>
          <a:prstGeom prst="rect">
            <a:avLst/>
          </a:prstGeom>
        </p:spPr>
      </p:pic>
      <p:pic>
        <p:nvPicPr>
          <p:cNvPr id="33" name="Content Placeholder 32" descr="Table&#10;&#10;Description automatically generated">
            <a:extLst>
              <a:ext uri="{FF2B5EF4-FFF2-40B4-BE49-F238E27FC236}">
                <a16:creationId xmlns:a16="http://schemas.microsoft.com/office/drawing/2014/main" id="{5771C1F4-A81C-2443-B699-E5153277637E}"/>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586414" y="690020"/>
            <a:ext cx="6575635" cy="3890962"/>
          </a:xfrm>
          <a:prstGeom prst="rect">
            <a:avLst/>
          </a:prstGeom>
        </p:spPr>
      </p:pic>
      <p:sp>
        <p:nvSpPr>
          <p:cNvPr id="4" name="TextBox 3">
            <a:extLst>
              <a:ext uri="{FF2B5EF4-FFF2-40B4-BE49-F238E27FC236}">
                <a16:creationId xmlns:a16="http://schemas.microsoft.com/office/drawing/2014/main" id="{DDAE8ED2-7191-3745-A3F9-1533C2C1227B}"/>
              </a:ext>
            </a:extLst>
          </p:cNvPr>
          <p:cNvSpPr txBox="1"/>
          <p:nvPr/>
        </p:nvSpPr>
        <p:spPr>
          <a:xfrm>
            <a:off x="331789" y="6383617"/>
            <a:ext cx="3256854" cy="369332"/>
          </a:xfrm>
          <a:prstGeom prst="rect">
            <a:avLst/>
          </a:prstGeom>
          <a:noFill/>
        </p:spPr>
        <p:txBody>
          <a:bodyPr wrap="none" rtlCol="0">
            <a:spAutoFit/>
          </a:bodyPr>
          <a:lstStyle/>
          <a:p>
            <a:r>
              <a:rPr lang="en-US" dirty="0"/>
              <a:t>1.3 Moving Average statistics</a:t>
            </a:r>
          </a:p>
        </p:txBody>
      </p:sp>
      <p:sp>
        <p:nvSpPr>
          <p:cNvPr id="5" name="TextBox 4">
            <a:extLst>
              <a:ext uri="{FF2B5EF4-FFF2-40B4-BE49-F238E27FC236}">
                <a16:creationId xmlns:a16="http://schemas.microsoft.com/office/drawing/2014/main" id="{10A9E494-7FDD-3745-9686-2A852AB62AE0}"/>
              </a:ext>
            </a:extLst>
          </p:cNvPr>
          <p:cNvSpPr txBox="1"/>
          <p:nvPr/>
        </p:nvSpPr>
        <p:spPr>
          <a:xfrm>
            <a:off x="5891765" y="4521186"/>
            <a:ext cx="2255746" cy="369332"/>
          </a:xfrm>
          <a:prstGeom prst="rect">
            <a:avLst/>
          </a:prstGeom>
          <a:noFill/>
        </p:spPr>
        <p:txBody>
          <a:bodyPr wrap="none" rtlCol="0">
            <a:spAutoFit/>
          </a:bodyPr>
          <a:lstStyle/>
          <a:p>
            <a:r>
              <a:rPr lang="en-US" dirty="0"/>
              <a:t>1.4 ARIMA statistics</a:t>
            </a:r>
          </a:p>
        </p:txBody>
      </p:sp>
    </p:spTree>
    <p:extLst>
      <p:ext uri="{BB962C8B-B14F-4D97-AF65-F5344CB8AC3E}">
        <p14:creationId xmlns:p14="http://schemas.microsoft.com/office/powerpoint/2010/main" val="1785851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ADE42588-5CFB-2849-AFE3-4A6A95663C5A}"/>
              </a:ext>
            </a:extLst>
          </p:cNvPr>
          <p:cNvSpPr>
            <a:spLocks noGrp="1"/>
          </p:cNvSpPr>
          <p:nvPr>
            <p:ph type="title"/>
          </p:nvPr>
        </p:nvSpPr>
        <p:spPr>
          <a:xfrm>
            <a:off x="612398" y="255621"/>
            <a:ext cx="6677553" cy="1353310"/>
          </a:xfrm>
        </p:spPr>
        <p:txBody>
          <a:bodyPr anchor="b">
            <a:normAutofit/>
          </a:bodyPr>
          <a:lstStyle/>
          <a:p>
            <a:pPr algn="l"/>
            <a:r>
              <a:rPr lang="en-US" sz="3600" dirty="0">
                <a:solidFill>
                  <a:schemeClr val="tx1"/>
                </a:solidFill>
              </a:rPr>
              <a:t>Index (Cont.)</a:t>
            </a:r>
          </a:p>
        </p:txBody>
      </p:sp>
      <p:pic>
        <p:nvPicPr>
          <p:cNvPr id="32" name="Picture 31" descr="Chart&#10;&#10;Description automatically generated with medium confidence">
            <a:extLst>
              <a:ext uri="{FF2B5EF4-FFF2-40B4-BE49-F238E27FC236}">
                <a16:creationId xmlns:a16="http://schemas.microsoft.com/office/drawing/2014/main" id="{CAEC5E27-9762-9F48-8D9C-55AF94BC4E9C}"/>
              </a:ext>
            </a:extLst>
          </p:cNvPr>
          <p:cNvPicPr/>
          <p:nvPr/>
        </p:nvPicPr>
        <p:blipFill>
          <a:blip r:embed="rId2">
            <a:extLst>
              <a:ext uri="{28A0092B-C50C-407E-A947-70E740481C1C}">
                <a14:useLocalDpi xmlns:a14="http://schemas.microsoft.com/office/drawing/2010/main" val="0"/>
              </a:ext>
            </a:extLst>
          </a:blip>
          <a:stretch>
            <a:fillRect/>
          </a:stretch>
        </p:blipFill>
        <p:spPr>
          <a:xfrm>
            <a:off x="111919" y="1914095"/>
            <a:ext cx="5727700" cy="3388360"/>
          </a:xfrm>
          <a:prstGeom prst="rect">
            <a:avLst/>
          </a:prstGeom>
        </p:spPr>
      </p:pic>
      <p:pic>
        <p:nvPicPr>
          <p:cNvPr id="33" name="Content Placeholder 32">
            <a:extLst>
              <a:ext uri="{FF2B5EF4-FFF2-40B4-BE49-F238E27FC236}">
                <a16:creationId xmlns:a16="http://schemas.microsoft.com/office/drawing/2014/main" id="{4D2F7517-7099-6D4F-855B-D100CD6072CA}"/>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839619" y="1909907"/>
            <a:ext cx="6165678" cy="3890962"/>
          </a:xfrm>
          <a:prstGeom prst="rect">
            <a:avLst/>
          </a:prstGeom>
        </p:spPr>
      </p:pic>
      <p:sp>
        <p:nvSpPr>
          <p:cNvPr id="4" name="TextBox 3">
            <a:extLst>
              <a:ext uri="{FF2B5EF4-FFF2-40B4-BE49-F238E27FC236}">
                <a16:creationId xmlns:a16="http://schemas.microsoft.com/office/drawing/2014/main" id="{10F8AF10-6076-E546-B2ED-AD8A05937F39}"/>
              </a:ext>
            </a:extLst>
          </p:cNvPr>
          <p:cNvSpPr txBox="1"/>
          <p:nvPr/>
        </p:nvSpPr>
        <p:spPr>
          <a:xfrm>
            <a:off x="552564" y="5196897"/>
            <a:ext cx="3062057" cy="369332"/>
          </a:xfrm>
          <a:prstGeom prst="rect">
            <a:avLst/>
          </a:prstGeom>
          <a:noFill/>
        </p:spPr>
        <p:txBody>
          <a:bodyPr wrap="none" rtlCol="0">
            <a:spAutoFit/>
          </a:bodyPr>
          <a:lstStyle/>
          <a:p>
            <a:r>
              <a:rPr lang="en-US" dirty="0"/>
              <a:t>1.5 Compiling LSTM model</a:t>
            </a:r>
          </a:p>
        </p:txBody>
      </p:sp>
      <p:sp>
        <p:nvSpPr>
          <p:cNvPr id="5" name="TextBox 4">
            <a:extLst>
              <a:ext uri="{FF2B5EF4-FFF2-40B4-BE49-F238E27FC236}">
                <a16:creationId xmlns:a16="http://schemas.microsoft.com/office/drawing/2014/main" id="{A0AED1D4-B060-004F-A547-92EC2F26FE3A}"/>
              </a:ext>
            </a:extLst>
          </p:cNvPr>
          <p:cNvSpPr txBox="1"/>
          <p:nvPr/>
        </p:nvSpPr>
        <p:spPr>
          <a:xfrm>
            <a:off x="5748364" y="5865297"/>
            <a:ext cx="3244799" cy="369332"/>
          </a:xfrm>
          <a:prstGeom prst="rect">
            <a:avLst/>
          </a:prstGeom>
          <a:noFill/>
        </p:spPr>
        <p:txBody>
          <a:bodyPr wrap="none" rtlCol="0">
            <a:spAutoFit/>
          </a:bodyPr>
          <a:lstStyle/>
          <a:p>
            <a:r>
              <a:rPr lang="en-US" dirty="0"/>
              <a:t>1.6 Compiling LSTM model 2</a:t>
            </a:r>
          </a:p>
        </p:txBody>
      </p:sp>
    </p:spTree>
    <p:extLst>
      <p:ext uri="{BB962C8B-B14F-4D97-AF65-F5344CB8AC3E}">
        <p14:creationId xmlns:p14="http://schemas.microsoft.com/office/powerpoint/2010/main" val="807932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B4298B-514D-4087-BFCF-5E0B7C9A9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4250D78-05C1-41CC-8744-FF36129625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88B658F-163C-450C-B32C-2385E374B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5AE85F6C-45F9-4F00-8AA8-52BD51059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4B0E90C3-F098-46CE-B1D9-44EDE9C6E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F59D4E-9109-4D0A-8064-9C534CCFB9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4B8AAA4-1840-48B9-A1E7-8CE75F8732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5A87B14D-183F-429F-849A-A6DC957B0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1C261938-CF78-4843-9295-A20FD159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70557A9F-9800-4BDA-8EA5-312FBB056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55443555-50A7-490F-A7BD-C3761876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0E25D709-0236-44C4-9AD0-23C27FFB6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2D3488E-C376-4058-9B14-3E67ECCF4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29C0577D-AE94-4E3E-AFE9-87D6F505C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28A3D14-A3AE-415B-81C0-10DABBD63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7722035-1059-41F4-801E-F6C3F43831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98275878-64ED-413C-B1B9-654EE17C5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6BE90BD7-1A14-43A3-8CD4-8D181EE63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609B6EC-0BA4-4C45-B9CA-311B34B83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BA3962A2-D76B-4346-9535-356648073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28CBAD67-783A-4EFF-852A-40CD9D58C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780BC275-9329-40AA-849F-7B258245E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55DA4B63-E5E4-49C5-BC03-E5A312146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9CD68E5C-724A-C042-AC5F-C46A8E3A557C}"/>
              </a:ext>
            </a:extLst>
          </p:cNvPr>
          <p:cNvSpPr>
            <a:spLocks noGrp="1"/>
          </p:cNvSpPr>
          <p:nvPr>
            <p:ph type="title"/>
          </p:nvPr>
        </p:nvSpPr>
        <p:spPr>
          <a:xfrm>
            <a:off x="4069821" y="235479"/>
            <a:ext cx="6677553" cy="1353310"/>
          </a:xfrm>
        </p:spPr>
        <p:txBody>
          <a:bodyPr anchor="b">
            <a:normAutofit/>
          </a:bodyPr>
          <a:lstStyle/>
          <a:p>
            <a:pPr algn="l"/>
            <a:r>
              <a:rPr lang="en-US" sz="3600" dirty="0">
                <a:solidFill>
                  <a:schemeClr val="tx1"/>
                </a:solidFill>
              </a:rPr>
              <a:t>Data variables used</a:t>
            </a:r>
          </a:p>
        </p:txBody>
      </p:sp>
      <p:sp>
        <p:nvSpPr>
          <p:cNvPr id="3" name="Content Placeholder 2">
            <a:extLst>
              <a:ext uri="{FF2B5EF4-FFF2-40B4-BE49-F238E27FC236}">
                <a16:creationId xmlns:a16="http://schemas.microsoft.com/office/drawing/2014/main" id="{F1AF8AB1-CEF3-0242-81D1-9BD6AFEECD18}"/>
              </a:ext>
            </a:extLst>
          </p:cNvPr>
          <p:cNvSpPr>
            <a:spLocks noGrp="1"/>
          </p:cNvSpPr>
          <p:nvPr>
            <p:ph idx="1"/>
          </p:nvPr>
        </p:nvSpPr>
        <p:spPr>
          <a:xfrm>
            <a:off x="3325813" y="1615254"/>
            <a:ext cx="9283700" cy="5337202"/>
          </a:xfrm>
        </p:spPr>
        <p:txBody>
          <a:bodyPr anchor="ctr">
            <a:normAutofit lnSpcReduction="10000"/>
          </a:bodyPr>
          <a:lstStyle/>
          <a:p>
            <a:r>
              <a:rPr lang="en-US" sz="1600" dirty="0"/>
              <a:t>Netflix historical Stock prices</a:t>
            </a:r>
          </a:p>
          <a:p>
            <a:pPr lvl="1"/>
            <a:r>
              <a:rPr lang="en-US" sz="1400" dirty="0"/>
              <a:t>Close </a:t>
            </a:r>
          </a:p>
          <a:p>
            <a:pPr lvl="1"/>
            <a:r>
              <a:rPr lang="en-US" sz="1400" dirty="0"/>
              <a:t>Open </a:t>
            </a:r>
          </a:p>
          <a:p>
            <a:pPr lvl="1"/>
            <a:r>
              <a:rPr lang="en-US" sz="1400" dirty="0"/>
              <a:t>High </a:t>
            </a:r>
          </a:p>
          <a:p>
            <a:pPr lvl="1"/>
            <a:r>
              <a:rPr lang="en-US" sz="1400" dirty="0"/>
              <a:t>Low</a:t>
            </a:r>
          </a:p>
          <a:p>
            <a:r>
              <a:rPr lang="en-US" sz="1600" dirty="0"/>
              <a:t>Nasdaq </a:t>
            </a:r>
          </a:p>
          <a:p>
            <a:pPr lvl="1"/>
            <a:r>
              <a:rPr lang="en-US" sz="1400" dirty="0"/>
              <a:t>Open</a:t>
            </a:r>
          </a:p>
          <a:p>
            <a:pPr lvl="1"/>
            <a:r>
              <a:rPr lang="en-US" sz="1400" dirty="0"/>
              <a:t>Close</a:t>
            </a:r>
          </a:p>
          <a:p>
            <a:pPr lvl="1"/>
            <a:r>
              <a:rPr lang="en-US" sz="1400" dirty="0"/>
              <a:t>High </a:t>
            </a:r>
          </a:p>
          <a:p>
            <a:pPr lvl="1"/>
            <a:r>
              <a:rPr lang="en-US" sz="1400" dirty="0"/>
              <a:t>Low</a:t>
            </a:r>
          </a:p>
          <a:p>
            <a:r>
              <a:rPr lang="en-US" sz="1600" dirty="0"/>
              <a:t>Unemployment Rate</a:t>
            </a:r>
          </a:p>
          <a:p>
            <a:r>
              <a:rPr lang="en-US" sz="1600" dirty="0"/>
              <a:t>US Federal Interest </a:t>
            </a:r>
          </a:p>
          <a:p>
            <a:endParaRPr lang="en-US" sz="1600" dirty="0"/>
          </a:p>
          <a:p>
            <a:r>
              <a:rPr lang="en-US" sz="1600" dirty="0"/>
              <a:t>External variables need to be considered to see if they cause change in stock prices</a:t>
            </a:r>
          </a:p>
          <a:p>
            <a:r>
              <a:rPr lang="en-US" sz="1600" dirty="0"/>
              <a:t>Data range from Jan 2017 to Nov 2021</a:t>
            </a:r>
          </a:p>
          <a:p>
            <a:pPr lvl="1"/>
            <a:endParaRPr lang="en-US" sz="1400" dirty="0"/>
          </a:p>
          <a:p>
            <a:pPr lvl="1"/>
            <a:endParaRPr lang="en-US" sz="1400" dirty="0"/>
          </a:p>
        </p:txBody>
      </p:sp>
      <p:sp>
        <p:nvSpPr>
          <p:cNvPr id="4" name="TextBox 3">
            <a:extLst>
              <a:ext uri="{FF2B5EF4-FFF2-40B4-BE49-F238E27FC236}">
                <a16:creationId xmlns:a16="http://schemas.microsoft.com/office/drawing/2014/main" id="{AC79AC67-FB2F-5C44-9BC1-71F1EC83DA95}"/>
              </a:ext>
            </a:extLst>
          </p:cNvPr>
          <p:cNvSpPr txBox="1"/>
          <p:nvPr/>
        </p:nvSpPr>
        <p:spPr>
          <a:xfrm>
            <a:off x="506808" y="306917"/>
            <a:ext cx="4927337" cy="707886"/>
          </a:xfrm>
          <a:prstGeom prst="rect">
            <a:avLst/>
          </a:prstGeom>
          <a:noFill/>
        </p:spPr>
        <p:txBody>
          <a:bodyPr wrap="square" rtlCol="0">
            <a:spAutoFit/>
          </a:bodyPr>
          <a:lstStyle/>
          <a:p>
            <a:r>
              <a:rPr lang="en-US" sz="4000" dirty="0">
                <a:solidFill>
                  <a:srgbClr val="FF0000"/>
                </a:solidFill>
              </a:rPr>
              <a:t>Part 1: EDA </a:t>
            </a:r>
          </a:p>
        </p:txBody>
      </p:sp>
      <p:pic>
        <p:nvPicPr>
          <p:cNvPr id="5124" name="Picture 4" descr="Claire Anderson RMT - Home | Facebook">
            <a:extLst>
              <a:ext uri="{FF2B5EF4-FFF2-40B4-BE49-F238E27FC236}">
                <a16:creationId xmlns:a16="http://schemas.microsoft.com/office/drawing/2014/main" id="{88B5B02A-4FC3-FF4B-BBBC-9BF32E5518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52" t="21097" r="3886" b="10576"/>
          <a:stretch/>
        </p:blipFill>
        <p:spPr bwMode="auto">
          <a:xfrm>
            <a:off x="7603405" y="2094128"/>
            <a:ext cx="2900403" cy="327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08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1EA1-58F1-F547-959C-6004EBBEE98A}"/>
              </a:ext>
            </a:extLst>
          </p:cNvPr>
          <p:cNvSpPr>
            <a:spLocks noGrp="1"/>
          </p:cNvSpPr>
          <p:nvPr>
            <p:ph type="title"/>
          </p:nvPr>
        </p:nvSpPr>
        <p:spPr/>
        <p:txBody>
          <a:bodyPr>
            <a:normAutofit/>
          </a:bodyPr>
          <a:lstStyle/>
          <a:p>
            <a:r>
              <a:rPr lang="en-US" sz="2400" dirty="0"/>
              <a:t>- Experiencing upward trend from 2017 to 2021 </a:t>
            </a:r>
            <a:br>
              <a:rPr lang="en-US" sz="2400" dirty="0"/>
            </a:br>
            <a:br>
              <a:rPr lang="en-US" sz="2400" dirty="0"/>
            </a:br>
            <a:r>
              <a:rPr lang="en-US" sz="2400" dirty="0"/>
              <a:t>- However, is there more that meets the eye? </a:t>
            </a:r>
          </a:p>
        </p:txBody>
      </p:sp>
      <p:pic>
        <p:nvPicPr>
          <p:cNvPr id="1026" name="Picture 2">
            <a:extLst>
              <a:ext uri="{FF2B5EF4-FFF2-40B4-BE49-F238E27FC236}">
                <a16:creationId xmlns:a16="http://schemas.microsoft.com/office/drawing/2014/main" id="{B0583A76-015B-C84E-B9AE-6C193807E3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18100" y="1096483"/>
            <a:ext cx="6281738" cy="46618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61EC11-A67B-6E4A-9B4B-21192F4052E2}"/>
              </a:ext>
            </a:extLst>
          </p:cNvPr>
          <p:cNvSpPr txBox="1"/>
          <p:nvPr/>
        </p:nvSpPr>
        <p:spPr>
          <a:xfrm>
            <a:off x="1190223" y="1757363"/>
            <a:ext cx="2895793" cy="369332"/>
          </a:xfrm>
          <a:prstGeom prst="rect">
            <a:avLst/>
          </a:prstGeom>
          <a:noFill/>
        </p:spPr>
        <p:txBody>
          <a:bodyPr wrap="none" rtlCol="0">
            <a:spAutoFit/>
          </a:bodyPr>
          <a:lstStyle/>
          <a:p>
            <a:r>
              <a:rPr lang="en-US" dirty="0"/>
              <a:t>Netflix’s stock price trend</a:t>
            </a:r>
          </a:p>
        </p:txBody>
      </p:sp>
    </p:spTree>
    <p:extLst>
      <p:ext uri="{BB962C8B-B14F-4D97-AF65-F5344CB8AC3E}">
        <p14:creationId xmlns:p14="http://schemas.microsoft.com/office/powerpoint/2010/main" val="314876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76"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E557A66-5CB8-1546-B253-EA18D5AE2A21}"/>
              </a:ext>
            </a:extLst>
          </p:cNvPr>
          <p:cNvSpPr>
            <a:spLocks noGrp="1"/>
          </p:cNvSpPr>
          <p:nvPr>
            <p:ph type="title"/>
          </p:nvPr>
        </p:nvSpPr>
        <p:spPr>
          <a:xfrm>
            <a:off x="7269686" y="795527"/>
            <a:ext cx="4123738" cy="1433323"/>
          </a:xfrm>
        </p:spPr>
        <p:txBody>
          <a:bodyPr>
            <a:normAutofit/>
          </a:bodyPr>
          <a:lstStyle/>
          <a:p>
            <a:pPr algn="l"/>
            <a:r>
              <a:rPr lang="en-US" sz="3200" dirty="0">
                <a:solidFill>
                  <a:schemeClr val="tx2"/>
                </a:solidFill>
              </a:rPr>
              <a:t>Seasonal Decomposition</a:t>
            </a:r>
          </a:p>
        </p:txBody>
      </p:sp>
      <p:sp>
        <p:nvSpPr>
          <p:cNvPr id="98" name="Rectangle 97">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31ADE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71969B43-ABE5-CD49-A9CE-3A5C6F1719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44" b="-2"/>
          <a:stretch/>
        </p:blipFill>
        <p:spPr bwMode="auto">
          <a:xfrm>
            <a:off x="972115" y="960214"/>
            <a:ext cx="5641848" cy="4919472"/>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3078" name="Content Placeholder 3077">
            <a:extLst>
              <a:ext uri="{FF2B5EF4-FFF2-40B4-BE49-F238E27FC236}">
                <a16:creationId xmlns:a16="http://schemas.microsoft.com/office/drawing/2014/main" id="{A8240392-A8DF-4F9B-9DCF-7994CB5A5A52}"/>
              </a:ext>
            </a:extLst>
          </p:cNvPr>
          <p:cNvSpPr>
            <a:spLocks noGrp="1"/>
          </p:cNvSpPr>
          <p:nvPr>
            <p:ph idx="1"/>
          </p:nvPr>
        </p:nvSpPr>
        <p:spPr>
          <a:xfrm>
            <a:off x="7293817" y="2338388"/>
            <a:ext cx="4099607" cy="3678237"/>
          </a:xfrm>
        </p:spPr>
        <p:txBody>
          <a:bodyPr>
            <a:normAutofit/>
          </a:bodyPr>
          <a:lstStyle/>
          <a:p>
            <a:pPr>
              <a:buClr>
                <a:srgbClr val="31ADE4"/>
              </a:buClr>
            </a:pPr>
            <a:r>
              <a:rPr lang="en-GB" dirty="0"/>
              <a:t>Despite there being an upward trend in Netflix prices, there is a seasonal trend to the fluctuations of the price, which aids us greatly in our forecast for Netflix stock prices.  </a:t>
            </a:r>
          </a:p>
          <a:p>
            <a:pPr>
              <a:buClr>
                <a:srgbClr val="31ADE4"/>
              </a:buClr>
            </a:pPr>
            <a:endParaRPr lang="en-GB" dirty="0"/>
          </a:p>
          <a:p>
            <a:pPr>
              <a:buClr>
                <a:srgbClr val="31ADE4"/>
              </a:buClr>
            </a:pPr>
            <a:r>
              <a:rPr lang="en-GB" dirty="0"/>
              <a:t>We can see a pattern in the rise and fall of Netflix stock price throughout the year</a:t>
            </a:r>
            <a:endParaRPr lang="en-US" dirty="0"/>
          </a:p>
        </p:txBody>
      </p:sp>
    </p:spTree>
    <p:extLst>
      <p:ext uri="{BB962C8B-B14F-4D97-AF65-F5344CB8AC3E}">
        <p14:creationId xmlns:p14="http://schemas.microsoft.com/office/powerpoint/2010/main" val="163089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B1329-A95D-6340-A02C-6CB58CDC065F}"/>
              </a:ext>
            </a:extLst>
          </p:cNvPr>
          <p:cNvSpPr>
            <a:spLocks noGrp="1"/>
          </p:cNvSpPr>
          <p:nvPr>
            <p:ph type="title"/>
          </p:nvPr>
        </p:nvSpPr>
        <p:spPr>
          <a:xfrm>
            <a:off x="2286906" y="619559"/>
            <a:ext cx="6230857" cy="1230570"/>
          </a:xfrm>
        </p:spPr>
        <p:txBody>
          <a:bodyPr anchor="t">
            <a:normAutofit/>
          </a:bodyPr>
          <a:lstStyle/>
          <a:p>
            <a:pPr algn="l"/>
            <a:r>
              <a:rPr lang="en-US" sz="3600" dirty="0">
                <a:solidFill>
                  <a:schemeClr val="accent1"/>
                </a:solidFill>
              </a:rPr>
              <a:t>Correlation </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1962B955-FCA2-0E47-89A6-E380FDDD6A1C}"/>
              </a:ext>
            </a:extLst>
          </p:cNvPr>
          <p:cNvSpPr>
            <a:spLocks noGrp="1"/>
          </p:cNvSpPr>
          <p:nvPr>
            <p:ph idx="1"/>
          </p:nvPr>
        </p:nvSpPr>
        <p:spPr>
          <a:xfrm>
            <a:off x="2079194" y="1630773"/>
            <a:ext cx="4379957" cy="4385852"/>
          </a:xfrm>
        </p:spPr>
        <p:txBody>
          <a:bodyPr anchor="t">
            <a:normAutofit/>
          </a:bodyPr>
          <a:lstStyle/>
          <a:p>
            <a:r>
              <a:rPr lang="en-GB" dirty="0"/>
              <a:t>Linear relationship as a number between -1 (negatively correlated) to 0 (not correlated) to 1 (perfectly correlated).  </a:t>
            </a:r>
          </a:p>
          <a:p>
            <a:r>
              <a:rPr lang="en-GB" dirty="0"/>
              <a:t>Using Pearson Correlation, we can see how Netflix Close price is high correlated with several variables </a:t>
            </a:r>
          </a:p>
          <a:p>
            <a:r>
              <a:rPr lang="en-GB" dirty="0"/>
              <a:t>As Netflix High and Low variables are the most highly correlated, we will also use these variables for our Multivariate LSTM model</a:t>
            </a:r>
            <a:endParaRPr lang="en-US" dirty="0"/>
          </a:p>
        </p:txBody>
      </p:sp>
      <p:pic>
        <p:nvPicPr>
          <p:cNvPr id="32" name="Picture 31" descr="Table&#10;&#10;Description automatically generated">
            <a:extLst>
              <a:ext uri="{FF2B5EF4-FFF2-40B4-BE49-F238E27FC236}">
                <a16:creationId xmlns:a16="http://schemas.microsoft.com/office/drawing/2014/main" id="{A77B98FB-4B29-7A41-9043-C28940140309}"/>
              </a:ext>
            </a:extLst>
          </p:cNvPr>
          <p:cNvPicPr/>
          <p:nvPr/>
        </p:nvPicPr>
        <p:blipFill rotWithShape="1">
          <a:blip r:embed="rId2">
            <a:extLst>
              <a:ext uri="{28A0092B-C50C-407E-A947-70E740481C1C}">
                <a14:useLocalDpi xmlns:a14="http://schemas.microsoft.com/office/drawing/2010/main" val="0"/>
              </a:ext>
            </a:extLst>
          </a:blip>
          <a:srcRect t="8199" b="43816"/>
          <a:stretch/>
        </p:blipFill>
        <p:spPr>
          <a:xfrm>
            <a:off x="6733259" y="3208338"/>
            <a:ext cx="5296286" cy="3343275"/>
          </a:xfrm>
          <a:prstGeom prst="rect">
            <a:avLst/>
          </a:prstGeom>
        </p:spPr>
      </p:pic>
    </p:spTree>
    <p:extLst>
      <p:ext uri="{BB962C8B-B14F-4D97-AF65-F5344CB8AC3E}">
        <p14:creationId xmlns:p14="http://schemas.microsoft.com/office/powerpoint/2010/main" val="1807633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CC9829A-26F6-4595-8608-1A9F57DA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75343792-FB15-4868-8582-6FB07FD06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3" name="Freeform 5">
              <a:extLst>
                <a:ext uri="{FF2B5EF4-FFF2-40B4-BE49-F238E27FC236}">
                  <a16:creationId xmlns:a16="http://schemas.microsoft.com/office/drawing/2014/main" id="{7CA8F4A2-D471-40D9-BE89-06C70ACF4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E43E1CEC-4E49-49E9-8548-8B05B63740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7">
              <a:extLst>
                <a:ext uri="{FF2B5EF4-FFF2-40B4-BE49-F238E27FC236}">
                  <a16:creationId xmlns:a16="http://schemas.microsoft.com/office/drawing/2014/main" id="{B7F53ED1-039D-4BD7-A3E5-297729B937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8">
              <a:extLst>
                <a:ext uri="{FF2B5EF4-FFF2-40B4-BE49-F238E27FC236}">
                  <a16:creationId xmlns:a16="http://schemas.microsoft.com/office/drawing/2014/main" id="{A8487EB7-2469-4867-A80E-D9CD5B2303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9">
              <a:extLst>
                <a:ext uri="{FF2B5EF4-FFF2-40B4-BE49-F238E27FC236}">
                  <a16:creationId xmlns:a16="http://schemas.microsoft.com/office/drawing/2014/main" id="{46143F0D-FDD9-4B87-911C-BBCFB8055C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0">
              <a:extLst>
                <a:ext uri="{FF2B5EF4-FFF2-40B4-BE49-F238E27FC236}">
                  <a16:creationId xmlns:a16="http://schemas.microsoft.com/office/drawing/2014/main" id="{2CFC98FE-A0AD-4DC3-A501-9F93E7F473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1">
              <a:extLst>
                <a:ext uri="{FF2B5EF4-FFF2-40B4-BE49-F238E27FC236}">
                  <a16:creationId xmlns:a16="http://schemas.microsoft.com/office/drawing/2014/main" id="{9AF90DC1-0B6B-4A93-A014-09751AD4D3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2">
              <a:extLst>
                <a:ext uri="{FF2B5EF4-FFF2-40B4-BE49-F238E27FC236}">
                  <a16:creationId xmlns:a16="http://schemas.microsoft.com/office/drawing/2014/main" id="{A2DFFBBE-16F4-4A5E-8934-167B73FFE0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3">
              <a:extLst>
                <a:ext uri="{FF2B5EF4-FFF2-40B4-BE49-F238E27FC236}">
                  <a16:creationId xmlns:a16="http://schemas.microsoft.com/office/drawing/2014/main" id="{A5E67C3A-5087-485D-96E5-21B8644E3D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4">
              <a:extLst>
                <a:ext uri="{FF2B5EF4-FFF2-40B4-BE49-F238E27FC236}">
                  <a16:creationId xmlns:a16="http://schemas.microsoft.com/office/drawing/2014/main" id="{73EB781F-58BE-4B7A-B99B-B318ADFCCB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5">
              <a:extLst>
                <a:ext uri="{FF2B5EF4-FFF2-40B4-BE49-F238E27FC236}">
                  <a16:creationId xmlns:a16="http://schemas.microsoft.com/office/drawing/2014/main" id="{539F2F29-AFA9-4E0B-A2E1-685BA3BB0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6">
              <a:extLst>
                <a:ext uri="{FF2B5EF4-FFF2-40B4-BE49-F238E27FC236}">
                  <a16:creationId xmlns:a16="http://schemas.microsoft.com/office/drawing/2014/main" id="{43647B4C-97BD-4193-A694-A8175A54A1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7">
              <a:extLst>
                <a:ext uri="{FF2B5EF4-FFF2-40B4-BE49-F238E27FC236}">
                  <a16:creationId xmlns:a16="http://schemas.microsoft.com/office/drawing/2014/main" id="{06780C14-905F-45FA-A058-1B48324519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8">
              <a:extLst>
                <a:ext uri="{FF2B5EF4-FFF2-40B4-BE49-F238E27FC236}">
                  <a16:creationId xmlns:a16="http://schemas.microsoft.com/office/drawing/2014/main" id="{5C09B360-91DE-4815-B792-78F1DDAB6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9">
              <a:extLst>
                <a:ext uri="{FF2B5EF4-FFF2-40B4-BE49-F238E27FC236}">
                  <a16:creationId xmlns:a16="http://schemas.microsoft.com/office/drawing/2014/main" id="{32364EA9-C91C-4187-AEA7-3E676F04E1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0">
              <a:extLst>
                <a:ext uri="{FF2B5EF4-FFF2-40B4-BE49-F238E27FC236}">
                  <a16:creationId xmlns:a16="http://schemas.microsoft.com/office/drawing/2014/main" id="{807D3A95-0DDF-4B14-AD7D-3C5465533F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1">
              <a:extLst>
                <a:ext uri="{FF2B5EF4-FFF2-40B4-BE49-F238E27FC236}">
                  <a16:creationId xmlns:a16="http://schemas.microsoft.com/office/drawing/2014/main" id="{18B7A11B-83DF-4C00-836D-1BB371B3B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22">
              <a:extLst>
                <a:ext uri="{FF2B5EF4-FFF2-40B4-BE49-F238E27FC236}">
                  <a16:creationId xmlns:a16="http://schemas.microsoft.com/office/drawing/2014/main" id="{3478F3A2-7617-467C-9F1C-0024CC8404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23">
              <a:extLst>
                <a:ext uri="{FF2B5EF4-FFF2-40B4-BE49-F238E27FC236}">
                  <a16:creationId xmlns:a16="http://schemas.microsoft.com/office/drawing/2014/main" id="{9110FCBA-0E4F-4C72-A148-BA0CC4D7EC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4">
              <a:extLst>
                <a:ext uri="{FF2B5EF4-FFF2-40B4-BE49-F238E27FC236}">
                  <a16:creationId xmlns:a16="http://schemas.microsoft.com/office/drawing/2014/main" id="{5F9AC703-6A55-44D2-A2D0-4C80B2C31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5">
              <a:extLst>
                <a:ext uri="{FF2B5EF4-FFF2-40B4-BE49-F238E27FC236}">
                  <a16:creationId xmlns:a16="http://schemas.microsoft.com/office/drawing/2014/main" id="{A950B910-1A21-48FB-9E68-E71923756A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F594A2EF-2FF2-48A2-91C9-0279003075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66" name="Rectangle 65">
              <a:extLst>
                <a:ext uri="{FF2B5EF4-FFF2-40B4-BE49-F238E27FC236}">
                  <a16:creationId xmlns:a16="http://schemas.microsoft.com/office/drawing/2014/main" id="{40F210D1-1084-4A86-8697-6421DF5C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22">
              <a:extLst>
                <a:ext uri="{FF2B5EF4-FFF2-40B4-BE49-F238E27FC236}">
                  <a16:creationId xmlns:a16="http://schemas.microsoft.com/office/drawing/2014/main" id="{40B25474-8A86-43C1-B77B-EA2994CB4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3ACEAD7B-B41B-4FE1-AD76-97F79C2C2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04F3F27-0DA0-AC47-944D-3898E6E47F72}"/>
              </a:ext>
            </a:extLst>
          </p:cNvPr>
          <p:cNvSpPr>
            <a:spLocks noGrp="1"/>
          </p:cNvSpPr>
          <p:nvPr>
            <p:ph type="title"/>
          </p:nvPr>
        </p:nvSpPr>
        <p:spPr>
          <a:xfrm>
            <a:off x="888631" y="2358391"/>
            <a:ext cx="3498979" cy="2453676"/>
          </a:xfrm>
        </p:spPr>
        <p:txBody>
          <a:bodyPr>
            <a:normAutofit/>
          </a:bodyPr>
          <a:lstStyle/>
          <a:p>
            <a:r>
              <a:rPr lang="en-US" dirty="0"/>
              <a:t>Stock Return</a:t>
            </a:r>
          </a:p>
        </p:txBody>
      </p:sp>
      <p:pic>
        <p:nvPicPr>
          <p:cNvPr id="32" name="Picture 31" descr="Chart, histogram&#10;&#10;Description automatically generated">
            <a:extLst>
              <a:ext uri="{FF2B5EF4-FFF2-40B4-BE49-F238E27FC236}">
                <a16:creationId xmlns:a16="http://schemas.microsoft.com/office/drawing/2014/main" id="{E3FB2B88-3F27-2B4D-A28E-18A5D56C6EEE}"/>
              </a:ext>
            </a:extLst>
          </p:cNvPr>
          <p:cNvPicPr/>
          <p:nvPr/>
        </p:nvPicPr>
        <p:blipFill rotWithShape="1">
          <a:blip r:embed="rId2">
            <a:extLst>
              <a:ext uri="{28A0092B-C50C-407E-A947-70E740481C1C}">
                <a14:useLocalDpi xmlns:a14="http://schemas.microsoft.com/office/drawing/2010/main" val="0"/>
              </a:ext>
            </a:extLst>
          </a:blip>
          <a:srcRect t="99" r="-3" b="-3"/>
          <a:stretch/>
        </p:blipFill>
        <p:spPr bwMode="auto">
          <a:xfrm>
            <a:off x="5115908" y="804036"/>
            <a:ext cx="6274561" cy="2977469"/>
          </a:xfrm>
          <a:prstGeom prst="rect">
            <a:avLst/>
          </a:prstGeom>
          <a:noFill/>
          <a:ln w="9525">
            <a:solidFill>
              <a:schemeClr val="tx1">
                <a:alpha val="20000"/>
              </a:schemeClr>
            </a:solidFill>
          </a:ln>
        </p:spPr>
      </p:pic>
      <p:sp>
        <p:nvSpPr>
          <p:cNvPr id="3" name="Content Placeholder 2">
            <a:extLst>
              <a:ext uri="{FF2B5EF4-FFF2-40B4-BE49-F238E27FC236}">
                <a16:creationId xmlns:a16="http://schemas.microsoft.com/office/drawing/2014/main" id="{4A81673D-63EE-6F41-B609-FE9EDE0ED765}"/>
              </a:ext>
            </a:extLst>
          </p:cNvPr>
          <p:cNvSpPr>
            <a:spLocks noGrp="1"/>
          </p:cNvSpPr>
          <p:nvPr>
            <p:ph idx="1"/>
          </p:nvPr>
        </p:nvSpPr>
        <p:spPr>
          <a:xfrm>
            <a:off x="5118447" y="4267830"/>
            <a:ext cx="6857653" cy="2361570"/>
          </a:xfrm>
        </p:spPr>
        <p:txBody>
          <a:bodyPr>
            <a:normAutofit fontScale="92500" lnSpcReduction="20000"/>
          </a:bodyPr>
          <a:lstStyle/>
          <a:p>
            <a:r>
              <a:rPr lang="en-US" dirty="0"/>
              <a:t>Stock return was calculated using Logarithmic Return </a:t>
            </a:r>
          </a:p>
          <a:p>
            <a:endParaRPr lang="en-US" dirty="0"/>
          </a:p>
          <a:p>
            <a:r>
              <a:rPr lang="en-US" dirty="0"/>
              <a:t>Probability of stock price dropping 10% in one day : 1.14 </a:t>
            </a:r>
          </a:p>
          <a:p>
            <a:r>
              <a:rPr lang="en-US" dirty="0"/>
              <a:t>Single day value at risk: -0.038 </a:t>
            </a:r>
          </a:p>
          <a:p>
            <a:r>
              <a:rPr lang="en-GB" dirty="0"/>
              <a:t>The probability of dropping over 25% over a year: None</a:t>
            </a:r>
            <a:endParaRPr lang="en-US" dirty="0"/>
          </a:p>
          <a:p>
            <a:r>
              <a:rPr lang="en-US" dirty="0"/>
              <a:t>90% confidence level interval: </a:t>
            </a:r>
            <a:r>
              <a:rPr lang="en-GB" dirty="0"/>
              <a:t>0.000265, 0.00248</a:t>
            </a:r>
            <a:endParaRPr lang="en-US" dirty="0"/>
          </a:p>
        </p:txBody>
      </p:sp>
    </p:spTree>
    <p:extLst>
      <p:ext uri="{BB962C8B-B14F-4D97-AF65-F5344CB8AC3E}">
        <p14:creationId xmlns:p14="http://schemas.microsoft.com/office/powerpoint/2010/main" val="3028634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Freeform: Shap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AD954A-51D4-F141-BA53-FC7D8AF1FBD0}"/>
              </a:ext>
            </a:extLst>
          </p:cNvPr>
          <p:cNvSpPr>
            <a:spLocks noGrp="1"/>
          </p:cNvSpPr>
          <p:nvPr>
            <p:ph type="title"/>
          </p:nvPr>
        </p:nvSpPr>
        <p:spPr>
          <a:xfrm>
            <a:off x="807720" y="2349925"/>
            <a:ext cx="2441894" cy="2456442"/>
          </a:xfrm>
        </p:spPr>
        <p:txBody>
          <a:bodyPr>
            <a:normAutofit/>
          </a:bodyPr>
          <a:lstStyle/>
          <a:p>
            <a:pPr algn="l"/>
            <a:endParaRPr lang="en-US" sz="3200"/>
          </a:p>
        </p:txBody>
      </p:sp>
      <p:sp>
        <p:nvSpPr>
          <p:cNvPr id="3" name="Content Placeholder 2">
            <a:extLst>
              <a:ext uri="{FF2B5EF4-FFF2-40B4-BE49-F238E27FC236}">
                <a16:creationId xmlns:a16="http://schemas.microsoft.com/office/drawing/2014/main" id="{CF72C2F3-860B-DF45-AFC1-DE4D96391817}"/>
              </a:ext>
            </a:extLst>
          </p:cNvPr>
          <p:cNvSpPr>
            <a:spLocks noGrp="1"/>
          </p:cNvSpPr>
          <p:nvPr>
            <p:ph idx="1"/>
          </p:nvPr>
        </p:nvSpPr>
        <p:spPr>
          <a:xfrm>
            <a:off x="4846319" y="1111249"/>
            <a:ext cx="6554001" cy="4635503"/>
          </a:xfrm>
        </p:spPr>
        <p:txBody>
          <a:bodyPr>
            <a:normAutofit/>
          </a:bodyPr>
          <a:lstStyle/>
          <a:p>
            <a:r>
              <a:rPr lang="en-GB" dirty="0"/>
              <a:t>Our simple calculation and predictions show that is nearly impossible that a price would drop during a day over 10% or during a year over 25%.</a:t>
            </a:r>
          </a:p>
          <a:p>
            <a:endParaRPr lang="en-GB" dirty="0"/>
          </a:p>
          <a:p>
            <a:r>
              <a:rPr lang="en-GB" dirty="0"/>
              <a:t> The amount of calculated value at risk and what we got from the confidence interval shows us that Netflix is a very safe investment.</a:t>
            </a:r>
          </a:p>
          <a:p>
            <a:endParaRPr lang="en-US" dirty="0"/>
          </a:p>
          <a:p>
            <a:r>
              <a:rPr lang="en-US" dirty="0"/>
              <a:t>Therefore, it would be recommended to invest in the Netflix stock </a:t>
            </a:r>
          </a:p>
        </p:txBody>
      </p:sp>
      <p:pic>
        <p:nvPicPr>
          <p:cNvPr id="2050" name="Picture 2" descr="The best gamestop memes :) Memedroid">
            <a:extLst>
              <a:ext uri="{FF2B5EF4-FFF2-40B4-BE49-F238E27FC236}">
                <a16:creationId xmlns:a16="http://schemas.microsoft.com/office/drawing/2014/main" id="{542DD150-3FEB-4C4E-9159-55B8223B6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523" y="2018114"/>
            <a:ext cx="3291810" cy="372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41648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8912E-F418-584C-AB43-DA1199A27755}"/>
              </a:ext>
            </a:extLst>
          </p:cNvPr>
          <p:cNvSpPr>
            <a:spLocks noGrp="1"/>
          </p:cNvSpPr>
          <p:nvPr>
            <p:ph type="title"/>
          </p:nvPr>
        </p:nvSpPr>
        <p:spPr>
          <a:xfrm>
            <a:off x="2880485" y="841375"/>
            <a:ext cx="6230857" cy="1230570"/>
          </a:xfrm>
        </p:spPr>
        <p:txBody>
          <a:bodyPr anchor="t">
            <a:normAutofit/>
          </a:bodyPr>
          <a:lstStyle/>
          <a:p>
            <a:pPr algn="l"/>
            <a:r>
              <a:rPr lang="en-US" sz="3600" dirty="0">
                <a:solidFill>
                  <a:schemeClr val="accent1"/>
                </a:solidFill>
              </a:rPr>
              <a:t>Part 2: Modelling</a:t>
            </a: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40B9D151-F88E-2646-AACB-9996C4D026B8}"/>
              </a:ext>
            </a:extLst>
          </p:cNvPr>
          <p:cNvSpPr>
            <a:spLocks noGrp="1"/>
          </p:cNvSpPr>
          <p:nvPr>
            <p:ph idx="1"/>
          </p:nvPr>
        </p:nvSpPr>
        <p:spPr>
          <a:xfrm>
            <a:off x="2082359" y="1754270"/>
            <a:ext cx="9805227" cy="4675445"/>
          </a:xfrm>
        </p:spPr>
        <p:txBody>
          <a:bodyPr anchor="t">
            <a:normAutofit fontScale="40000" lnSpcReduction="20000"/>
          </a:bodyPr>
          <a:lstStyle/>
          <a:p>
            <a:r>
              <a:rPr lang="en-US" sz="3600" dirty="0"/>
              <a:t>Modelling is essential to help us predict and forecast Netflix Stock price  </a:t>
            </a:r>
          </a:p>
          <a:p>
            <a:pPr marL="0" indent="0">
              <a:buNone/>
            </a:pPr>
            <a:endParaRPr lang="en-US" sz="3600" dirty="0"/>
          </a:p>
          <a:p>
            <a:r>
              <a:rPr lang="en-US" sz="3600" dirty="0"/>
              <a:t>Moving Average (MA) </a:t>
            </a:r>
          </a:p>
          <a:p>
            <a:r>
              <a:rPr lang="en-GB" sz="3600" dirty="0" err="1"/>
              <a:t>AutoRegressive</a:t>
            </a:r>
            <a:r>
              <a:rPr lang="en-GB" sz="3600" dirty="0"/>
              <a:t> Integrated Moving Average  (</a:t>
            </a:r>
            <a:r>
              <a:rPr lang="en-US" sz="3600" dirty="0"/>
              <a:t>ARIMA)</a:t>
            </a:r>
          </a:p>
          <a:p>
            <a:r>
              <a:rPr lang="en-GB" sz="3600" dirty="0"/>
              <a:t>Long short-term memory (</a:t>
            </a:r>
            <a:r>
              <a:rPr lang="en-US" sz="3600" dirty="0"/>
              <a:t>LSTM)</a:t>
            </a:r>
          </a:p>
          <a:p>
            <a:endParaRPr lang="en-US" sz="3600" dirty="0"/>
          </a:p>
          <a:p>
            <a:r>
              <a:rPr lang="en-US" sz="3600" dirty="0"/>
              <a:t>MA and ARIMA models are Univariate </a:t>
            </a:r>
          </a:p>
          <a:p>
            <a:r>
              <a:rPr lang="en-US" sz="3600" dirty="0"/>
              <a:t>LSTM model is Multivariate </a:t>
            </a:r>
          </a:p>
          <a:p>
            <a:r>
              <a:rPr lang="en-US" sz="3600" dirty="0"/>
              <a:t>To determine which model is the most appropriate, it will be determined by using Mean Squared Error (MSE) </a:t>
            </a:r>
          </a:p>
          <a:p>
            <a:endParaRPr lang="en-US" sz="3600" dirty="0"/>
          </a:p>
          <a:p>
            <a:r>
              <a:rPr lang="en-GB" sz="3600" dirty="0"/>
              <a:t>Mean Squared Error (MSE) is </a:t>
            </a:r>
            <a:r>
              <a:rPr lang="en-GB" sz="3600" b="1" dirty="0"/>
              <a:t>a measure of how close a fitted line is to data points</a:t>
            </a:r>
            <a:r>
              <a:rPr lang="en-GB" sz="3600" dirty="0"/>
              <a:t>. For every data point, you take the distance vertically from the point to the corresponding y value on the curve fit (the error), and square the value</a:t>
            </a:r>
            <a:endParaRPr lang="en-US" sz="3600" dirty="0"/>
          </a:p>
          <a:p>
            <a:endParaRPr lang="en-US" sz="1600" dirty="0"/>
          </a:p>
        </p:txBody>
      </p:sp>
    </p:spTree>
    <p:extLst>
      <p:ext uri="{BB962C8B-B14F-4D97-AF65-F5344CB8AC3E}">
        <p14:creationId xmlns:p14="http://schemas.microsoft.com/office/powerpoint/2010/main" val="248768223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
  <TotalTime>3838</TotalTime>
  <Words>1114</Words>
  <Application>Microsoft Macintosh PowerPoint</Application>
  <PresentationFormat>Widescreen</PresentationFormat>
  <Paragraphs>109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 Light</vt:lpstr>
      <vt:lpstr>Rockwell</vt:lpstr>
      <vt:lpstr>Wingdings</vt:lpstr>
      <vt:lpstr>Atlas</vt:lpstr>
      <vt:lpstr>BA 723 Capstone Project </vt:lpstr>
      <vt:lpstr>PowerPoint Presentation</vt:lpstr>
      <vt:lpstr>Data variables used</vt:lpstr>
      <vt:lpstr>- Experiencing upward trend from 2017 to 2021   - However, is there more that meets the eye? </vt:lpstr>
      <vt:lpstr>Seasonal Decomposition</vt:lpstr>
      <vt:lpstr>Correlation </vt:lpstr>
      <vt:lpstr>Stock Return</vt:lpstr>
      <vt:lpstr>PowerPoint Presentation</vt:lpstr>
      <vt:lpstr>Part 2: Modelling</vt:lpstr>
      <vt:lpstr>50 day  Moving Average</vt:lpstr>
      <vt:lpstr>Moving Average (MA)  for 50 days</vt:lpstr>
      <vt:lpstr>ARIMA model</vt:lpstr>
      <vt:lpstr>MSE: $11.86   </vt:lpstr>
      <vt:lpstr>LSTM</vt:lpstr>
      <vt:lpstr>MSE: $0.12</vt:lpstr>
      <vt:lpstr>Summary</vt:lpstr>
      <vt:lpstr>Conclusion</vt:lpstr>
      <vt:lpstr>PowerPoint Presentation</vt:lpstr>
      <vt:lpstr>Bilbiography</vt:lpstr>
      <vt:lpstr>Index</vt:lpstr>
      <vt:lpstr>Index (cont.) </vt:lpstr>
      <vt:lpstr>Index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 7 Capstone Project </dc:title>
  <dc:creator>Justin Tay</dc:creator>
  <cp:lastModifiedBy>Justin Tay</cp:lastModifiedBy>
  <cp:revision>49</cp:revision>
  <dcterms:created xsi:type="dcterms:W3CDTF">2021-12-14T05:17:37Z</dcterms:created>
  <dcterms:modified xsi:type="dcterms:W3CDTF">2021-12-16T21:43:13Z</dcterms:modified>
</cp:coreProperties>
</file>