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8" r:id="rId2"/>
    <p:sldId id="349" r:id="rId3"/>
    <p:sldId id="345" r:id="rId4"/>
    <p:sldId id="402" r:id="rId5"/>
    <p:sldId id="379" r:id="rId6"/>
    <p:sldId id="380" r:id="rId7"/>
    <p:sldId id="381" r:id="rId8"/>
    <p:sldId id="397" r:id="rId9"/>
    <p:sldId id="382" r:id="rId10"/>
    <p:sldId id="33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5C00"/>
    <a:srgbClr val="51534D"/>
    <a:srgbClr val="555751"/>
    <a:srgbClr val="5A5C56"/>
    <a:srgbClr val="686A64"/>
    <a:srgbClr val="4A4A4A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6" autoAdjust="0"/>
    <p:restoredTop sz="92933" autoAdjust="0"/>
  </p:normalViewPr>
  <p:slideViewPr>
    <p:cSldViewPr showGuides="1">
      <p:cViewPr varScale="1">
        <p:scale>
          <a:sx n="80" d="100"/>
          <a:sy n="80" d="100"/>
        </p:scale>
        <p:origin x="149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22A05-0828-4426-870B-3880FA7C9BA0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</dgm:pt>
    <dgm:pt modelId="{30203D54-DA44-46DF-8495-FDD2A3EB4503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Software</a:t>
          </a:r>
        </a:p>
      </dgm:t>
    </dgm:pt>
    <dgm:pt modelId="{9F3809E2-4668-4B6B-AB1B-8A280C741DA9}" type="parTrans" cxnId="{0A6A3EDF-FF3E-41F0-9925-86B55C16850C}">
      <dgm:prSet/>
      <dgm:spPr/>
      <dgm:t>
        <a:bodyPr/>
        <a:lstStyle/>
        <a:p>
          <a:pPr algn="ctr"/>
          <a:endParaRPr lang="en-US"/>
        </a:p>
      </dgm:t>
    </dgm:pt>
    <dgm:pt modelId="{755AF60A-3B48-4F63-8FB5-365A7051580A}" type="sibTrans" cxnId="{0A6A3EDF-FF3E-41F0-9925-86B55C16850C}">
      <dgm:prSet/>
      <dgm:spPr/>
      <dgm:t>
        <a:bodyPr/>
        <a:lstStyle/>
        <a:p>
          <a:pPr algn="ctr"/>
          <a:endParaRPr lang="en-US"/>
        </a:p>
      </dgm:t>
    </dgm:pt>
    <dgm:pt modelId="{2B5504B6-C1B1-4AA5-B23C-3A48B691D5E1}">
      <dgm:prSet/>
      <dgm:spPr/>
      <dgm:t>
        <a:bodyPr/>
        <a:lstStyle/>
        <a:p>
          <a:r>
            <a:rPr lang="en-US" b="1" dirty="0"/>
            <a:t>Technician/Technology</a:t>
          </a:r>
        </a:p>
        <a:p>
          <a:r>
            <a:rPr lang="en-US" b="1" dirty="0"/>
            <a:t>Diploma – 2 years</a:t>
          </a:r>
        </a:p>
        <a:p>
          <a:r>
            <a:rPr lang="en-US" b="1" dirty="0"/>
            <a:t>Advanced Diplomas – 3 years</a:t>
          </a:r>
          <a:endParaRPr lang="en-US" dirty="0"/>
        </a:p>
      </dgm:t>
    </dgm:pt>
    <dgm:pt modelId="{3328B619-8E03-44E2-A43B-EC12DBC19793}" type="parTrans" cxnId="{359889FA-D6B0-4105-853D-F8F47A654CED}">
      <dgm:prSet/>
      <dgm:spPr/>
      <dgm:t>
        <a:bodyPr/>
        <a:lstStyle/>
        <a:p>
          <a:endParaRPr lang="en-US"/>
        </a:p>
      </dgm:t>
    </dgm:pt>
    <dgm:pt modelId="{BA51B2F4-19D5-4706-AF46-F5B9A224C12D}" type="sibTrans" cxnId="{359889FA-D6B0-4105-853D-F8F47A654CED}">
      <dgm:prSet/>
      <dgm:spPr/>
      <dgm:t>
        <a:bodyPr/>
        <a:lstStyle/>
        <a:p>
          <a:endParaRPr lang="en-US"/>
        </a:p>
      </dgm:t>
    </dgm:pt>
    <dgm:pt modelId="{CE3252CD-2E8B-4986-A407-901B83F20F2E}">
      <dgm:prSet/>
      <dgm:spPr/>
      <dgm:t>
        <a:bodyPr/>
        <a:lstStyle/>
        <a:p>
          <a:r>
            <a:rPr kumimoji="0" lang="en-US" b="1" i="0" u="none" strike="noStrike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Fast-Track</a:t>
          </a:r>
        </a:p>
        <a:p>
          <a:r>
            <a:rPr kumimoji="0" lang="en-US" b="1" i="0" u="none" strike="noStrike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to diploma and advanced diplomas</a:t>
          </a:r>
        </a:p>
        <a:p>
          <a:r>
            <a:rPr kumimoji="0" lang="en-US" b="1" i="0" u="none" strike="noStrike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1 to 2 years</a:t>
          </a:r>
          <a:endParaRPr lang="en-US" dirty="0"/>
        </a:p>
      </dgm:t>
    </dgm:pt>
    <dgm:pt modelId="{26EA2B0F-BD97-4B5E-8EA3-185CEE235C6A}" type="parTrans" cxnId="{79B1D8D6-749D-4F89-903F-458507C03D2D}">
      <dgm:prSet/>
      <dgm:spPr/>
      <dgm:t>
        <a:bodyPr/>
        <a:lstStyle/>
        <a:p>
          <a:endParaRPr lang="en-US"/>
        </a:p>
      </dgm:t>
    </dgm:pt>
    <dgm:pt modelId="{C4B65E68-F9E3-4BE1-A146-4183D7D287DD}" type="sibTrans" cxnId="{79B1D8D6-749D-4F89-903F-458507C03D2D}">
      <dgm:prSet/>
      <dgm:spPr/>
      <dgm:t>
        <a:bodyPr/>
        <a:lstStyle/>
        <a:p>
          <a:endParaRPr lang="en-US"/>
        </a:p>
      </dgm:t>
    </dgm:pt>
    <dgm:pt modelId="{CB8C33DB-7EFF-4848-8E2F-503F70DAE07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Mobile Application Development – Post graduate certificate</a:t>
          </a:r>
          <a:endParaRPr lang="en-US" dirty="0">
            <a:solidFill>
              <a:schemeClr val="bg1"/>
            </a:solidFill>
          </a:endParaRPr>
        </a:p>
      </dgm:t>
    </dgm:pt>
    <dgm:pt modelId="{7C37DAD2-EE4C-4275-8FA5-75B726937271}" type="parTrans" cxnId="{0FA590BE-A1F5-4999-AA0B-4C3241FE017E}">
      <dgm:prSet/>
      <dgm:spPr/>
      <dgm:t>
        <a:bodyPr/>
        <a:lstStyle/>
        <a:p>
          <a:endParaRPr lang="en-US"/>
        </a:p>
      </dgm:t>
    </dgm:pt>
    <dgm:pt modelId="{2D4E9075-E1D0-460D-8BD7-D11135898EC6}" type="sibTrans" cxnId="{0FA590BE-A1F5-4999-AA0B-4C3241FE017E}">
      <dgm:prSet/>
      <dgm:spPr/>
      <dgm:t>
        <a:bodyPr/>
        <a:lstStyle/>
        <a:p>
          <a:endParaRPr lang="en-US"/>
        </a:p>
      </dgm:t>
    </dgm:pt>
    <dgm:pt modelId="{0354F5C5-75A4-428E-A7BE-CA79B2F4A7C8}" type="pres">
      <dgm:prSet presAssocID="{A2A22A05-0828-4426-870B-3880FA7C9B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ADD736-71A8-4E1D-8C9B-3EC7431D2A1D}" type="pres">
      <dgm:prSet presAssocID="{30203D54-DA44-46DF-8495-FDD2A3EB4503}" presName="hierRoot1" presStyleCnt="0">
        <dgm:presLayoutVars>
          <dgm:hierBranch/>
        </dgm:presLayoutVars>
      </dgm:prSet>
      <dgm:spPr/>
    </dgm:pt>
    <dgm:pt modelId="{6803BEFA-7D48-48D5-900D-9824138A5E89}" type="pres">
      <dgm:prSet presAssocID="{30203D54-DA44-46DF-8495-FDD2A3EB4503}" presName="rootComposite1" presStyleCnt="0"/>
      <dgm:spPr/>
    </dgm:pt>
    <dgm:pt modelId="{9885C104-20A7-4242-8FB9-490E060F5A7E}" type="pres">
      <dgm:prSet presAssocID="{30203D54-DA44-46DF-8495-FDD2A3EB4503}" presName="rootText1" presStyleLbl="node0" presStyleIdx="0" presStyleCnt="1" custLinFactNeighborY="-39963">
        <dgm:presLayoutVars>
          <dgm:chPref val="3"/>
        </dgm:presLayoutVars>
      </dgm:prSet>
      <dgm:spPr/>
    </dgm:pt>
    <dgm:pt modelId="{30006A6A-3CAF-422D-AB75-6C66D3CAB82F}" type="pres">
      <dgm:prSet presAssocID="{30203D54-DA44-46DF-8495-FDD2A3EB4503}" presName="rootConnector1" presStyleLbl="node1" presStyleIdx="0" presStyleCnt="0"/>
      <dgm:spPr/>
    </dgm:pt>
    <dgm:pt modelId="{20D7486B-FA01-4CF8-811A-CDAA0287BD27}" type="pres">
      <dgm:prSet presAssocID="{30203D54-DA44-46DF-8495-FDD2A3EB4503}" presName="hierChild2" presStyleCnt="0"/>
      <dgm:spPr/>
    </dgm:pt>
    <dgm:pt modelId="{9A1BFD0E-186F-4F6F-B138-7A5BE71D95DC}" type="pres">
      <dgm:prSet presAssocID="{3328B619-8E03-44E2-A43B-EC12DBC19793}" presName="Name35" presStyleLbl="parChTrans1D2" presStyleIdx="0" presStyleCnt="3"/>
      <dgm:spPr/>
    </dgm:pt>
    <dgm:pt modelId="{EFA3334C-BD13-4B2A-A7B9-53C35F21C94F}" type="pres">
      <dgm:prSet presAssocID="{2B5504B6-C1B1-4AA5-B23C-3A48B691D5E1}" presName="hierRoot2" presStyleCnt="0">
        <dgm:presLayoutVars>
          <dgm:hierBranch val="init"/>
        </dgm:presLayoutVars>
      </dgm:prSet>
      <dgm:spPr/>
    </dgm:pt>
    <dgm:pt modelId="{2D750744-3EB8-46A5-B2D3-FA01604F85DC}" type="pres">
      <dgm:prSet presAssocID="{2B5504B6-C1B1-4AA5-B23C-3A48B691D5E1}" presName="rootComposite" presStyleCnt="0"/>
      <dgm:spPr/>
    </dgm:pt>
    <dgm:pt modelId="{3CA4568E-7C1C-4CD6-970C-E7058B356CB9}" type="pres">
      <dgm:prSet presAssocID="{2B5504B6-C1B1-4AA5-B23C-3A48B691D5E1}" presName="rootText" presStyleLbl="node2" presStyleIdx="0" presStyleCnt="3" custScaleX="103374">
        <dgm:presLayoutVars>
          <dgm:chPref val="3"/>
        </dgm:presLayoutVars>
      </dgm:prSet>
      <dgm:spPr/>
    </dgm:pt>
    <dgm:pt modelId="{39BC1707-74F0-49B9-B490-9DA4172988BE}" type="pres">
      <dgm:prSet presAssocID="{2B5504B6-C1B1-4AA5-B23C-3A48B691D5E1}" presName="rootConnector" presStyleLbl="node2" presStyleIdx="0" presStyleCnt="3"/>
      <dgm:spPr/>
    </dgm:pt>
    <dgm:pt modelId="{B856C3F4-04FC-48AE-BA37-6C166B7F30B4}" type="pres">
      <dgm:prSet presAssocID="{2B5504B6-C1B1-4AA5-B23C-3A48B691D5E1}" presName="hierChild4" presStyleCnt="0"/>
      <dgm:spPr/>
    </dgm:pt>
    <dgm:pt modelId="{5D6F7EA4-C2A7-4B43-88BD-BEFB11E36698}" type="pres">
      <dgm:prSet presAssocID="{2B5504B6-C1B1-4AA5-B23C-3A48B691D5E1}" presName="hierChild5" presStyleCnt="0"/>
      <dgm:spPr/>
    </dgm:pt>
    <dgm:pt modelId="{B6A7E890-BFC8-45BE-8A22-AFC243F890E1}" type="pres">
      <dgm:prSet presAssocID="{26EA2B0F-BD97-4B5E-8EA3-185CEE235C6A}" presName="Name35" presStyleLbl="parChTrans1D2" presStyleIdx="1" presStyleCnt="3"/>
      <dgm:spPr/>
    </dgm:pt>
    <dgm:pt modelId="{3F122C7F-79F0-47A5-AEC8-5D2F6F3D007D}" type="pres">
      <dgm:prSet presAssocID="{CE3252CD-2E8B-4986-A407-901B83F20F2E}" presName="hierRoot2" presStyleCnt="0">
        <dgm:presLayoutVars>
          <dgm:hierBranch val="init"/>
        </dgm:presLayoutVars>
      </dgm:prSet>
      <dgm:spPr/>
    </dgm:pt>
    <dgm:pt modelId="{B4FFDC12-617B-4D4E-A1C9-1CC3B7C3CACD}" type="pres">
      <dgm:prSet presAssocID="{CE3252CD-2E8B-4986-A407-901B83F20F2E}" presName="rootComposite" presStyleCnt="0"/>
      <dgm:spPr/>
    </dgm:pt>
    <dgm:pt modelId="{55E348E5-598C-4629-965D-00506C509B10}" type="pres">
      <dgm:prSet presAssocID="{CE3252CD-2E8B-4986-A407-901B83F20F2E}" presName="rootText" presStyleLbl="node2" presStyleIdx="1" presStyleCnt="3">
        <dgm:presLayoutVars>
          <dgm:chPref val="3"/>
        </dgm:presLayoutVars>
      </dgm:prSet>
      <dgm:spPr/>
    </dgm:pt>
    <dgm:pt modelId="{3C3695CD-E06C-4921-B15F-48182224B553}" type="pres">
      <dgm:prSet presAssocID="{CE3252CD-2E8B-4986-A407-901B83F20F2E}" presName="rootConnector" presStyleLbl="node2" presStyleIdx="1" presStyleCnt="3"/>
      <dgm:spPr/>
    </dgm:pt>
    <dgm:pt modelId="{BCF33B74-696F-4F18-8D52-36E3611FB3E1}" type="pres">
      <dgm:prSet presAssocID="{CE3252CD-2E8B-4986-A407-901B83F20F2E}" presName="hierChild4" presStyleCnt="0"/>
      <dgm:spPr/>
    </dgm:pt>
    <dgm:pt modelId="{45708821-FC89-4CEF-909F-417AE7CE9C97}" type="pres">
      <dgm:prSet presAssocID="{CE3252CD-2E8B-4986-A407-901B83F20F2E}" presName="hierChild5" presStyleCnt="0"/>
      <dgm:spPr/>
    </dgm:pt>
    <dgm:pt modelId="{513708A6-D05E-4574-A60E-EBB0F8F432D1}" type="pres">
      <dgm:prSet presAssocID="{7C37DAD2-EE4C-4275-8FA5-75B726937271}" presName="Name35" presStyleLbl="parChTrans1D2" presStyleIdx="2" presStyleCnt="3"/>
      <dgm:spPr/>
    </dgm:pt>
    <dgm:pt modelId="{94387795-68DE-4415-852E-80C7D0E1CB25}" type="pres">
      <dgm:prSet presAssocID="{CB8C33DB-7EFF-4848-8E2F-503F70DAE079}" presName="hierRoot2" presStyleCnt="0">
        <dgm:presLayoutVars>
          <dgm:hierBranch val="init"/>
        </dgm:presLayoutVars>
      </dgm:prSet>
      <dgm:spPr/>
    </dgm:pt>
    <dgm:pt modelId="{3E4AF413-2973-42D8-8CEC-97D7F689E494}" type="pres">
      <dgm:prSet presAssocID="{CB8C33DB-7EFF-4848-8E2F-503F70DAE079}" presName="rootComposite" presStyleCnt="0"/>
      <dgm:spPr/>
    </dgm:pt>
    <dgm:pt modelId="{9DFABF48-B05B-4B17-ACCE-A39FA62F8809}" type="pres">
      <dgm:prSet presAssocID="{CB8C33DB-7EFF-4848-8E2F-503F70DAE079}" presName="rootText" presStyleLbl="node2" presStyleIdx="2" presStyleCnt="3">
        <dgm:presLayoutVars>
          <dgm:chPref val="3"/>
        </dgm:presLayoutVars>
      </dgm:prSet>
      <dgm:spPr/>
    </dgm:pt>
    <dgm:pt modelId="{3A57AD1E-4D33-4709-B750-6556DA0B0E9E}" type="pres">
      <dgm:prSet presAssocID="{CB8C33DB-7EFF-4848-8E2F-503F70DAE079}" presName="rootConnector" presStyleLbl="node2" presStyleIdx="2" presStyleCnt="3"/>
      <dgm:spPr/>
    </dgm:pt>
    <dgm:pt modelId="{FE59B30F-4F2D-42CA-B1D7-0E4214B5C8FD}" type="pres">
      <dgm:prSet presAssocID="{CB8C33DB-7EFF-4848-8E2F-503F70DAE079}" presName="hierChild4" presStyleCnt="0"/>
      <dgm:spPr/>
    </dgm:pt>
    <dgm:pt modelId="{4FC29F07-EF6E-43FF-A2DE-A8E14664AF12}" type="pres">
      <dgm:prSet presAssocID="{CB8C33DB-7EFF-4848-8E2F-503F70DAE079}" presName="hierChild5" presStyleCnt="0"/>
      <dgm:spPr/>
    </dgm:pt>
    <dgm:pt modelId="{E1182B97-3A7B-4252-B24E-7E54ACEE4D72}" type="pres">
      <dgm:prSet presAssocID="{30203D54-DA44-46DF-8495-FDD2A3EB4503}" presName="hierChild3" presStyleCnt="0"/>
      <dgm:spPr/>
    </dgm:pt>
  </dgm:ptLst>
  <dgm:cxnLst>
    <dgm:cxn modelId="{BF89A817-2D14-44F4-BD28-94CD8249C359}" type="presOf" srcId="{A2A22A05-0828-4426-870B-3880FA7C9BA0}" destId="{0354F5C5-75A4-428E-A7BE-CA79B2F4A7C8}" srcOrd="0" destOrd="0" presId="urn:microsoft.com/office/officeart/2005/8/layout/orgChart1"/>
    <dgm:cxn modelId="{FEFF502B-71D2-43F8-8507-A98202093915}" type="presOf" srcId="{CB8C33DB-7EFF-4848-8E2F-503F70DAE079}" destId="{9DFABF48-B05B-4B17-ACCE-A39FA62F8809}" srcOrd="0" destOrd="0" presId="urn:microsoft.com/office/officeart/2005/8/layout/orgChart1"/>
    <dgm:cxn modelId="{314B9C31-A1BE-4BE5-9425-48639109B225}" type="presOf" srcId="{CB8C33DB-7EFF-4848-8E2F-503F70DAE079}" destId="{3A57AD1E-4D33-4709-B750-6556DA0B0E9E}" srcOrd="1" destOrd="0" presId="urn:microsoft.com/office/officeart/2005/8/layout/orgChart1"/>
    <dgm:cxn modelId="{E9E0674F-94C4-4DAD-AEA4-5DCCD12FE113}" type="presOf" srcId="{2B5504B6-C1B1-4AA5-B23C-3A48B691D5E1}" destId="{39BC1707-74F0-49B9-B490-9DA4172988BE}" srcOrd="1" destOrd="0" presId="urn:microsoft.com/office/officeart/2005/8/layout/orgChart1"/>
    <dgm:cxn modelId="{2994A856-2328-46E2-A28C-A9BB7B40F458}" type="presOf" srcId="{CE3252CD-2E8B-4986-A407-901B83F20F2E}" destId="{3C3695CD-E06C-4921-B15F-48182224B553}" srcOrd="1" destOrd="0" presId="urn:microsoft.com/office/officeart/2005/8/layout/orgChart1"/>
    <dgm:cxn modelId="{5857DA91-BA0E-479C-B8D7-691EC272AB80}" type="presOf" srcId="{26EA2B0F-BD97-4B5E-8EA3-185CEE235C6A}" destId="{B6A7E890-BFC8-45BE-8A22-AFC243F890E1}" srcOrd="0" destOrd="0" presId="urn:microsoft.com/office/officeart/2005/8/layout/orgChart1"/>
    <dgm:cxn modelId="{81FDCCA8-578D-4010-8CD4-647A1A508CA7}" type="presOf" srcId="{30203D54-DA44-46DF-8495-FDD2A3EB4503}" destId="{9885C104-20A7-4242-8FB9-490E060F5A7E}" srcOrd="0" destOrd="0" presId="urn:microsoft.com/office/officeart/2005/8/layout/orgChart1"/>
    <dgm:cxn modelId="{976283B4-9903-47D9-82C4-BD6177FCB3C5}" type="presOf" srcId="{30203D54-DA44-46DF-8495-FDD2A3EB4503}" destId="{30006A6A-3CAF-422D-AB75-6C66D3CAB82F}" srcOrd="1" destOrd="0" presId="urn:microsoft.com/office/officeart/2005/8/layout/orgChart1"/>
    <dgm:cxn modelId="{975C73B5-DBEA-4009-A035-6852F38ABE46}" type="presOf" srcId="{2B5504B6-C1B1-4AA5-B23C-3A48B691D5E1}" destId="{3CA4568E-7C1C-4CD6-970C-E7058B356CB9}" srcOrd="0" destOrd="0" presId="urn:microsoft.com/office/officeart/2005/8/layout/orgChart1"/>
    <dgm:cxn modelId="{D9BC7DB6-82F0-4991-9692-BFE044589137}" type="presOf" srcId="{7C37DAD2-EE4C-4275-8FA5-75B726937271}" destId="{513708A6-D05E-4574-A60E-EBB0F8F432D1}" srcOrd="0" destOrd="0" presId="urn:microsoft.com/office/officeart/2005/8/layout/orgChart1"/>
    <dgm:cxn modelId="{26C0FAB6-A1FA-44CF-A188-DA2679080F18}" type="presOf" srcId="{CE3252CD-2E8B-4986-A407-901B83F20F2E}" destId="{55E348E5-598C-4629-965D-00506C509B10}" srcOrd="0" destOrd="0" presId="urn:microsoft.com/office/officeart/2005/8/layout/orgChart1"/>
    <dgm:cxn modelId="{0FA590BE-A1F5-4999-AA0B-4C3241FE017E}" srcId="{30203D54-DA44-46DF-8495-FDD2A3EB4503}" destId="{CB8C33DB-7EFF-4848-8E2F-503F70DAE079}" srcOrd="2" destOrd="0" parTransId="{7C37DAD2-EE4C-4275-8FA5-75B726937271}" sibTransId="{2D4E9075-E1D0-460D-8BD7-D11135898EC6}"/>
    <dgm:cxn modelId="{79B1D8D6-749D-4F89-903F-458507C03D2D}" srcId="{30203D54-DA44-46DF-8495-FDD2A3EB4503}" destId="{CE3252CD-2E8B-4986-A407-901B83F20F2E}" srcOrd="1" destOrd="0" parTransId="{26EA2B0F-BD97-4B5E-8EA3-185CEE235C6A}" sibTransId="{C4B65E68-F9E3-4BE1-A146-4183D7D287DD}"/>
    <dgm:cxn modelId="{0A6A3EDF-FF3E-41F0-9925-86B55C16850C}" srcId="{A2A22A05-0828-4426-870B-3880FA7C9BA0}" destId="{30203D54-DA44-46DF-8495-FDD2A3EB4503}" srcOrd="0" destOrd="0" parTransId="{9F3809E2-4668-4B6B-AB1B-8A280C741DA9}" sibTransId="{755AF60A-3B48-4F63-8FB5-365A7051580A}"/>
    <dgm:cxn modelId="{839496F4-FBA7-41F4-9F65-DFBBE741F4EF}" type="presOf" srcId="{3328B619-8E03-44E2-A43B-EC12DBC19793}" destId="{9A1BFD0E-186F-4F6F-B138-7A5BE71D95DC}" srcOrd="0" destOrd="0" presId="urn:microsoft.com/office/officeart/2005/8/layout/orgChart1"/>
    <dgm:cxn modelId="{359889FA-D6B0-4105-853D-F8F47A654CED}" srcId="{30203D54-DA44-46DF-8495-FDD2A3EB4503}" destId="{2B5504B6-C1B1-4AA5-B23C-3A48B691D5E1}" srcOrd="0" destOrd="0" parTransId="{3328B619-8E03-44E2-A43B-EC12DBC19793}" sibTransId="{BA51B2F4-19D5-4706-AF46-F5B9A224C12D}"/>
    <dgm:cxn modelId="{50CF4A8E-2B5D-410E-92AE-8D0BB1BDFB3B}" type="presParOf" srcId="{0354F5C5-75A4-428E-A7BE-CA79B2F4A7C8}" destId="{11ADD736-71A8-4E1D-8C9B-3EC7431D2A1D}" srcOrd="0" destOrd="0" presId="urn:microsoft.com/office/officeart/2005/8/layout/orgChart1"/>
    <dgm:cxn modelId="{DEEFDBCB-BD14-4076-9061-49036ECE8755}" type="presParOf" srcId="{11ADD736-71A8-4E1D-8C9B-3EC7431D2A1D}" destId="{6803BEFA-7D48-48D5-900D-9824138A5E89}" srcOrd="0" destOrd="0" presId="urn:microsoft.com/office/officeart/2005/8/layout/orgChart1"/>
    <dgm:cxn modelId="{8953BAD9-F35E-4AA4-AD75-4E57581BF728}" type="presParOf" srcId="{6803BEFA-7D48-48D5-900D-9824138A5E89}" destId="{9885C104-20A7-4242-8FB9-490E060F5A7E}" srcOrd="0" destOrd="0" presId="urn:microsoft.com/office/officeart/2005/8/layout/orgChart1"/>
    <dgm:cxn modelId="{7447D773-F1DD-444B-BCF2-F44F0D111365}" type="presParOf" srcId="{6803BEFA-7D48-48D5-900D-9824138A5E89}" destId="{30006A6A-3CAF-422D-AB75-6C66D3CAB82F}" srcOrd="1" destOrd="0" presId="urn:microsoft.com/office/officeart/2005/8/layout/orgChart1"/>
    <dgm:cxn modelId="{698D1DCD-79C0-4402-8A52-95D48578FC5D}" type="presParOf" srcId="{11ADD736-71A8-4E1D-8C9B-3EC7431D2A1D}" destId="{20D7486B-FA01-4CF8-811A-CDAA0287BD27}" srcOrd="1" destOrd="0" presId="urn:microsoft.com/office/officeart/2005/8/layout/orgChart1"/>
    <dgm:cxn modelId="{214FFB84-39F3-4CD3-BCB7-79AD5A06E122}" type="presParOf" srcId="{20D7486B-FA01-4CF8-811A-CDAA0287BD27}" destId="{9A1BFD0E-186F-4F6F-B138-7A5BE71D95DC}" srcOrd="0" destOrd="0" presId="urn:microsoft.com/office/officeart/2005/8/layout/orgChart1"/>
    <dgm:cxn modelId="{57B2E784-F946-410D-B624-F77E025BF676}" type="presParOf" srcId="{20D7486B-FA01-4CF8-811A-CDAA0287BD27}" destId="{EFA3334C-BD13-4B2A-A7B9-53C35F21C94F}" srcOrd="1" destOrd="0" presId="urn:microsoft.com/office/officeart/2005/8/layout/orgChart1"/>
    <dgm:cxn modelId="{8D499B09-2221-4CD1-87BE-E69B1C1DDCD0}" type="presParOf" srcId="{EFA3334C-BD13-4B2A-A7B9-53C35F21C94F}" destId="{2D750744-3EB8-46A5-B2D3-FA01604F85DC}" srcOrd="0" destOrd="0" presId="urn:microsoft.com/office/officeart/2005/8/layout/orgChart1"/>
    <dgm:cxn modelId="{B908ED04-E123-4B3E-9076-76CC65CDC119}" type="presParOf" srcId="{2D750744-3EB8-46A5-B2D3-FA01604F85DC}" destId="{3CA4568E-7C1C-4CD6-970C-E7058B356CB9}" srcOrd="0" destOrd="0" presId="urn:microsoft.com/office/officeart/2005/8/layout/orgChart1"/>
    <dgm:cxn modelId="{53658646-6FA8-41BC-89EB-B522CB7AAA26}" type="presParOf" srcId="{2D750744-3EB8-46A5-B2D3-FA01604F85DC}" destId="{39BC1707-74F0-49B9-B490-9DA4172988BE}" srcOrd="1" destOrd="0" presId="urn:microsoft.com/office/officeart/2005/8/layout/orgChart1"/>
    <dgm:cxn modelId="{2EEF19A6-AAFA-4902-ACF1-3977B8831EBA}" type="presParOf" srcId="{EFA3334C-BD13-4B2A-A7B9-53C35F21C94F}" destId="{B856C3F4-04FC-48AE-BA37-6C166B7F30B4}" srcOrd="1" destOrd="0" presId="urn:microsoft.com/office/officeart/2005/8/layout/orgChart1"/>
    <dgm:cxn modelId="{4C703616-3329-4C24-9007-E0B532137629}" type="presParOf" srcId="{EFA3334C-BD13-4B2A-A7B9-53C35F21C94F}" destId="{5D6F7EA4-C2A7-4B43-88BD-BEFB11E36698}" srcOrd="2" destOrd="0" presId="urn:microsoft.com/office/officeart/2005/8/layout/orgChart1"/>
    <dgm:cxn modelId="{C9788348-9438-44BE-A3BC-07FD7575710A}" type="presParOf" srcId="{20D7486B-FA01-4CF8-811A-CDAA0287BD27}" destId="{B6A7E890-BFC8-45BE-8A22-AFC243F890E1}" srcOrd="2" destOrd="0" presId="urn:microsoft.com/office/officeart/2005/8/layout/orgChart1"/>
    <dgm:cxn modelId="{7D8EE1E9-9C8D-4536-8781-B9F19ED19DEF}" type="presParOf" srcId="{20D7486B-FA01-4CF8-811A-CDAA0287BD27}" destId="{3F122C7F-79F0-47A5-AEC8-5D2F6F3D007D}" srcOrd="3" destOrd="0" presId="urn:microsoft.com/office/officeart/2005/8/layout/orgChart1"/>
    <dgm:cxn modelId="{473A6BC6-534B-4856-952A-5B46F202016B}" type="presParOf" srcId="{3F122C7F-79F0-47A5-AEC8-5D2F6F3D007D}" destId="{B4FFDC12-617B-4D4E-A1C9-1CC3B7C3CACD}" srcOrd="0" destOrd="0" presId="urn:microsoft.com/office/officeart/2005/8/layout/orgChart1"/>
    <dgm:cxn modelId="{C2395220-1665-49BE-AF99-ACCD57073ECB}" type="presParOf" srcId="{B4FFDC12-617B-4D4E-A1C9-1CC3B7C3CACD}" destId="{55E348E5-598C-4629-965D-00506C509B10}" srcOrd="0" destOrd="0" presId="urn:microsoft.com/office/officeart/2005/8/layout/orgChart1"/>
    <dgm:cxn modelId="{9B33D745-74A0-4ACA-BCBF-2AB8D2D1FB5C}" type="presParOf" srcId="{B4FFDC12-617B-4D4E-A1C9-1CC3B7C3CACD}" destId="{3C3695CD-E06C-4921-B15F-48182224B553}" srcOrd="1" destOrd="0" presId="urn:microsoft.com/office/officeart/2005/8/layout/orgChart1"/>
    <dgm:cxn modelId="{E182C2A4-A45C-48E1-9418-43A4E557CEAB}" type="presParOf" srcId="{3F122C7F-79F0-47A5-AEC8-5D2F6F3D007D}" destId="{BCF33B74-696F-4F18-8D52-36E3611FB3E1}" srcOrd="1" destOrd="0" presId="urn:microsoft.com/office/officeart/2005/8/layout/orgChart1"/>
    <dgm:cxn modelId="{3BDEE2E9-BDE3-4DEE-AA59-4356A33A4427}" type="presParOf" srcId="{3F122C7F-79F0-47A5-AEC8-5D2F6F3D007D}" destId="{45708821-FC89-4CEF-909F-417AE7CE9C97}" srcOrd="2" destOrd="0" presId="urn:microsoft.com/office/officeart/2005/8/layout/orgChart1"/>
    <dgm:cxn modelId="{909C99F5-878E-40B7-BD8E-9BB4C1A4DE65}" type="presParOf" srcId="{20D7486B-FA01-4CF8-811A-CDAA0287BD27}" destId="{513708A6-D05E-4574-A60E-EBB0F8F432D1}" srcOrd="4" destOrd="0" presId="urn:microsoft.com/office/officeart/2005/8/layout/orgChart1"/>
    <dgm:cxn modelId="{A4206A52-6E44-43B1-9AF2-B19521D0BD13}" type="presParOf" srcId="{20D7486B-FA01-4CF8-811A-CDAA0287BD27}" destId="{94387795-68DE-4415-852E-80C7D0E1CB25}" srcOrd="5" destOrd="0" presId="urn:microsoft.com/office/officeart/2005/8/layout/orgChart1"/>
    <dgm:cxn modelId="{307E0DC5-B6B3-4B01-8B61-7935DD597915}" type="presParOf" srcId="{94387795-68DE-4415-852E-80C7D0E1CB25}" destId="{3E4AF413-2973-42D8-8CEC-97D7F689E494}" srcOrd="0" destOrd="0" presId="urn:microsoft.com/office/officeart/2005/8/layout/orgChart1"/>
    <dgm:cxn modelId="{DE7D3E15-D076-42DF-B201-1716E258C385}" type="presParOf" srcId="{3E4AF413-2973-42D8-8CEC-97D7F689E494}" destId="{9DFABF48-B05B-4B17-ACCE-A39FA62F8809}" srcOrd="0" destOrd="0" presId="urn:microsoft.com/office/officeart/2005/8/layout/orgChart1"/>
    <dgm:cxn modelId="{B1657D21-62E6-46B4-9171-6611E50AB1FB}" type="presParOf" srcId="{3E4AF413-2973-42D8-8CEC-97D7F689E494}" destId="{3A57AD1E-4D33-4709-B750-6556DA0B0E9E}" srcOrd="1" destOrd="0" presId="urn:microsoft.com/office/officeart/2005/8/layout/orgChart1"/>
    <dgm:cxn modelId="{1B18351C-AC5C-4FDE-B5F9-3B76D4880EFF}" type="presParOf" srcId="{94387795-68DE-4415-852E-80C7D0E1CB25}" destId="{FE59B30F-4F2D-42CA-B1D7-0E4214B5C8FD}" srcOrd="1" destOrd="0" presId="urn:microsoft.com/office/officeart/2005/8/layout/orgChart1"/>
    <dgm:cxn modelId="{19333699-25F3-4E24-9A40-DDC16F2963F9}" type="presParOf" srcId="{94387795-68DE-4415-852E-80C7D0E1CB25}" destId="{4FC29F07-EF6E-43FF-A2DE-A8E14664AF12}" srcOrd="2" destOrd="0" presId="urn:microsoft.com/office/officeart/2005/8/layout/orgChart1"/>
    <dgm:cxn modelId="{FA90FD78-03EF-4F7D-892C-66A3F10302BA}" type="presParOf" srcId="{11ADD736-71A8-4E1D-8C9B-3EC7431D2A1D}" destId="{E1182B97-3A7B-4252-B24E-7E54ACEE4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708A6-D05E-4574-A60E-EBB0F8F432D1}">
      <dsp:nvSpPr>
        <dsp:cNvPr id="0" name=""/>
        <dsp:cNvSpPr/>
      </dsp:nvSpPr>
      <dsp:spPr>
        <a:xfrm>
          <a:off x="4267200" y="1266693"/>
          <a:ext cx="3029213" cy="101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606"/>
              </a:lnTo>
              <a:lnTo>
                <a:pt x="3029213" y="752606"/>
              </a:lnTo>
              <a:lnTo>
                <a:pt x="3029213" y="1011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7E890-BFC8-45BE-8A22-AFC243F890E1}">
      <dsp:nvSpPr>
        <dsp:cNvPr id="0" name=""/>
        <dsp:cNvSpPr/>
      </dsp:nvSpPr>
      <dsp:spPr>
        <a:xfrm>
          <a:off x="4221480" y="1266693"/>
          <a:ext cx="91440" cy="10118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2606"/>
              </a:lnTo>
              <a:lnTo>
                <a:pt x="87373" y="752606"/>
              </a:lnTo>
              <a:lnTo>
                <a:pt x="87373" y="1011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BFD0E-186F-4F6F-B138-7A5BE71D95DC}">
      <dsp:nvSpPr>
        <dsp:cNvPr id="0" name=""/>
        <dsp:cNvSpPr/>
      </dsp:nvSpPr>
      <dsp:spPr>
        <a:xfrm>
          <a:off x="1279639" y="1266693"/>
          <a:ext cx="2987560" cy="1011857"/>
        </a:xfrm>
        <a:custGeom>
          <a:avLst/>
          <a:gdLst/>
          <a:ahLst/>
          <a:cxnLst/>
          <a:rect l="0" t="0" r="0" b="0"/>
          <a:pathLst>
            <a:path>
              <a:moveTo>
                <a:pt x="2987560" y="0"/>
              </a:moveTo>
              <a:lnTo>
                <a:pt x="2987560" y="752606"/>
              </a:lnTo>
              <a:lnTo>
                <a:pt x="0" y="752606"/>
              </a:lnTo>
              <a:lnTo>
                <a:pt x="0" y="10118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5C104-20A7-4242-8FB9-490E060F5A7E}">
      <dsp:nvSpPr>
        <dsp:cNvPr id="0" name=""/>
        <dsp:cNvSpPr/>
      </dsp:nvSpPr>
      <dsp:spPr>
        <a:xfrm>
          <a:off x="3032670" y="32164"/>
          <a:ext cx="2469058" cy="1234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kern="1200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Software</a:t>
          </a:r>
        </a:p>
      </dsp:txBody>
      <dsp:txXfrm>
        <a:off x="3032670" y="32164"/>
        <a:ext cx="2469058" cy="1234529"/>
      </dsp:txXfrm>
    </dsp:sp>
    <dsp:sp modelId="{3CA4568E-7C1C-4CD6-970C-E7058B356CB9}">
      <dsp:nvSpPr>
        <dsp:cNvPr id="0" name=""/>
        <dsp:cNvSpPr/>
      </dsp:nvSpPr>
      <dsp:spPr>
        <a:xfrm>
          <a:off x="3456" y="2278551"/>
          <a:ext cx="2552364" cy="1234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Technician/Technology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Diploma – 2 years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Advanced Diplomas – 3 years</a:t>
          </a:r>
          <a:endParaRPr lang="en-US" sz="1800" kern="1200" dirty="0"/>
        </a:p>
      </dsp:txBody>
      <dsp:txXfrm>
        <a:off x="3456" y="2278551"/>
        <a:ext cx="2552364" cy="1234529"/>
      </dsp:txXfrm>
    </dsp:sp>
    <dsp:sp modelId="{55E348E5-598C-4629-965D-00506C509B10}">
      <dsp:nvSpPr>
        <dsp:cNvPr id="0" name=""/>
        <dsp:cNvSpPr/>
      </dsp:nvSpPr>
      <dsp:spPr>
        <a:xfrm>
          <a:off x="3074323" y="2278551"/>
          <a:ext cx="2469058" cy="1234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1" i="0" u="none" strike="noStrike" kern="1200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Fast-Track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1" i="0" u="none" strike="noStrike" kern="1200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to diploma and advanced diplomas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1" i="0" u="none" strike="noStrike" kern="1200" cap="none" normalizeH="0" baseline="0" dirty="0">
              <a:ln/>
              <a:effectLst/>
              <a:latin typeface="Arial" pitchFamily="34" charset="0"/>
              <a:ea typeface="ＭＳ Ｐゴシック" pitchFamily="34" charset="-128"/>
            </a:rPr>
            <a:t>1 to 2 years</a:t>
          </a:r>
          <a:endParaRPr lang="en-US" sz="1800" kern="1200" dirty="0"/>
        </a:p>
      </dsp:txBody>
      <dsp:txXfrm>
        <a:off x="3074323" y="2278551"/>
        <a:ext cx="2469058" cy="1234529"/>
      </dsp:txXfrm>
    </dsp:sp>
    <dsp:sp modelId="{9DFABF48-B05B-4B17-ACCE-A39FA62F8809}">
      <dsp:nvSpPr>
        <dsp:cNvPr id="0" name=""/>
        <dsp:cNvSpPr/>
      </dsp:nvSpPr>
      <dsp:spPr>
        <a:xfrm>
          <a:off x="6061884" y="2278551"/>
          <a:ext cx="2469058" cy="1234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Mobile Application Development – Post graduate certificate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061884" y="2278551"/>
        <a:ext cx="2469058" cy="1234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8D55A43-CF81-4069-9AAE-78C097640E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4D0F1-BAC7-40B2-A481-43A7EF82F1AA}" type="slidenum">
              <a:rPr lang="en-US" smtClean="0">
                <a:latin typeface="Arial" charset="0"/>
                <a:ea typeface="ＭＳ Ｐゴシック" pitchFamily="34" charset="-128"/>
              </a:rPr>
              <a:pPr/>
              <a:t>1</a:t>
            </a:fld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9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8991600" y="0"/>
            <a:ext cx="152400" cy="5257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8991600" y="5257800"/>
            <a:ext cx="1524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8915400" y="0"/>
            <a:ext cx="76200" cy="396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8915400" y="3962400"/>
            <a:ext cx="76200" cy="2895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6999"/>
            <a:ext cx="2133600" cy="38100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372F6-B0AB-46DF-BB01-B806768B82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"/>
            <a:ext cx="83820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1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1689E4B9-2737-4DCE-AA66-AB803FD8D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48577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143000" indent="-1778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400">
          <a:solidFill>
            <a:schemeClr val="tx1"/>
          </a:solidFill>
          <a:latin typeface="+mn-lt"/>
          <a:ea typeface="+mn-ea"/>
        </a:defRPr>
      </a:lvl4pPr>
      <a:lvl5pPr marL="1549400" indent="-177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5pPr>
      <a:lvl6pPr marL="2006600" indent="-1778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463800" indent="-1778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2921000" indent="-1778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378200" indent="-1778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cet@centennialcollege.ca" TargetMode="External"/><Relationship Id="rId2" Type="http://schemas.openxmlformats.org/officeDocument/2006/relationships/hyperlink" Target="mailto:ilia@centennialcollege.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DOCUME~1/PKELLY/LOCALS~1/kerri/Local%20Settings/Temporary%20Internet%20Files/1.ppt#-1,1,No Slide Title" TargetMode="External"/><Relationship Id="rId2" Type="http://schemas.openxmlformats.org/officeDocument/2006/relationships/hyperlink" Target="../../../DOCUME~1/PKELLY/LOCALS~1/kerri/Local%20Settings/Temporary%20Internet%20Files/Grpintv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../../../DOCUME~1/PKELLY/LOCALS~1/kerri/Local%20Settings/Temporary%20Internet%20Files/1.pp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DOCUME~1/PKELLY/LOCALS~1/kerri/Local%20Settings/Temporary%20Internet%20Files/1.ppt#-1,1,No Slide Title" TargetMode="External"/><Relationship Id="rId2" Type="http://schemas.openxmlformats.org/officeDocument/2006/relationships/hyperlink" Target="../../../DOCUME~1/PKELLY/LOCALS~1/kerri/Local%20Settings/Temporary%20Internet%20Files/Grpintv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../../../DOCUME~1/PKELLY/LOCALS~1/kerri/Local%20Settings/Temporary%20Internet%20Files/1.p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../DOCUME~1/PKELLY/LOCALS~1/kerri/Local%20Settings/Temporary%20Internet%20Files/1.ppt#-1,1,No Slide Title" TargetMode="External"/><Relationship Id="rId2" Type="http://schemas.openxmlformats.org/officeDocument/2006/relationships/hyperlink" Target="../../../DOCUME~1/PKELLY/LOCALS~1/kerri/Local%20Settings/Temporary%20Internet%20Files/Grpintv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../../../DOCUME~1/PKELLY/LOCALS~1/kerri/Local%20Settings/Temporary%20Internet%20Files/1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514600" y="4191000"/>
            <a:ext cx="6019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chemeClr val="bg1"/>
                </a:solidFill>
              </a:rPr>
              <a:t>Software Curriculum Centennial College</a:t>
            </a:r>
          </a:p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chemeClr val="bg1"/>
                </a:solidFill>
              </a:rPr>
              <a:t>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Software Programs</a:t>
            </a:r>
            <a:endParaRPr 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Times" charset="0"/>
              <a:buNone/>
            </a:pPr>
            <a:r>
              <a:rPr lang="en-US" sz="4400" dirty="0"/>
              <a:t>Questions</a:t>
            </a:r>
          </a:p>
          <a:p>
            <a:pPr algn="ctr" eaLnBrk="1" hangingPunct="1">
              <a:buFont typeface="Times" charset="0"/>
              <a:buNone/>
            </a:pPr>
            <a:r>
              <a:rPr lang="en-US" sz="4400" dirty="0">
                <a:hlinkClick r:id="rId2"/>
              </a:rPr>
              <a:t>ilia@centennialcollege.ca</a:t>
            </a:r>
            <a:endParaRPr lang="en-US" sz="4400" dirty="0"/>
          </a:p>
          <a:p>
            <a:pPr algn="ctr" eaLnBrk="1" hangingPunct="1">
              <a:buFont typeface="Times" charset="0"/>
              <a:buNone/>
            </a:pPr>
            <a:endParaRPr lang="en-US" sz="4400" dirty="0"/>
          </a:p>
          <a:p>
            <a:pPr algn="ctr" eaLnBrk="1" hangingPunct="1">
              <a:buFont typeface="Times" charset="0"/>
              <a:buNone/>
            </a:pPr>
            <a:r>
              <a:rPr lang="en-US" sz="4400" dirty="0">
                <a:hlinkClick r:id="rId3"/>
              </a:rPr>
              <a:t>icet@centennialcollege.ca</a:t>
            </a:r>
            <a:endParaRPr lang="en-US" sz="4400" dirty="0"/>
          </a:p>
          <a:p>
            <a:pPr algn="ctr" eaLnBrk="1" hangingPunct="1">
              <a:buFont typeface="Times" charset="0"/>
              <a:buNone/>
            </a:pP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372F6-B0AB-46DF-BB01-B806768B825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solidFill>
                  <a:schemeClr val="bg1"/>
                </a:solidFill>
              </a:rPr>
              <a:t>Software Programs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298FA-CB82-4F6B-8EE6-2EA3A5C9FFE1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04583285"/>
              </p:ext>
            </p:extLst>
          </p:nvPr>
        </p:nvGraphicFramePr>
        <p:xfrm>
          <a:off x="533400" y="1600200"/>
          <a:ext cx="8534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solidFill>
                  <a:schemeClr val="bg1"/>
                </a:solidFill>
              </a:rPr>
              <a:t>Program Uniqueness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43434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Char char="q"/>
            </a:pPr>
            <a:r>
              <a:rPr lang="en-US" sz="2400" b="1" dirty="0"/>
              <a:t>Create a </a:t>
            </a:r>
            <a:r>
              <a:rPr lang="en-US" sz="2400" b="1" dirty="0">
                <a:solidFill>
                  <a:schemeClr val="hlink"/>
                </a:solidFill>
              </a:rPr>
              <a:t>seamless pathway</a:t>
            </a:r>
            <a:r>
              <a:rPr lang="en-US" sz="2400" b="1" dirty="0"/>
              <a:t> for our students</a:t>
            </a:r>
            <a:r>
              <a:rPr lang="en-US" sz="2400" dirty="0"/>
              <a:t> </a:t>
            </a:r>
          </a:p>
          <a:p>
            <a:pPr marL="457200" indent="-457200" eaLnBrk="1" hangingPunct="1">
              <a:buFont typeface="Wingdings" pitchFamily="2" charset="2"/>
              <a:buChar char="q"/>
            </a:pPr>
            <a:r>
              <a:rPr lang="en-US" sz="2400" b="1" dirty="0">
                <a:solidFill>
                  <a:schemeClr val="hlink"/>
                </a:solidFill>
              </a:rPr>
              <a:t>Inter-disciplinary</a:t>
            </a:r>
            <a:r>
              <a:rPr lang="en-US" sz="2400" b="1" dirty="0"/>
              <a:t> curriculum</a:t>
            </a:r>
          </a:p>
          <a:p>
            <a:pPr marL="749300" lvl="1" indent="-457200" eaLnBrk="1" hangingPunct="1">
              <a:buFont typeface="Wingdings" pitchFamily="2" charset="2"/>
              <a:buChar char="Ø"/>
            </a:pPr>
            <a:r>
              <a:rPr lang="en-US" sz="2400" b="1" dirty="0"/>
              <a:t>Focus on </a:t>
            </a:r>
            <a:r>
              <a:rPr lang="en-US" sz="2400" b="1" dirty="0">
                <a:solidFill>
                  <a:srgbClr val="D05C00"/>
                </a:solidFill>
              </a:rPr>
              <a:t>business specific </a:t>
            </a:r>
            <a:r>
              <a:rPr lang="en-US" sz="2400" b="1" dirty="0"/>
              <a:t>skills</a:t>
            </a:r>
          </a:p>
          <a:p>
            <a:pPr marL="749300" lvl="1" indent="-457200" eaLnBrk="1" hangingPunct="1"/>
            <a:r>
              <a:rPr lang="en-US" sz="2400" b="1" dirty="0"/>
              <a:t>Current software technologies and methodologies (</a:t>
            </a:r>
            <a:r>
              <a:rPr lang="en-US" b="1" dirty="0">
                <a:solidFill>
                  <a:srgbClr val="D05C00"/>
                </a:solidFill>
              </a:rPr>
              <a:t>AI</a:t>
            </a:r>
            <a:r>
              <a:rPr lang="en-US" b="1" dirty="0"/>
              <a:t>, </a:t>
            </a:r>
            <a:r>
              <a:rPr lang="en-US" b="1" dirty="0">
                <a:solidFill>
                  <a:srgbClr val="D05C00"/>
                </a:solidFill>
              </a:rPr>
              <a:t>C</a:t>
            </a:r>
            <a:r>
              <a:rPr lang="en-US" sz="2400" b="1" dirty="0">
                <a:solidFill>
                  <a:srgbClr val="D05C00"/>
                </a:solidFill>
              </a:rPr>
              <a:t>loud</a:t>
            </a:r>
            <a:r>
              <a:rPr lang="en-US" sz="2400" b="1" dirty="0"/>
              <a:t> computing, </a:t>
            </a:r>
            <a:r>
              <a:rPr lang="en-US" b="1" dirty="0">
                <a:solidFill>
                  <a:srgbClr val="D05C00"/>
                </a:solidFill>
              </a:rPr>
              <a:t>Mobile</a:t>
            </a:r>
            <a:r>
              <a:rPr lang="en-US" b="1" dirty="0"/>
              <a:t> apps, </a:t>
            </a:r>
            <a:r>
              <a:rPr lang="en-US" b="1" dirty="0">
                <a:solidFill>
                  <a:srgbClr val="D05C00"/>
                </a:solidFill>
              </a:rPr>
              <a:t>A</a:t>
            </a:r>
            <a:r>
              <a:rPr lang="en-US" sz="2400" b="1" dirty="0">
                <a:solidFill>
                  <a:srgbClr val="D05C00"/>
                </a:solidFill>
              </a:rPr>
              <a:t>gile</a:t>
            </a:r>
            <a:r>
              <a:rPr lang="en-US" sz="2400" b="1" dirty="0"/>
              <a:t> development and more)</a:t>
            </a:r>
          </a:p>
          <a:p>
            <a:pPr marL="749300" lvl="1" indent="-457200" eaLnBrk="1" hangingPunct="1">
              <a:buFont typeface="Wingdings" pitchFamily="2" charset="2"/>
              <a:buChar char="Ø"/>
            </a:pPr>
            <a:r>
              <a:rPr lang="en-US" sz="2400" b="1" dirty="0"/>
              <a:t>Covers </a:t>
            </a:r>
            <a:r>
              <a:rPr lang="en-US" sz="2400" b="1" dirty="0">
                <a:solidFill>
                  <a:srgbClr val="C00000"/>
                </a:solidFill>
              </a:rPr>
              <a:t>all aspects</a:t>
            </a:r>
            <a:r>
              <a:rPr lang="en-US" sz="2400" b="1" dirty="0"/>
              <a:t> of Software Development Life Cycle</a:t>
            </a:r>
          </a:p>
          <a:p>
            <a:pPr marL="469900" indent="-457200" eaLnBrk="1" hangingPunct="1"/>
            <a:r>
              <a:rPr lang="en-US" b="1">
                <a:solidFill>
                  <a:schemeClr val="hlink"/>
                </a:solidFill>
              </a:rPr>
              <a:t>Onsite and Online </a:t>
            </a:r>
            <a:r>
              <a:rPr lang="en-US" b="1" dirty="0"/>
              <a:t>teaching</a:t>
            </a:r>
          </a:p>
          <a:p>
            <a:pPr marL="457200" indent="-457200" eaLnBrk="1" hangingPunct="1"/>
            <a:r>
              <a:rPr lang="en-US" b="1" dirty="0">
                <a:solidFill>
                  <a:schemeClr val="hlink"/>
                </a:solidFill>
              </a:rPr>
              <a:t>TAC/CIPS/CTAB </a:t>
            </a:r>
            <a:r>
              <a:rPr lang="en-US" sz="2400" b="1" dirty="0">
                <a:solidFill>
                  <a:schemeClr val="hlink"/>
                </a:solidFill>
              </a:rPr>
              <a:t>Accredited</a:t>
            </a:r>
            <a:r>
              <a:rPr lang="en-US" sz="2400" b="1" dirty="0"/>
              <a:t> programs</a:t>
            </a:r>
          </a:p>
          <a:p>
            <a:pPr marL="457200" indent="-457200" eaLnBrk="1" hangingPunct="1"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D3F09-7AAC-492D-8A98-B88B838074B4}" type="slidenum">
              <a:rPr lang="en-US" smtClean="0">
                <a:latin typeface="Arial" charset="0"/>
              </a:rPr>
              <a:pPr>
                <a:defRPr/>
              </a:pPr>
              <a:t>3</a:t>
            </a:fld>
            <a:endParaRPr lang="en-US">
              <a:latin typeface="Arial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5650" y="5554663"/>
            <a:ext cx="7937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554663"/>
            <a:ext cx="23860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562600"/>
            <a:ext cx="814895" cy="5345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191375" cy="1143000"/>
          </a:xfrm>
        </p:spPr>
        <p:txBody>
          <a:bodyPr/>
          <a:lstStyle/>
          <a:p>
            <a:pPr algn="ctr" eaLnBrk="1" hangingPunct="1"/>
            <a:r>
              <a:rPr lang="en-US" sz="3200" dirty="0">
                <a:solidFill>
                  <a:schemeClr val="bg1"/>
                </a:solidFill>
              </a:rPr>
              <a:t>CO-OP Option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BA5039-F92E-4A5D-928F-18A4E4B3EAD9}" type="slidenum">
              <a:rPr lang="en-US" smtClean="0">
                <a:latin typeface="Arial" charset="0"/>
              </a:rPr>
              <a:pPr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dirty="0"/>
              <a:t> </a:t>
            </a:r>
            <a:r>
              <a:rPr lang="en-US" b="1" dirty="0"/>
              <a:t>Advanced Diplomas (3 – year) offer:</a:t>
            </a:r>
          </a:p>
          <a:p>
            <a:pPr marL="749300" lvl="1" indent="-457200" eaLnBrk="1" hangingPunct="1">
              <a:lnSpc>
                <a:spcPct val="80000"/>
              </a:lnSpc>
            </a:pPr>
            <a:r>
              <a:rPr lang="en-US" b="1" dirty="0">
                <a:solidFill>
                  <a:srgbClr val="D05C00"/>
                </a:solidFill>
              </a:rPr>
              <a:t>non CO-OP option</a:t>
            </a:r>
            <a:r>
              <a:rPr lang="en-US" b="1" dirty="0"/>
              <a:t> - 6 academic semesters (14 weeks each + reading week)</a:t>
            </a:r>
            <a:br>
              <a:rPr lang="en-US" b="1" dirty="0"/>
            </a:br>
            <a:endParaRPr lang="en-US" b="1" dirty="0"/>
          </a:p>
          <a:p>
            <a:pPr marL="749300" lvl="1" indent="-457200" eaLnBrk="1" hangingPunct="1">
              <a:lnSpc>
                <a:spcPct val="80000"/>
              </a:lnSpc>
            </a:pPr>
            <a:r>
              <a:rPr lang="en-US" b="1" dirty="0">
                <a:solidFill>
                  <a:srgbClr val="D05C00"/>
                </a:solidFill>
              </a:rPr>
              <a:t>COP-OP option</a:t>
            </a:r>
            <a:r>
              <a:rPr lang="en-US" b="1" dirty="0"/>
              <a:t> – 6 academic semesters and 3 paid co-op work terms for students who academically qualify</a:t>
            </a:r>
          </a:p>
          <a:p>
            <a:r>
              <a:rPr lang="en-US" b="1" dirty="0"/>
              <a:t>CO-OP Work Term hours:</a:t>
            </a:r>
          </a:p>
          <a:p>
            <a:pPr lvl="1"/>
            <a:r>
              <a:rPr lang="en-US" sz="2200" b="1" dirty="0"/>
              <a:t> </a:t>
            </a:r>
            <a:r>
              <a:rPr lang="en-US" sz="2000" b="1" dirty="0"/>
              <a:t>The minimum number of work hours has been temporarily reduced to 280 work hours for a </a:t>
            </a:r>
            <a:r>
              <a:rPr lang="en-US" sz="2000" b="1" dirty="0">
                <a:solidFill>
                  <a:srgbClr val="D05C00"/>
                </a:solidFill>
              </a:rPr>
              <a:t>minimum of 8 weeks</a:t>
            </a:r>
            <a:r>
              <a:rPr lang="en-US" sz="20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7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ENGINEERING TECHNOLOGY</a:t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CA2974-1E49-45D2-BEAC-47984A9B319A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2192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Curriculum?...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53000" y="12192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What kind of jobs?...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" name="Rectangle 9"/>
          <p:cNvSpPr>
            <a:spLocks noRot="1" noChangeArrowheads="1"/>
          </p:cNvSpPr>
          <p:nvPr/>
        </p:nvSpPr>
        <p:spPr bwMode="auto">
          <a:xfrm>
            <a:off x="533400" y="1676400"/>
            <a:ext cx="4191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General Education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Business Entrepreneurial skills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Rigorous Technical Sequence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Engineering methodologies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Database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Development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Web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Application Development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Programming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Languages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Testing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and QA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Project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Management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Security, Mobile App Development,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.NET Core (C#, ASP.NET Core),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Cloud Computing, API Development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), Java, Java EE, MS-SQL Server, Oracle, Linux, HTML5, NoSQL, JavaScript/Node.js/React/Angular, and more…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Course work provides the basis for industry certifications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953000" y="1676400"/>
            <a:ext cx="4038600" cy="4648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Software Engineer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Information Systems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en-US" sz="2000" b="1" dirty="0"/>
              <a:t>Mobile Apps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Software Tester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Front End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Full Stack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Computer Programmer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Database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Web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en-US" sz="2000" b="1" dirty="0"/>
              <a:t>Business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IS Project Management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Technical Training</a:t>
            </a:r>
          </a:p>
        </p:txBody>
      </p:sp>
    </p:spTree>
    <p:extLst>
      <p:ext uri="{BB962C8B-B14F-4D97-AF65-F5344CB8AC3E}">
        <p14:creationId xmlns:p14="http://schemas.microsoft.com/office/powerpoint/2010/main" val="7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solidFill>
                  <a:schemeClr val="bg1"/>
                </a:solidFill>
              </a:rPr>
              <a:t>HEALTH INFORMATICS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TECHNOLOGY</a:t>
            </a:r>
            <a:endParaRPr lang="en-US" sz="3200" dirty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642E5-805A-48BE-AB78-A85D1459032D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18436" name="Rectangle 11">
            <a:hlinkClick r:id="rId2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3581400" y="4267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12">
            <a:hlinkClick r:id="rId3" action="ppaction://hlinkpres?slideindex=1&amp;slidetitle=No Slide Title" highlightClick="1"/>
          </p:cNvPr>
          <p:cNvSpPr>
            <a:spLocks noChangeArrowheads="1"/>
          </p:cNvSpPr>
          <p:nvPr/>
        </p:nvSpPr>
        <p:spPr bwMode="auto">
          <a:xfrm>
            <a:off x="838200" y="27432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13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2667000" y="2133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14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685800" y="2971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572000" y="1143000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What kind of jobs?...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800600" y="1676400"/>
            <a:ext cx="3733800" cy="46481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Health </a:t>
            </a:r>
            <a:r>
              <a:rPr lang="en-US" sz="2000" b="1" dirty="0" err="1"/>
              <a:t>Informatician</a:t>
            </a:r>
            <a:endParaRPr lang="en-US" sz="2000" b="1" dirty="0"/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Software Engineer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Health Care Information Systems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Software Tester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Data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Database &amp; Data Warehousing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Web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Mobile Apps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Business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Technical Training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HI Project Management</a:t>
            </a:r>
          </a:p>
        </p:txBody>
      </p:sp>
      <p:sp>
        <p:nvSpPr>
          <p:cNvPr id="11" name="Rectangle 17"/>
          <p:cNvSpPr>
            <a:spLocks noRot="1" noChangeArrowheads="1"/>
          </p:cNvSpPr>
          <p:nvPr/>
        </p:nvSpPr>
        <p:spPr bwMode="auto">
          <a:xfrm>
            <a:off x="533400" y="1600200"/>
            <a:ext cx="434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General Education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Business Entrepreneurial skills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Rigorous Technical Sequence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Engineering methodologies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Structure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of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HCIS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Databases, </a:t>
            </a:r>
            <a:r>
              <a:rPr lang="en-US" sz="16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Data warehouses and Data mining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 in HCIS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Web Application Development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Programming Languages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Project Management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.NET Core (C#, ASP.NET Core)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, Cloud Computing, Java, Java EE, MS-ACCESS, Oracle, </a:t>
            </a:r>
            <a:r>
              <a:rPr lang="en-US" sz="16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Data Privacy and Security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, Linux,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Mobile App Development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HTML5/JavaScript,  SAS, and more…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Course work provides the basis for industry certifications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81000" y="11430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Curriculum?...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2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8E64D-5D8A-4927-8757-7668D5980DF4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22532" name="Rectangle 4">
            <a:hlinkClick r:id="rId2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3581400" y="4267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>
            <a:hlinkClick r:id="rId3" action="ppaction://hlinkpres?slideindex=1&amp;slidetitle=No Slide Title" highlightClick="1"/>
          </p:cNvPr>
          <p:cNvSpPr>
            <a:spLocks noChangeArrowheads="1"/>
          </p:cNvSpPr>
          <p:nvPr/>
        </p:nvSpPr>
        <p:spPr bwMode="auto">
          <a:xfrm>
            <a:off x="838200" y="27432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2667000" y="2133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685800" y="2971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24400" y="11430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What kind of jobs?...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00600" y="1600200"/>
            <a:ext cx="38100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Software Engineer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Game Programmer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Interactive Apps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Software Tester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Front End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Full Stack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Computer Programmer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Mobile Apps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Information Systems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Business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IS Project Management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Technical Training</a:t>
            </a:r>
          </a:p>
        </p:txBody>
      </p:sp>
      <p:sp>
        <p:nvSpPr>
          <p:cNvPr id="11" name="Rectangle 10"/>
          <p:cNvSpPr>
            <a:spLocks noRot="1" noChangeArrowheads="1"/>
          </p:cNvSpPr>
          <p:nvPr/>
        </p:nvSpPr>
        <p:spPr bwMode="auto">
          <a:xfrm>
            <a:off x="533400" y="1600200"/>
            <a:ext cx="434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General Education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Business Entrepreneurial skills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Rigorous Technical Sequence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Engineering for Game Developers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Simulation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and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Game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Design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Game Programming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Database Development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Web Application Development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Programming Languages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Testing and QA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Project Management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Advanced 3D Graphics,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Unity3D, Three.js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,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HTML5/JavaScript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,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.NET Core (C#, ASP.NET Core)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, Cloud Computing, Java, Oracle, Linux,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NoSQL,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and more…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Course work provides the basis for industry certifications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143000"/>
            <a:ext cx="3276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Curriculum?...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- PROGRAMMING</a:t>
            </a:r>
          </a:p>
        </p:txBody>
      </p:sp>
    </p:spTree>
    <p:extLst>
      <p:ext uri="{BB962C8B-B14F-4D97-AF65-F5344CB8AC3E}">
        <p14:creationId xmlns:p14="http://schemas.microsoft.com/office/powerpoint/2010/main" val="9514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ARTIFICIAL INTELLIGENCE</a:t>
            </a:r>
            <a:endParaRPr lang="en-US" sz="3200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CA2974-1E49-45D2-BEAC-47984A9B319A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2192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Curriculum?...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53000" y="12192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What kind of jobs?...</a:t>
            </a:r>
            <a:endParaRPr lang="en-US" sz="2400" b="1" i="1" dirty="0">
              <a:solidFill>
                <a:schemeClr val="accent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" name="Rectangle 9"/>
          <p:cNvSpPr>
            <a:spLocks noRot="1" noChangeArrowheads="1"/>
          </p:cNvSpPr>
          <p:nvPr/>
        </p:nvSpPr>
        <p:spPr bwMode="auto">
          <a:xfrm>
            <a:off x="533400" y="1676400"/>
            <a:ext cx="4191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General Education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Business Entrepreneurial skills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Rigorous Technical Sequence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Core Software Engineering curriculum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2"/>
              </a:buBlip>
              <a:defRPr/>
            </a:pPr>
            <a:r>
              <a:rPr lang="en-US" b="1" dirty="0">
                <a:solidFill>
                  <a:srgbClr val="D05C00"/>
                </a:solidFill>
              </a:rPr>
              <a:t>Supervised</a:t>
            </a:r>
            <a:r>
              <a:rPr lang="en-US" dirty="0"/>
              <a:t> Learning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2"/>
              </a:buBlip>
              <a:defRPr/>
            </a:pPr>
            <a:r>
              <a:rPr lang="en-US" b="1" dirty="0">
                <a:solidFill>
                  <a:srgbClr val="D05C00"/>
                </a:solidFill>
              </a:rPr>
              <a:t>Unsupervised</a:t>
            </a:r>
            <a:r>
              <a:rPr lang="en-US" dirty="0"/>
              <a:t> and </a:t>
            </a:r>
            <a:r>
              <a:rPr lang="en-US" b="1" dirty="0">
                <a:solidFill>
                  <a:srgbClr val="D05C00"/>
                </a:solidFill>
              </a:rPr>
              <a:t>Reinforcement</a:t>
            </a:r>
            <a:r>
              <a:rPr lang="en-US" dirty="0"/>
              <a:t> Learning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solidFill>
                  <a:srgbClr val="D05C00"/>
                </a:solidFill>
              </a:rPr>
              <a:t>Neural</a:t>
            </a:r>
            <a:r>
              <a:rPr lang="en-US" dirty="0"/>
              <a:t> Networks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2"/>
              </a:buBlip>
              <a:defRPr/>
            </a:pPr>
            <a:r>
              <a:rPr lang="en-US" b="1" dirty="0">
                <a:solidFill>
                  <a:srgbClr val="D05C00"/>
                </a:solidFill>
              </a:rPr>
              <a:t>N</a:t>
            </a:r>
            <a:r>
              <a:rPr lang="en-US" dirty="0"/>
              <a:t>atural </a:t>
            </a:r>
            <a:r>
              <a:rPr lang="en-US" b="1" dirty="0">
                <a:solidFill>
                  <a:srgbClr val="D05C00"/>
                </a:solidFill>
              </a:rPr>
              <a:t>L</a:t>
            </a:r>
            <a:r>
              <a:rPr lang="en-US" dirty="0"/>
              <a:t>anguage </a:t>
            </a:r>
            <a:r>
              <a:rPr lang="en-US" b="1" dirty="0">
                <a:solidFill>
                  <a:srgbClr val="D05C00"/>
                </a:solidFill>
              </a:rPr>
              <a:t>P</a:t>
            </a:r>
            <a:r>
              <a:rPr lang="en-US" dirty="0"/>
              <a:t>rocessing and Recommender Systems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2"/>
              </a:buBlip>
              <a:defRPr/>
            </a:pPr>
            <a:r>
              <a:rPr lang="en-US" b="1" dirty="0">
                <a:solidFill>
                  <a:srgbClr val="D05C00"/>
                </a:solidFill>
              </a:rPr>
              <a:t>D</a:t>
            </a:r>
            <a:r>
              <a:rPr lang="en-US" dirty="0"/>
              <a:t>eep</a:t>
            </a:r>
            <a:r>
              <a:rPr lang="en-US" dirty="0">
                <a:solidFill>
                  <a:srgbClr val="D05C00"/>
                </a:solidFill>
              </a:rPr>
              <a:t> </a:t>
            </a:r>
            <a:r>
              <a:rPr lang="en-US" b="1" dirty="0">
                <a:solidFill>
                  <a:srgbClr val="D05C00"/>
                </a:solidFill>
              </a:rPr>
              <a:t>L</a:t>
            </a:r>
            <a:r>
              <a:rPr lang="en-US" dirty="0"/>
              <a:t>earning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2"/>
              </a:buBlip>
              <a:defRPr/>
            </a:pPr>
            <a:r>
              <a:rPr lang="en-US" b="1" dirty="0">
                <a:solidFill>
                  <a:srgbClr val="D05C00"/>
                </a:solidFill>
              </a:rPr>
              <a:t>Cloud</a:t>
            </a:r>
            <a:r>
              <a:rPr lang="en-US" dirty="0"/>
              <a:t> Machine Learning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2"/>
              </a:buBlip>
              <a:defRPr/>
            </a:pPr>
            <a:r>
              <a:rPr lang="en-US" b="1" dirty="0"/>
              <a:t>AI</a:t>
            </a:r>
            <a:r>
              <a:rPr lang="en-US" dirty="0"/>
              <a:t> </a:t>
            </a:r>
            <a:r>
              <a:rPr lang="en-US" b="1" dirty="0">
                <a:solidFill>
                  <a:srgbClr val="D05C00"/>
                </a:solidFill>
              </a:rPr>
              <a:t>Ethics</a:t>
            </a:r>
            <a:r>
              <a:rPr lang="en-US" dirty="0"/>
              <a:t> and </a:t>
            </a:r>
            <a:r>
              <a:rPr lang="en-US" b="1" dirty="0">
                <a:solidFill>
                  <a:srgbClr val="D05C00"/>
                </a:solidFill>
              </a:rPr>
              <a:t>Data Governance,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 and more…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2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Course work provides the basis for industry certifications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953000" y="1676400"/>
            <a:ext cx="4038600" cy="4648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AI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Software Engineer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Information Systems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en-US" sz="2000" b="1" dirty="0"/>
              <a:t>Mobile Apps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Software Tester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Front End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Full Stack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Computer Programmer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Database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Web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en-US" sz="2000" b="1" dirty="0"/>
              <a:t>Business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IS Project Management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/>
              <a:t>Technical Training</a:t>
            </a:r>
          </a:p>
        </p:txBody>
      </p:sp>
    </p:spTree>
    <p:extLst>
      <p:ext uri="{BB962C8B-B14F-4D97-AF65-F5344CB8AC3E}">
        <p14:creationId xmlns:p14="http://schemas.microsoft.com/office/powerpoint/2010/main" val="11750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solidFill>
                  <a:schemeClr val="bg1"/>
                </a:solidFill>
              </a:rPr>
              <a:t>SOFTWARE ENGINEERING TECHNICIAN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4 consecutive academic semesters)</a:t>
            </a:r>
            <a:endParaRPr lang="en-US" sz="3200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F4892-9101-47C1-BC21-8F76596D0849}" type="slidenum">
              <a:rPr lang="en-US" smtClean="0">
                <a:latin typeface="Arial" charset="0"/>
              </a:rPr>
              <a:pPr>
                <a:defRPr/>
              </a:pPr>
              <a:t>9</a:t>
            </a:fld>
            <a:endParaRPr lang="en-US">
              <a:latin typeface="Arial" charset="0"/>
            </a:endParaRPr>
          </a:p>
        </p:txBody>
      </p:sp>
      <p:sp>
        <p:nvSpPr>
          <p:cNvPr id="25604" name="Rectangle 4">
            <a:hlinkClick r:id="rId2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3581400" y="4267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>
            <a:hlinkClick r:id="rId3" action="ppaction://hlinkpres?slideindex=1&amp;slidetitle=No Slide Title" highlightClick="1"/>
          </p:cNvPr>
          <p:cNvSpPr>
            <a:spLocks noChangeArrowheads="1"/>
          </p:cNvSpPr>
          <p:nvPr/>
        </p:nvSpPr>
        <p:spPr bwMode="auto">
          <a:xfrm>
            <a:off x="838200" y="27432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2667000" y="2133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685800" y="2971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95800" y="1143000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What kind of jobs?...</a:t>
            </a:r>
            <a:endParaRPr lang="en-US" sz="2400" b="1" i="1" dirty="0">
              <a:latin typeface="Times New Roman" pitchFamily="18" charset="0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0" y="1676400"/>
            <a:ext cx="3733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Software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Information Systems Analyst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Software Tester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Database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Web Application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Blip>
                <a:blip r:embed="rId5"/>
              </a:buBlip>
            </a:pPr>
            <a:r>
              <a:rPr lang="en-US" sz="2000" b="1" dirty="0"/>
              <a:t>Front End developer</a:t>
            </a:r>
          </a:p>
          <a:p>
            <a:pPr marL="347663" indent="-347663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sz="2000" b="1" dirty="0"/>
              <a:t>Business Analyst</a:t>
            </a:r>
          </a:p>
        </p:txBody>
      </p:sp>
      <p:sp>
        <p:nvSpPr>
          <p:cNvPr id="11" name="Rectangle 10"/>
          <p:cNvSpPr>
            <a:spLocks noRot="1" noChangeArrowheads="1"/>
          </p:cNvSpPr>
          <p:nvPr/>
        </p:nvSpPr>
        <p:spPr bwMode="auto">
          <a:xfrm>
            <a:off x="381000" y="1676400"/>
            <a:ext cx="41116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General Education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Business Skills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Rigorous Technical Sequence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Engineering methodologies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Blip>
                <a:blip r:embed="rId5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Programming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Languages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Database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Development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Web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Application Development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Software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Testing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and QA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Tx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Software </a:t>
            </a:r>
            <a:r>
              <a:rPr lang="en-US" sz="1600" b="1" dirty="0">
                <a:solidFill>
                  <a:srgbClr val="D05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Project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Management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Blip>
                <a:blip r:embed="rId5"/>
              </a:buBlip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.NET Core (C#, ASP.NET Core)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, Java, Oracle, Linux, HTML5/JavaScript, and more…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5"/>
              </a:buBlip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Course work provides the basis for industry certifications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143000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Curriculum?...</a:t>
            </a:r>
            <a:endParaRPr lang="en-US" sz="2400" b="1" i="1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8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757770"/>
      </a:dk1>
      <a:lt1>
        <a:srgbClr val="FFFFFF"/>
      </a:lt1>
      <a:dk2>
        <a:srgbClr val="FFFFFF"/>
      </a:dk2>
      <a:lt2>
        <a:srgbClr val="D19700"/>
      </a:lt2>
      <a:accent1>
        <a:srgbClr val="787B1B"/>
      </a:accent1>
      <a:accent2>
        <a:srgbClr val="B5D000"/>
      </a:accent2>
      <a:accent3>
        <a:srgbClr val="FFFFFF"/>
      </a:accent3>
      <a:accent4>
        <a:srgbClr val="63655F"/>
      </a:accent4>
      <a:accent5>
        <a:srgbClr val="BEBFAB"/>
      </a:accent5>
      <a:accent6>
        <a:srgbClr val="A4BC00"/>
      </a:accent6>
      <a:hlink>
        <a:srgbClr val="D05C00"/>
      </a:hlink>
      <a:folHlink>
        <a:srgbClr val="70B4F2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733</Words>
  <Application>Microsoft Office PowerPoint</Application>
  <PresentationFormat>On-screen Show (4:3)</PresentationFormat>
  <Paragraphs>169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Times</vt:lpstr>
      <vt:lpstr>Times New Roman</vt:lpstr>
      <vt:lpstr>Wingdings</vt:lpstr>
      <vt:lpstr>Blank Presentation</vt:lpstr>
      <vt:lpstr>PowerPoint Presentation</vt:lpstr>
      <vt:lpstr>Software Programs</vt:lpstr>
      <vt:lpstr>Program Uniqueness</vt:lpstr>
      <vt:lpstr>CO-OP Option</vt:lpstr>
      <vt:lpstr>SOFTWARE ENGINEERING TECHNOLOGY </vt:lpstr>
      <vt:lpstr>HEALTH INFORMATICS  TECHNOLOGY</vt:lpstr>
      <vt:lpstr>GAME - PROGRAMMING</vt:lpstr>
      <vt:lpstr>ARTIFICIAL INTELLIGENCE</vt:lpstr>
      <vt:lpstr>SOFTWARE ENGINEERING TECHNICIAN (4 consecutive academic semesters)</vt:lpstr>
      <vt:lpstr>Software Programs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DeptITD</dc:creator>
  <cp:lastModifiedBy>mehrdad tirandazian</cp:lastModifiedBy>
  <cp:revision>412</cp:revision>
  <dcterms:created xsi:type="dcterms:W3CDTF">2005-12-06T21:27:29Z</dcterms:created>
  <dcterms:modified xsi:type="dcterms:W3CDTF">2021-04-27T05:07:26Z</dcterms:modified>
</cp:coreProperties>
</file>