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5" r:id="rId9"/>
    <p:sldId id="284" r:id="rId10"/>
    <p:sldId id="286"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4" y="8878"/>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b="1" dirty="0"/>
              <a:t>DSC530</a:t>
            </a:r>
            <a:r>
              <a:rPr lang="en-US" sz="4000" dirty="0"/>
              <a:t>  Final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By Jaimie Cain</a:t>
            </a: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4FFE63-60F4-4814-9FEA-FED4D3FB9C75}"/>
              </a:ext>
            </a:extLst>
          </p:cNvPr>
          <p:cNvSpPr>
            <a:spLocks noGrp="1"/>
          </p:cNvSpPr>
          <p:nvPr>
            <p:ph idx="1"/>
          </p:nvPr>
        </p:nvSpPr>
        <p:spPr>
          <a:xfrm>
            <a:off x="913795" y="2076451"/>
            <a:ext cx="3711471" cy="1146143"/>
          </a:xfrm>
        </p:spPr>
        <p:txBody>
          <a:bodyPr>
            <a:normAutofit/>
          </a:bodyPr>
          <a:lstStyle/>
          <a:p>
            <a:pPr marL="494100" indent="-457200">
              <a:buFont typeface="+mj-lt"/>
              <a:buAutoNum type="arabicPeriod"/>
            </a:pPr>
            <a:r>
              <a:rPr lang="en-US" sz="1800" dirty="0">
                <a:effectLst/>
                <a:latin typeface="Calibri" panose="020F0502020204030204" pitchFamily="34" charset="0"/>
              </a:rPr>
              <a:t>Does an increase in activity lead to a decrease in weight?</a:t>
            </a:r>
            <a:endParaRPr lang="en-US" sz="1800" dirty="0"/>
          </a:p>
        </p:txBody>
      </p:sp>
      <p:sp>
        <p:nvSpPr>
          <p:cNvPr id="7" name="Content Placeholder 3">
            <a:extLst>
              <a:ext uri="{FF2B5EF4-FFF2-40B4-BE49-F238E27FC236}">
                <a16:creationId xmlns:a16="http://schemas.microsoft.com/office/drawing/2014/main" id="{73078737-A74B-44BA-BE01-A925E6F3365D}"/>
              </a:ext>
            </a:extLst>
          </p:cNvPr>
          <p:cNvSpPr txBox="1">
            <a:spLocks/>
          </p:cNvSpPr>
          <p:nvPr/>
        </p:nvSpPr>
        <p:spPr>
          <a:xfrm>
            <a:off x="693333" y="4901029"/>
            <a:ext cx="3711471" cy="114614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effectLst/>
                <a:latin typeface="Calibri" panose="020F0502020204030204" pitchFamily="34" charset="0"/>
              </a:rPr>
              <a:t>3. How much daily/weekly activity is needed to see a change in weight?</a:t>
            </a:r>
            <a:endParaRPr lang="en-US" dirty="0"/>
          </a:p>
        </p:txBody>
      </p:sp>
      <p:sp>
        <p:nvSpPr>
          <p:cNvPr id="8" name="Content Placeholder 3">
            <a:extLst>
              <a:ext uri="{FF2B5EF4-FFF2-40B4-BE49-F238E27FC236}">
                <a16:creationId xmlns:a16="http://schemas.microsoft.com/office/drawing/2014/main" id="{EC2702CD-5CCB-486E-8C07-AA974D88F10A}"/>
              </a:ext>
            </a:extLst>
          </p:cNvPr>
          <p:cNvSpPr txBox="1">
            <a:spLocks/>
          </p:cNvSpPr>
          <p:nvPr/>
        </p:nvSpPr>
        <p:spPr>
          <a:xfrm>
            <a:off x="8070676" y="2133046"/>
            <a:ext cx="3711471" cy="114614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latin typeface="Calibri" panose="020F0502020204030204" pitchFamily="34" charset="0"/>
                <a:cs typeface="Calibri" panose="020F0502020204030204" pitchFamily="34" charset="0"/>
              </a:rPr>
              <a:t>2. </a:t>
            </a:r>
            <a:r>
              <a:rPr lang="en-US" sz="1800" dirty="0">
                <a:effectLst/>
                <a:latin typeface="Calibri" panose="020F0502020204030204" pitchFamily="34" charset="0"/>
              </a:rPr>
              <a:t>Does an increase in activity lead to more sleep?</a:t>
            </a:r>
            <a:endParaRPr lang="en-US" sz="1800" dirty="0">
              <a:latin typeface="Calibri" panose="020F0502020204030204" pitchFamily="34" charset="0"/>
              <a:cs typeface="Calibri" panose="020F0502020204030204" pitchFamily="34" charset="0"/>
            </a:endParaRPr>
          </a:p>
        </p:txBody>
      </p:sp>
      <p:sp>
        <p:nvSpPr>
          <p:cNvPr id="5" name="Thought Bubble: Cloud 4">
            <a:extLst>
              <a:ext uri="{FF2B5EF4-FFF2-40B4-BE49-F238E27FC236}">
                <a16:creationId xmlns:a16="http://schemas.microsoft.com/office/drawing/2014/main" id="{30E7BAE0-4978-4D44-9F98-6A32DCADFDA8}"/>
              </a:ext>
            </a:extLst>
          </p:cNvPr>
          <p:cNvSpPr/>
          <p:nvPr/>
        </p:nvSpPr>
        <p:spPr>
          <a:xfrm>
            <a:off x="409853" y="1543234"/>
            <a:ext cx="4927107" cy="1885766"/>
          </a:xfrm>
          <a:prstGeom prst="cloudCallout">
            <a:avLst/>
          </a:prstGeom>
          <a:no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820CB457-DF7F-4CA2-B955-3DB8FE0055A8}"/>
              </a:ext>
            </a:extLst>
          </p:cNvPr>
          <p:cNvSpPr txBox="1">
            <a:spLocks/>
          </p:cNvSpPr>
          <p:nvPr/>
        </p:nvSpPr>
        <p:spPr>
          <a:xfrm>
            <a:off x="7431480" y="4720142"/>
            <a:ext cx="3711471" cy="114614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latin typeface="Calibri" panose="020F0502020204030204" pitchFamily="34" charset="0"/>
                <a:cs typeface="Calibri" panose="020F0502020204030204" pitchFamily="34" charset="0"/>
              </a:rPr>
              <a:t>4.</a:t>
            </a:r>
            <a:r>
              <a:rPr lang="en-US" sz="1800" dirty="0">
                <a:effectLst/>
                <a:latin typeface="Calibri" panose="020F0502020204030204" pitchFamily="34" charset="0"/>
                <a:cs typeface="Calibri" panose="020F0502020204030204" pitchFamily="34" charset="0"/>
              </a:rPr>
              <a:t> </a:t>
            </a:r>
            <a:r>
              <a:rPr lang="en-US" sz="1800" dirty="0">
                <a:effectLst/>
                <a:latin typeface="Calibri" panose="020F0502020204030204" pitchFamily="34" charset="0"/>
              </a:rPr>
              <a:t>How much daily/weekly activity is needed to see a change in sleep?</a:t>
            </a:r>
            <a:r>
              <a:rPr lang="en-US" dirty="0"/>
              <a:t>  </a:t>
            </a:r>
          </a:p>
        </p:txBody>
      </p:sp>
      <p:sp>
        <p:nvSpPr>
          <p:cNvPr id="11" name="Thought Bubble: Cloud 10">
            <a:extLst>
              <a:ext uri="{FF2B5EF4-FFF2-40B4-BE49-F238E27FC236}">
                <a16:creationId xmlns:a16="http://schemas.microsoft.com/office/drawing/2014/main" id="{9B7BB632-CFFB-48D2-8B34-2DF8FA3155E7}"/>
              </a:ext>
            </a:extLst>
          </p:cNvPr>
          <p:cNvSpPr/>
          <p:nvPr/>
        </p:nvSpPr>
        <p:spPr>
          <a:xfrm>
            <a:off x="189391" y="4357548"/>
            <a:ext cx="4927107" cy="1885766"/>
          </a:xfrm>
          <a:prstGeom prst="cloudCallout">
            <a:avLst/>
          </a:prstGeom>
          <a:no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Thought Bubble: Cloud 12">
            <a:extLst>
              <a:ext uri="{FF2B5EF4-FFF2-40B4-BE49-F238E27FC236}">
                <a16:creationId xmlns:a16="http://schemas.microsoft.com/office/drawing/2014/main" id="{9C3C2B0F-4398-4226-833B-15D819F2158B}"/>
              </a:ext>
            </a:extLst>
          </p:cNvPr>
          <p:cNvSpPr/>
          <p:nvPr/>
        </p:nvSpPr>
        <p:spPr>
          <a:xfrm>
            <a:off x="7176116" y="1612406"/>
            <a:ext cx="4927107" cy="1885766"/>
          </a:xfrm>
          <a:prstGeom prst="cloudCallout">
            <a:avLst/>
          </a:prstGeom>
          <a:no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hought Bubble: Cloud 13">
            <a:extLst>
              <a:ext uri="{FF2B5EF4-FFF2-40B4-BE49-F238E27FC236}">
                <a16:creationId xmlns:a16="http://schemas.microsoft.com/office/drawing/2014/main" id="{EB2D665B-CCF0-4BCD-8178-7FE0E45F25A1}"/>
              </a:ext>
            </a:extLst>
          </p:cNvPr>
          <p:cNvSpPr/>
          <p:nvPr/>
        </p:nvSpPr>
        <p:spPr>
          <a:xfrm>
            <a:off x="6794376" y="4302711"/>
            <a:ext cx="4927107" cy="1885766"/>
          </a:xfrm>
          <a:prstGeom prst="cloudCallout">
            <a:avLst/>
          </a:prstGeom>
          <a:no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C34190-2317-45A4-81D8-3729576EBCB0}"/>
              </a:ext>
            </a:extLst>
          </p:cNvPr>
          <p:cNvSpPr/>
          <p:nvPr/>
        </p:nvSpPr>
        <p:spPr>
          <a:xfrm>
            <a:off x="2729918" y="297712"/>
            <a:ext cx="67321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Research Questions</a:t>
            </a: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5645C-BB81-475E-920E-F5E2C3B84CA9}"/>
              </a:ext>
            </a:extLst>
          </p:cNvPr>
          <p:cNvSpPr>
            <a:spLocks noGrp="1"/>
          </p:cNvSpPr>
          <p:nvPr>
            <p:ph idx="1"/>
          </p:nvPr>
        </p:nvSpPr>
        <p:spPr>
          <a:xfrm>
            <a:off x="913795" y="2751151"/>
            <a:ext cx="10353762" cy="3714749"/>
          </a:xfrm>
        </p:spPr>
        <p:txBody>
          <a:bodyPr>
            <a:noAutofit/>
          </a:bodyPr>
          <a:lstStyle/>
          <a:p>
            <a:pPr rtl="0" fontAlgn="ctr">
              <a:spcBef>
                <a:spcPts val="0"/>
              </a:spcBef>
              <a:spcAft>
                <a:spcPts val="0"/>
              </a:spcAft>
              <a:buFont typeface="+mj-lt"/>
              <a:buAutoNum type="arabicPeriod"/>
            </a:pPr>
            <a:r>
              <a:rPr lang="en-US" sz="2800" b="0" i="0" dirty="0">
                <a:effectLst/>
                <a:latin typeface="Calibri" panose="020F0502020204030204" pitchFamily="34" charset="0"/>
              </a:rPr>
              <a:t>Total Steps</a:t>
            </a:r>
          </a:p>
          <a:p>
            <a:pPr rtl="0" fontAlgn="ctr">
              <a:spcBef>
                <a:spcPts val="0"/>
              </a:spcBef>
              <a:spcAft>
                <a:spcPts val="0"/>
              </a:spcAft>
              <a:buFont typeface="+mj-lt"/>
              <a:buAutoNum type="arabicPeriod"/>
            </a:pPr>
            <a:r>
              <a:rPr lang="en-US" sz="2800" b="0" i="0" dirty="0">
                <a:effectLst/>
                <a:latin typeface="Calibri" panose="020F0502020204030204" pitchFamily="34" charset="0"/>
              </a:rPr>
              <a:t>Calories</a:t>
            </a:r>
          </a:p>
          <a:p>
            <a:pPr rtl="0" fontAlgn="ctr">
              <a:spcBef>
                <a:spcPts val="0"/>
              </a:spcBef>
              <a:spcAft>
                <a:spcPts val="0"/>
              </a:spcAft>
              <a:buFont typeface="+mj-lt"/>
              <a:buAutoNum type="arabicPeriod"/>
            </a:pPr>
            <a:r>
              <a:rPr lang="en-US" sz="2800" b="0" i="0" dirty="0">
                <a:effectLst/>
                <a:latin typeface="Calibri" panose="020F0502020204030204" pitchFamily="34" charset="0"/>
              </a:rPr>
              <a:t>Total Minutes Asleep</a:t>
            </a:r>
          </a:p>
          <a:p>
            <a:pPr rtl="0" fontAlgn="ctr">
              <a:spcBef>
                <a:spcPts val="0"/>
              </a:spcBef>
              <a:spcAft>
                <a:spcPts val="0"/>
              </a:spcAft>
              <a:buFont typeface="+mj-lt"/>
              <a:buAutoNum type="arabicPeriod"/>
            </a:pPr>
            <a:r>
              <a:rPr lang="en-US" sz="2800" b="0" i="0" dirty="0">
                <a:effectLst/>
                <a:latin typeface="Calibri" panose="020F0502020204030204" pitchFamily="34" charset="0"/>
              </a:rPr>
              <a:t>Weight Pounds</a:t>
            </a:r>
          </a:p>
          <a:p>
            <a:pPr rtl="0" fontAlgn="ctr">
              <a:spcBef>
                <a:spcPts val="0"/>
              </a:spcBef>
              <a:spcAft>
                <a:spcPts val="0"/>
              </a:spcAft>
              <a:buFont typeface="+mj-lt"/>
              <a:buAutoNum type="arabicPeriod"/>
            </a:pPr>
            <a:r>
              <a:rPr lang="en-US" sz="2800" b="0" i="0" dirty="0">
                <a:effectLst/>
                <a:latin typeface="Calibri" panose="020F0502020204030204" pitchFamily="34" charset="0"/>
              </a:rPr>
              <a:t>BMI</a:t>
            </a:r>
          </a:p>
          <a:p>
            <a:pPr marL="0" marR="0" indent="0">
              <a:spcBef>
                <a:spcPts val="0"/>
              </a:spcBef>
              <a:spcAft>
                <a:spcPts val="0"/>
              </a:spcAft>
              <a:buNone/>
            </a:pPr>
            <a:endParaRPr lang="en-US" sz="2800" dirty="0">
              <a:effectLst/>
              <a:latin typeface="Calibri" panose="020F0502020204030204" pitchFamily="34" charset="0"/>
            </a:endParaRPr>
          </a:p>
          <a:p>
            <a:pPr marL="0" marR="0" indent="0">
              <a:spcBef>
                <a:spcPts val="0"/>
              </a:spcBef>
              <a:spcAft>
                <a:spcPts val="0"/>
              </a:spcAft>
              <a:buNone/>
            </a:pPr>
            <a:r>
              <a:rPr lang="en-US" sz="2800" dirty="0">
                <a:effectLst/>
                <a:latin typeface="Calibri" panose="020F0502020204030204" pitchFamily="34" charset="0"/>
              </a:rPr>
              <a:t>There are three separate datasets that I used ID and Date to join the variables across files</a:t>
            </a:r>
          </a:p>
        </p:txBody>
      </p:sp>
      <p:sp>
        <p:nvSpPr>
          <p:cNvPr id="4" name="Rectangle 3">
            <a:extLst>
              <a:ext uri="{FF2B5EF4-FFF2-40B4-BE49-F238E27FC236}">
                <a16:creationId xmlns:a16="http://schemas.microsoft.com/office/drawing/2014/main" id="{8709E20F-D3C3-4AEF-B37A-1E702B0233B0}"/>
              </a:ext>
            </a:extLst>
          </p:cNvPr>
          <p:cNvSpPr/>
          <p:nvPr/>
        </p:nvSpPr>
        <p:spPr>
          <a:xfrm>
            <a:off x="386818" y="394871"/>
            <a:ext cx="11656290"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What variables do you think have an impact on your question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9012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5645C-BB81-475E-920E-F5E2C3B84CA9}"/>
              </a:ext>
            </a:extLst>
          </p:cNvPr>
          <p:cNvSpPr>
            <a:spLocks noGrp="1"/>
          </p:cNvSpPr>
          <p:nvPr>
            <p:ph idx="1"/>
          </p:nvPr>
        </p:nvSpPr>
        <p:spPr>
          <a:xfrm>
            <a:off x="525867" y="3429000"/>
            <a:ext cx="10353762" cy="3036900"/>
          </a:xfrm>
        </p:spPr>
        <p:txBody>
          <a:bodyPr>
            <a:noAutofit/>
          </a:bodyPr>
          <a:lstStyle/>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Total Steps - marks the activity of the participant</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Calories - is how much energy was used during the activity</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Total Minutes Asleep - is the time measurement of sleep activity</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Weight Pounds - standardized measurement for the weight of the participant</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BMI - calculation based on the weight/height and age of the participants</a:t>
            </a:r>
          </a:p>
        </p:txBody>
      </p:sp>
      <p:sp>
        <p:nvSpPr>
          <p:cNvPr id="2" name="Rectangle 1">
            <a:extLst>
              <a:ext uri="{FF2B5EF4-FFF2-40B4-BE49-F238E27FC236}">
                <a16:creationId xmlns:a16="http://schemas.microsoft.com/office/drawing/2014/main" id="{823E79F1-E4C0-44E2-978F-71E1F41E41FD}"/>
              </a:ext>
            </a:extLst>
          </p:cNvPr>
          <p:cNvSpPr/>
          <p:nvPr/>
        </p:nvSpPr>
        <p:spPr>
          <a:xfrm>
            <a:off x="378691" y="484910"/>
            <a:ext cx="11184116"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Describe what the 5 variables mean in the dataset</a:t>
            </a:r>
          </a:p>
        </p:txBody>
      </p:sp>
    </p:spTree>
    <p:extLst>
      <p:ext uri="{BB962C8B-B14F-4D97-AF65-F5344CB8AC3E}">
        <p14:creationId xmlns:p14="http://schemas.microsoft.com/office/powerpoint/2010/main" val="358683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8A6F-8D85-41CB-8947-761DE512EB17}"/>
              </a:ext>
            </a:extLst>
          </p:cNvPr>
          <p:cNvSpPr>
            <a:spLocks noGrp="1"/>
          </p:cNvSpPr>
          <p:nvPr>
            <p:ph type="title"/>
          </p:nvPr>
        </p:nvSpPr>
        <p:spPr>
          <a:xfrm>
            <a:off x="745266" y="183919"/>
            <a:ext cx="10353763" cy="970450"/>
          </a:xfrm>
        </p:spPr>
        <p:txBody>
          <a:bodyPr/>
          <a:lstStyle/>
          <a:p>
            <a:r>
              <a:rPr lang="en-US" dirty="0"/>
              <a:t>Histograms</a:t>
            </a:r>
          </a:p>
        </p:txBody>
      </p:sp>
      <p:sp>
        <p:nvSpPr>
          <p:cNvPr id="3" name="Text Placeholder 2">
            <a:extLst>
              <a:ext uri="{FF2B5EF4-FFF2-40B4-BE49-F238E27FC236}">
                <a16:creationId xmlns:a16="http://schemas.microsoft.com/office/drawing/2014/main" id="{E1890192-9527-4F7E-BF87-4B7F6C485385}"/>
              </a:ext>
            </a:extLst>
          </p:cNvPr>
          <p:cNvSpPr>
            <a:spLocks noGrp="1"/>
          </p:cNvSpPr>
          <p:nvPr>
            <p:ph type="body" idx="1"/>
          </p:nvPr>
        </p:nvSpPr>
        <p:spPr>
          <a:xfrm>
            <a:off x="727361" y="4552618"/>
            <a:ext cx="3300984" cy="576262"/>
          </a:xfrm>
        </p:spPr>
        <p:txBody>
          <a:bodyPr/>
          <a:lstStyle/>
          <a:p>
            <a:r>
              <a:rPr lang="en-US" dirty="0"/>
              <a:t>Total Steps per Day</a:t>
            </a:r>
          </a:p>
        </p:txBody>
      </p:sp>
      <p:sp>
        <p:nvSpPr>
          <p:cNvPr id="5" name="Text Placeholder 4">
            <a:extLst>
              <a:ext uri="{FF2B5EF4-FFF2-40B4-BE49-F238E27FC236}">
                <a16:creationId xmlns:a16="http://schemas.microsoft.com/office/drawing/2014/main" id="{3F841CF0-67A3-4DEF-812A-2F68BEF54AAF}"/>
              </a:ext>
            </a:extLst>
          </p:cNvPr>
          <p:cNvSpPr>
            <a:spLocks noGrp="1"/>
          </p:cNvSpPr>
          <p:nvPr>
            <p:ph type="body" sz="half" idx="18"/>
          </p:nvPr>
        </p:nvSpPr>
        <p:spPr>
          <a:xfrm>
            <a:off x="727361" y="5340533"/>
            <a:ext cx="3300984" cy="1218758"/>
          </a:xfrm>
        </p:spPr>
        <p:txBody>
          <a:bodyPr>
            <a:normAutofit lnSpcReduction="10000"/>
          </a:bodyPr>
          <a:lstStyle/>
          <a:p>
            <a:r>
              <a:rPr lang="en-US" dirty="0"/>
              <a:t>There is a large negative tail on this histogram showing that several of the days the Participant’s logged less than 10000 steps. This aligns with rest days and does not seem to skew the data.</a:t>
            </a:r>
          </a:p>
        </p:txBody>
      </p:sp>
      <p:sp>
        <p:nvSpPr>
          <p:cNvPr id="6" name="Text Placeholder 5">
            <a:extLst>
              <a:ext uri="{FF2B5EF4-FFF2-40B4-BE49-F238E27FC236}">
                <a16:creationId xmlns:a16="http://schemas.microsoft.com/office/drawing/2014/main" id="{9F9C3E46-39BB-42F9-B731-20CEEE70E057}"/>
              </a:ext>
            </a:extLst>
          </p:cNvPr>
          <p:cNvSpPr>
            <a:spLocks noGrp="1"/>
          </p:cNvSpPr>
          <p:nvPr>
            <p:ph type="body" sz="quarter" idx="3"/>
          </p:nvPr>
        </p:nvSpPr>
        <p:spPr>
          <a:xfrm>
            <a:off x="4442788" y="4658711"/>
            <a:ext cx="3300984" cy="576262"/>
          </a:xfrm>
        </p:spPr>
        <p:txBody>
          <a:bodyPr/>
          <a:lstStyle/>
          <a:p>
            <a:r>
              <a:rPr lang="en-US" dirty="0"/>
              <a:t>Total Distance per Day</a:t>
            </a:r>
          </a:p>
        </p:txBody>
      </p:sp>
      <p:sp>
        <p:nvSpPr>
          <p:cNvPr id="8" name="Text Placeholder 7">
            <a:extLst>
              <a:ext uri="{FF2B5EF4-FFF2-40B4-BE49-F238E27FC236}">
                <a16:creationId xmlns:a16="http://schemas.microsoft.com/office/drawing/2014/main" id="{703E72EC-B6C2-47C6-9582-7075691FFFBD}"/>
              </a:ext>
            </a:extLst>
          </p:cNvPr>
          <p:cNvSpPr>
            <a:spLocks noGrp="1"/>
          </p:cNvSpPr>
          <p:nvPr>
            <p:ph type="body" sz="half" idx="19"/>
          </p:nvPr>
        </p:nvSpPr>
        <p:spPr>
          <a:xfrm>
            <a:off x="4441435" y="5327047"/>
            <a:ext cx="3300984" cy="1218758"/>
          </a:xfrm>
        </p:spPr>
        <p:txBody>
          <a:bodyPr>
            <a:normAutofit lnSpcReduction="10000"/>
          </a:bodyPr>
          <a:lstStyle/>
          <a:p>
            <a:r>
              <a:rPr lang="en-US" dirty="0"/>
              <a:t>Since distance is correlated with the Total Steps it would make sense that the Total Distance per Day is also negatively skewed to account for rest days.</a:t>
            </a:r>
          </a:p>
        </p:txBody>
      </p:sp>
      <p:sp>
        <p:nvSpPr>
          <p:cNvPr id="9" name="Text Placeholder 8">
            <a:extLst>
              <a:ext uri="{FF2B5EF4-FFF2-40B4-BE49-F238E27FC236}">
                <a16:creationId xmlns:a16="http://schemas.microsoft.com/office/drawing/2014/main" id="{3D18FEDD-ABEC-4C62-91B5-AD8A34F3D983}"/>
              </a:ext>
            </a:extLst>
          </p:cNvPr>
          <p:cNvSpPr>
            <a:spLocks noGrp="1"/>
          </p:cNvSpPr>
          <p:nvPr>
            <p:ph type="body" sz="quarter" idx="13"/>
          </p:nvPr>
        </p:nvSpPr>
        <p:spPr>
          <a:xfrm>
            <a:off x="8227194" y="4631710"/>
            <a:ext cx="3300984" cy="576262"/>
          </a:xfrm>
        </p:spPr>
        <p:txBody>
          <a:bodyPr/>
          <a:lstStyle/>
          <a:p>
            <a:r>
              <a:rPr lang="en-US" dirty="0"/>
              <a:t>Total Calories per Day</a:t>
            </a:r>
          </a:p>
        </p:txBody>
      </p:sp>
      <p:sp>
        <p:nvSpPr>
          <p:cNvPr id="11" name="Text Placeholder 10">
            <a:extLst>
              <a:ext uri="{FF2B5EF4-FFF2-40B4-BE49-F238E27FC236}">
                <a16:creationId xmlns:a16="http://schemas.microsoft.com/office/drawing/2014/main" id="{0BC678B1-9BC5-47BA-8797-AB5B6E8AC906}"/>
              </a:ext>
            </a:extLst>
          </p:cNvPr>
          <p:cNvSpPr>
            <a:spLocks noGrp="1"/>
          </p:cNvSpPr>
          <p:nvPr>
            <p:ph type="body" sz="half" idx="20"/>
          </p:nvPr>
        </p:nvSpPr>
        <p:spPr>
          <a:xfrm>
            <a:off x="8241781" y="5327047"/>
            <a:ext cx="3300984" cy="1218758"/>
          </a:xfrm>
        </p:spPr>
        <p:txBody>
          <a:bodyPr>
            <a:normAutofit fontScale="92500" lnSpcReduction="20000"/>
          </a:bodyPr>
          <a:lstStyle/>
          <a:p>
            <a:r>
              <a:rPr lang="en-US" dirty="0"/>
              <a:t>This has a more positively skewed curve showing that the majority of Participants burned more than the expected 2000 calories per day. Alternate exercise methods may have been used that did not register on the distance/steps.</a:t>
            </a:r>
          </a:p>
        </p:txBody>
      </p:sp>
      <p:pic>
        <p:nvPicPr>
          <p:cNvPr id="1026" name="Picture 2" descr="Figure 1 &#10;5000 &#10;15000 &#10;o &#10;20000 &#10;x &#10;10000 &#10;Total Steps per Day ">
            <a:extLst>
              <a:ext uri="{FF2B5EF4-FFF2-40B4-BE49-F238E27FC236}">
                <a16:creationId xmlns:a16="http://schemas.microsoft.com/office/drawing/2014/main" id="{2AF6CDE2-2D13-4FDF-8C77-2B0D9CBE7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66" y="1344947"/>
            <a:ext cx="3424978" cy="29960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 Figure 1 &#10;10.0 &#10;12.5 &#10;Total Distance (miles) per Day &#10;15.0 &#10;17.5 ">
            <a:extLst>
              <a:ext uri="{FF2B5EF4-FFF2-40B4-BE49-F238E27FC236}">
                <a16:creationId xmlns:a16="http://schemas.microsoft.com/office/drawing/2014/main" id="{18E732B1-F092-4FBC-B1AC-FB6A396AB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690" y="1340488"/>
            <a:ext cx="3448620" cy="30049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ure 1 &#10;o &#10;x &#10;1000 &#10;„8S.3 &#10;4000 &#10;2000 &#10;Total Calories Bumed per Day ">
            <a:extLst>
              <a:ext uri="{FF2B5EF4-FFF2-40B4-BE49-F238E27FC236}">
                <a16:creationId xmlns:a16="http://schemas.microsoft.com/office/drawing/2014/main" id="{DF74D356-589E-4065-A2B3-B5BA14A0F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052" y="1318531"/>
            <a:ext cx="3452380" cy="302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7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AB42-BDE0-4203-9768-74292342B29F}"/>
              </a:ext>
            </a:extLst>
          </p:cNvPr>
          <p:cNvSpPr>
            <a:spLocks noGrp="1"/>
          </p:cNvSpPr>
          <p:nvPr>
            <p:ph type="title"/>
          </p:nvPr>
        </p:nvSpPr>
        <p:spPr>
          <a:xfrm>
            <a:off x="913794" y="361024"/>
            <a:ext cx="10353763" cy="970450"/>
          </a:xfrm>
        </p:spPr>
        <p:txBody>
          <a:bodyPr/>
          <a:lstStyle/>
          <a:p>
            <a:r>
              <a:rPr lang="en-US" dirty="0"/>
              <a:t>Histograms cont’d.</a:t>
            </a:r>
          </a:p>
        </p:txBody>
      </p:sp>
      <p:sp>
        <p:nvSpPr>
          <p:cNvPr id="3" name="Text Placeholder 2">
            <a:extLst>
              <a:ext uri="{FF2B5EF4-FFF2-40B4-BE49-F238E27FC236}">
                <a16:creationId xmlns:a16="http://schemas.microsoft.com/office/drawing/2014/main" id="{46348272-8A3F-400A-8E9D-B5A865035CE1}"/>
              </a:ext>
            </a:extLst>
          </p:cNvPr>
          <p:cNvSpPr>
            <a:spLocks noGrp="1"/>
          </p:cNvSpPr>
          <p:nvPr>
            <p:ph type="body" idx="1"/>
          </p:nvPr>
        </p:nvSpPr>
        <p:spPr>
          <a:xfrm>
            <a:off x="523779" y="4534421"/>
            <a:ext cx="3593342" cy="576262"/>
          </a:xfrm>
        </p:spPr>
        <p:txBody>
          <a:bodyPr/>
          <a:lstStyle/>
          <a:p>
            <a:r>
              <a:rPr lang="en-US" dirty="0"/>
              <a:t>Total Minutes Asleep per Day</a:t>
            </a:r>
          </a:p>
        </p:txBody>
      </p:sp>
      <p:sp>
        <p:nvSpPr>
          <p:cNvPr id="5" name="Text Placeholder 4">
            <a:extLst>
              <a:ext uri="{FF2B5EF4-FFF2-40B4-BE49-F238E27FC236}">
                <a16:creationId xmlns:a16="http://schemas.microsoft.com/office/drawing/2014/main" id="{5C03CF4C-DDC9-4243-9AF4-3B2AAD27E809}"/>
              </a:ext>
            </a:extLst>
          </p:cNvPr>
          <p:cNvSpPr>
            <a:spLocks noGrp="1"/>
          </p:cNvSpPr>
          <p:nvPr>
            <p:ph type="body" sz="half" idx="18"/>
          </p:nvPr>
        </p:nvSpPr>
        <p:spPr>
          <a:xfrm>
            <a:off x="709607" y="5202758"/>
            <a:ext cx="3300984" cy="1411106"/>
          </a:xfrm>
        </p:spPr>
        <p:txBody>
          <a:bodyPr>
            <a:normAutofit fontScale="92500"/>
          </a:bodyPr>
          <a:lstStyle/>
          <a:p>
            <a:r>
              <a:rPr lang="en-US" dirty="0"/>
              <a:t>This is a normal distribution curve showing the majority of the Participant’s got the expected 7-9 hours of sleep per night. There are a few outliers in the 1-2 hour range that are introducing a negative skew to the data.</a:t>
            </a:r>
          </a:p>
        </p:txBody>
      </p:sp>
      <p:sp>
        <p:nvSpPr>
          <p:cNvPr id="6" name="Text Placeholder 5">
            <a:extLst>
              <a:ext uri="{FF2B5EF4-FFF2-40B4-BE49-F238E27FC236}">
                <a16:creationId xmlns:a16="http://schemas.microsoft.com/office/drawing/2014/main" id="{2E9FF390-14B5-46E9-8EE3-D9F1F25EBFD2}"/>
              </a:ext>
            </a:extLst>
          </p:cNvPr>
          <p:cNvSpPr>
            <a:spLocks noGrp="1"/>
          </p:cNvSpPr>
          <p:nvPr>
            <p:ph type="body" sz="quarter" idx="3"/>
          </p:nvPr>
        </p:nvSpPr>
        <p:spPr>
          <a:xfrm>
            <a:off x="4245641" y="4534421"/>
            <a:ext cx="3593342" cy="576262"/>
          </a:xfrm>
        </p:spPr>
        <p:txBody>
          <a:bodyPr/>
          <a:lstStyle/>
          <a:p>
            <a:r>
              <a:rPr lang="en-US" dirty="0"/>
              <a:t>Participant’s Weight Per Entry</a:t>
            </a:r>
          </a:p>
        </p:txBody>
      </p:sp>
      <p:sp>
        <p:nvSpPr>
          <p:cNvPr id="8" name="Text Placeholder 7">
            <a:extLst>
              <a:ext uri="{FF2B5EF4-FFF2-40B4-BE49-F238E27FC236}">
                <a16:creationId xmlns:a16="http://schemas.microsoft.com/office/drawing/2014/main" id="{C70383A4-5A0B-4E79-A4C9-738724FF8CB0}"/>
              </a:ext>
            </a:extLst>
          </p:cNvPr>
          <p:cNvSpPr>
            <a:spLocks noGrp="1"/>
          </p:cNvSpPr>
          <p:nvPr>
            <p:ph type="body" sz="half" idx="19"/>
          </p:nvPr>
        </p:nvSpPr>
        <p:spPr>
          <a:xfrm>
            <a:off x="4441435" y="5202757"/>
            <a:ext cx="3300984" cy="1218758"/>
          </a:xfrm>
        </p:spPr>
        <p:txBody>
          <a:bodyPr>
            <a:normAutofit fontScale="85000" lnSpcReduction="10000"/>
          </a:bodyPr>
          <a:lstStyle/>
          <a:p>
            <a:r>
              <a:rPr lang="en-US" dirty="0"/>
              <a:t>There were a lot of missing values for the weight entry since it was not a daily measurement. Overall the weights were not normally distributed with a heavy concentration in the 130-150 </a:t>
            </a:r>
            <a:r>
              <a:rPr lang="en-US" dirty="0" err="1"/>
              <a:t>lb</a:t>
            </a:r>
            <a:r>
              <a:rPr lang="en-US" dirty="0"/>
              <a:t> range. There is a set of outliers in the 275 – 300 range.</a:t>
            </a:r>
          </a:p>
        </p:txBody>
      </p:sp>
      <p:sp>
        <p:nvSpPr>
          <p:cNvPr id="9" name="Text Placeholder 8">
            <a:extLst>
              <a:ext uri="{FF2B5EF4-FFF2-40B4-BE49-F238E27FC236}">
                <a16:creationId xmlns:a16="http://schemas.microsoft.com/office/drawing/2014/main" id="{0C7867FA-9C6A-4828-A17E-D20D505D28BB}"/>
              </a:ext>
            </a:extLst>
          </p:cNvPr>
          <p:cNvSpPr>
            <a:spLocks noGrp="1"/>
          </p:cNvSpPr>
          <p:nvPr>
            <p:ph type="body" sz="quarter" idx="13"/>
          </p:nvPr>
        </p:nvSpPr>
        <p:spPr>
          <a:xfrm>
            <a:off x="7966697" y="4534421"/>
            <a:ext cx="3300984" cy="576262"/>
          </a:xfrm>
        </p:spPr>
        <p:txBody>
          <a:bodyPr/>
          <a:lstStyle/>
          <a:p>
            <a:r>
              <a:rPr lang="en-US" dirty="0"/>
              <a:t>Participant’s BMI per Entry</a:t>
            </a:r>
          </a:p>
        </p:txBody>
      </p:sp>
      <p:sp>
        <p:nvSpPr>
          <p:cNvPr id="11" name="Text Placeholder 10">
            <a:extLst>
              <a:ext uri="{FF2B5EF4-FFF2-40B4-BE49-F238E27FC236}">
                <a16:creationId xmlns:a16="http://schemas.microsoft.com/office/drawing/2014/main" id="{3216BD01-9387-4186-A3E9-3C918A402183}"/>
              </a:ext>
            </a:extLst>
          </p:cNvPr>
          <p:cNvSpPr>
            <a:spLocks noGrp="1"/>
          </p:cNvSpPr>
          <p:nvPr>
            <p:ph type="body" sz="half" idx="20"/>
          </p:nvPr>
        </p:nvSpPr>
        <p:spPr>
          <a:xfrm>
            <a:off x="7966572" y="5202757"/>
            <a:ext cx="3300984" cy="1218758"/>
          </a:xfrm>
        </p:spPr>
        <p:txBody>
          <a:bodyPr>
            <a:normAutofit fontScale="85000" lnSpcReduction="10000"/>
          </a:bodyPr>
          <a:lstStyle/>
          <a:p>
            <a:r>
              <a:rPr lang="en-US" dirty="0"/>
              <a:t>The BMI closely aligns with the discrepancies seen with the weight entries as expected. The majority of measurements are in the expected range of 24-28. The outlier from the weight also was represented as the outlier in BMI at &gt; 45.</a:t>
            </a:r>
          </a:p>
        </p:txBody>
      </p:sp>
      <p:pic>
        <p:nvPicPr>
          <p:cNvPr id="2050" name="Picture 2" descr="Figure 1 &#10;60 &#10;600 &#10;Total Minutes Asleep per Day &#10;700 ">
            <a:extLst>
              <a:ext uri="{FF2B5EF4-FFF2-40B4-BE49-F238E27FC236}">
                <a16:creationId xmlns:a16="http://schemas.microsoft.com/office/drawing/2014/main" id="{5B9E3F61-9951-4FBC-BCA2-D850CAB88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92" y="1304084"/>
            <a:ext cx="3300984" cy="28698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ure 1 &#10;8 15 &#10;225 &#10;250 &#10;200 &#10;Participant Weight Per Entry &#10;275 &#10;o &#10;300 &#10;x ">
            <a:extLst>
              <a:ext uri="{FF2B5EF4-FFF2-40B4-BE49-F238E27FC236}">
                <a16:creationId xmlns:a16="http://schemas.microsoft.com/office/drawing/2014/main" id="{3E34FE8D-7398-4788-8B72-EC3846860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349" y="1310743"/>
            <a:ext cx="3300985" cy="28940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s Figure 1 &#10;CIO! &#10;Participant BMI Per Entry ">
            <a:extLst>
              <a:ext uri="{FF2B5EF4-FFF2-40B4-BE49-F238E27FC236}">
                <a16:creationId xmlns:a16="http://schemas.microsoft.com/office/drawing/2014/main" id="{FC9F14B3-56A7-4C28-A55B-76D1583159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572" y="1331474"/>
            <a:ext cx="3300984" cy="290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3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21A54E-9331-4DCB-B765-9E1E5D33CB7D}"/>
              </a:ext>
            </a:extLst>
          </p:cNvPr>
          <p:cNvSpPr>
            <a:spLocks noGrp="1"/>
          </p:cNvSpPr>
          <p:nvPr>
            <p:ph type="body" idx="1"/>
          </p:nvPr>
        </p:nvSpPr>
        <p:spPr>
          <a:xfrm>
            <a:off x="1046013" y="1888580"/>
            <a:ext cx="4764764" cy="692494"/>
          </a:xfrm>
        </p:spPr>
        <p:txBody>
          <a:bodyPr/>
          <a:lstStyle/>
          <a:p>
            <a:r>
              <a:rPr lang="en-US" sz="3200" dirty="0"/>
              <a:t>Total Steps PMF</a:t>
            </a:r>
          </a:p>
        </p:txBody>
      </p:sp>
      <p:pic>
        <p:nvPicPr>
          <p:cNvPr id="11" name="Content Placeholder 10" descr="Chart, bar chart, histogram&#10;&#10;Description automatically generated">
            <a:extLst>
              <a:ext uri="{FF2B5EF4-FFF2-40B4-BE49-F238E27FC236}">
                <a16:creationId xmlns:a16="http://schemas.microsoft.com/office/drawing/2014/main" id="{3D9BAB70-3900-441C-9C85-A71C9573B1D2}"/>
              </a:ext>
            </a:extLst>
          </p:cNvPr>
          <p:cNvPicPr>
            <a:picLocks noGrp="1" noChangeAspect="1"/>
          </p:cNvPicPr>
          <p:nvPr>
            <p:ph sz="half" idx="2"/>
          </p:nvPr>
        </p:nvPicPr>
        <p:blipFill>
          <a:blip r:embed="rId2"/>
          <a:stretch>
            <a:fillRect/>
          </a:stretch>
        </p:blipFill>
        <p:spPr>
          <a:xfrm>
            <a:off x="1742972" y="2701925"/>
            <a:ext cx="3370468" cy="3043238"/>
          </a:xfrm>
        </p:spPr>
      </p:pic>
      <p:sp>
        <p:nvSpPr>
          <p:cNvPr id="5" name="Text Placeholder 4">
            <a:extLst>
              <a:ext uri="{FF2B5EF4-FFF2-40B4-BE49-F238E27FC236}">
                <a16:creationId xmlns:a16="http://schemas.microsoft.com/office/drawing/2014/main" id="{B094B5C0-8472-4076-9E6C-3E7AC31701A1}"/>
              </a:ext>
            </a:extLst>
          </p:cNvPr>
          <p:cNvSpPr>
            <a:spLocks noGrp="1"/>
          </p:cNvSpPr>
          <p:nvPr>
            <p:ph type="body" sz="quarter" idx="3"/>
          </p:nvPr>
        </p:nvSpPr>
        <p:spPr>
          <a:xfrm>
            <a:off x="6244522" y="1855152"/>
            <a:ext cx="5016870" cy="692495"/>
          </a:xfrm>
        </p:spPr>
        <p:txBody>
          <a:bodyPr/>
          <a:lstStyle/>
          <a:p>
            <a:r>
              <a:rPr lang="en-US" sz="3200" dirty="0"/>
              <a:t>Total Minutes Asleep PMF</a:t>
            </a:r>
          </a:p>
        </p:txBody>
      </p:sp>
      <p:pic>
        <p:nvPicPr>
          <p:cNvPr id="13" name="Content Placeholder 12" descr="Chart, histogram&#10;&#10;Description automatically generated">
            <a:extLst>
              <a:ext uri="{FF2B5EF4-FFF2-40B4-BE49-F238E27FC236}">
                <a16:creationId xmlns:a16="http://schemas.microsoft.com/office/drawing/2014/main" id="{474E37B8-EEBE-4183-A3BC-F44828042F06}"/>
              </a:ext>
            </a:extLst>
          </p:cNvPr>
          <p:cNvPicPr>
            <a:picLocks noGrp="1" noChangeAspect="1"/>
          </p:cNvPicPr>
          <p:nvPr>
            <p:ph sz="quarter" idx="4"/>
          </p:nvPr>
        </p:nvPicPr>
        <p:blipFill>
          <a:blip r:embed="rId3"/>
          <a:stretch>
            <a:fillRect/>
          </a:stretch>
        </p:blipFill>
        <p:spPr>
          <a:xfrm>
            <a:off x="7037286" y="2701925"/>
            <a:ext cx="3430790" cy="3043238"/>
          </a:xfrm>
        </p:spPr>
      </p:pic>
      <p:sp>
        <p:nvSpPr>
          <p:cNvPr id="7" name="Rectangle 6">
            <a:extLst>
              <a:ext uri="{FF2B5EF4-FFF2-40B4-BE49-F238E27FC236}">
                <a16:creationId xmlns:a16="http://schemas.microsoft.com/office/drawing/2014/main" id="{194912C0-8D8D-4CCA-8B18-D1DFD85671E5}"/>
              </a:ext>
            </a:extLst>
          </p:cNvPr>
          <p:cNvSpPr/>
          <p:nvPr/>
        </p:nvSpPr>
        <p:spPr>
          <a:xfrm>
            <a:off x="0" y="116780"/>
            <a:ext cx="11380036" cy="1754326"/>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PMF Comparison of Total Steps </a:t>
            </a:r>
            <a:r>
              <a:rPr lang="en-US" sz="2400" b="1" dirty="0">
                <a:ln w="22225">
                  <a:solidFill>
                    <a:schemeClr val="accent2"/>
                  </a:solidFill>
                  <a:prstDash val="solid"/>
                </a:ln>
                <a:solidFill>
                  <a:schemeClr val="accent2">
                    <a:lumMod val="40000"/>
                    <a:lumOff val="60000"/>
                  </a:schemeClr>
                </a:solidFill>
              </a:rPr>
              <a:t>(left) </a:t>
            </a:r>
            <a:r>
              <a:rPr lang="en-US" sz="5400" b="1" dirty="0">
                <a:ln w="22225">
                  <a:solidFill>
                    <a:schemeClr val="accent2"/>
                  </a:solidFill>
                  <a:prstDash val="solid"/>
                </a:ln>
                <a:solidFill>
                  <a:schemeClr val="accent2">
                    <a:lumMod val="40000"/>
                    <a:lumOff val="60000"/>
                  </a:schemeClr>
                </a:solidFill>
              </a:rPr>
              <a:t>and Total Minutes Asleep </a:t>
            </a:r>
            <a:r>
              <a:rPr lang="en-US" sz="2400" b="1" dirty="0">
                <a:ln w="22225">
                  <a:solidFill>
                    <a:schemeClr val="accent2"/>
                  </a:solidFill>
                  <a:prstDash val="solid"/>
                </a:ln>
                <a:solidFill>
                  <a:schemeClr val="accent2">
                    <a:lumMod val="40000"/>
                    <a:lumOff val="60000"/>
                  </a:schemeClr>
                </a:solidFill>
              </a:rPr>
              <a:t>(right)</a:t>
            </a:r>
          </a:p>
        </p:txBody>
      </p:sp>
    </p:spTree>
    <p:extLst>
      <p:ext uri="{BB962C8B-B14F-4D97-AF65-F5344CB8AC3E}">
        <p14:creationId xmlns:p14="http://schemas.microsoft.com/office/powerpoint/2010/main" val="33034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21A54E-9331-4DCB-B765-9E1E5D33CB7D}"/>
              </a:ext>
            </a:extLst>
          </p:cNvPr>
          <p:cNvSpPr>
            <a:spLocks noGrp="1"/>
          </p:cNvSpPr>
          <p:nvPr>
            <p:ph type="body" idx="1"/>
          </p:nvPr>
        </p:nvSpPr>
        <p:spPr>
          <a:xfrm>
            <a:off x="1046013" y="1888580"/>
            <a:ext cx="4764764" cy="692494"/>
          </a:xfrm>
        </p:spPr>
        <p:txBody>
          <a:bodyPr/>
          <a:lstStyle/>
          <a:p>
            <a:r>
              <a:rPr lang="en-US" sz="3200" dirty="0"/>
              <a:t>Total Steps PMF</a:t>
            </a:r>
          </a:p>
        </p:txBody>
      </p:sp>
      <p:sp>
        <p:nvSpPr>
          <p:cNvPr id="5" name="Text Placeholder 4">
            <a:extLst>
              <a:ext uri="{FF2B5EF4-FFF2-40B4-BE49-F238E27FC236}">
                <a16:creationId xmlns:a16="http://schemas.microsoft.com/office/drawing/2014/main" id="{B094B5C0-8472-4076-9E6C-3E7AC31701A1}"/>
              </a:ext>
            </a:extLst>
          </p:cNvPr>
          <p:cNvSpPr>
            <a:spLocks noGrp="1"/>
          </p:cNvSpPr>
          <p:nvPr>
            <p:ph type="body" sz="quarter" idx="3"/>
          </p:nvPr>
        </p:nvSpPr>
        <p:spPr>
          <a:xfrm>
            <a:off x="6244522" y="1855152"/>
            <a:ext cx="5016870" cy="692495"/>
          </a:xfrm>
        </p:spPr>
        <p:txBody>
          <a:bodyPr/>
          <a:lstStyle/>
          <a:p>
            <a:r>
              <a:rPr lang="en-US" sz="3200" dirty="0"/>
              <a:t>Total Minutes Asleep PMF</a:t>
            </a:r>
          </a:p>
        </p:txBody>
      </p:sp>
      <p:sp>
        <p:nvSpPr>
          <p:cNvPr id="7" name="Rectangle 6">
            <a:extLst>
              <a:ext uri="{FF2B5EF4-FFF2-40B4-BE49-F238E27FC236}">
                <a16:creationId xmlns:a16="http://schemas.microsoft.com/office/drawing/2014/main" id="{194912C0-8D8D-4CCA-8B18-D1DFD85671E5}"/>
              </a:ext>
            </a:extLst>
          </p:cNvPr>
          <p:cNvSpPr/>
          <p:nvPr/>
        </p:nvSpPr>
        <p:spPr>
          <a:xfrm>
            <a:off x="0" y="116780"/>
            <a:ext cx="11380036" cy="1754326"/>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CDF Comparison of Total Steps </a:t>
            </a:r>
            <a:r>
              <a:rPr lang="en-US" sz="2400" b="1" dirty="0">
                <a:ln w="22225">
                  <a:solidFill>
                    <a:schemeClr val="accent2"/>
                  </a:solidFill>
                  <a:prstDash val="solid"/>
                </a:ln>
                <a:solidFill>
                  <a:schemeClr val="accent2">
                    <a:lumMod val="40000"/>
                    <a:lumOff val="60000"/>
                  </a:schemeClr>
                </a:solidFill>
              </a:rPr>
              <a:t>(left) </a:t>
            </a:r>
            <a:r>
              <a:rPr lang="en-US" sz="5400" b="1" dirty="0">
                <a:ln w="22225">
                  <a:solidFill>
                    <a:schemeClr val="accent2"/>
                  </a:solidFill>
                  <a:prstDash val="solid"/>
                </a:ln>
                <a:solidFill>
                  <a:schemeClr val="accent2">
                    <a:lumMod val="40000"/>
                    <a:lumOff val="60000"/>
                  </a:schemeClr>
                </a:solidFill>
              </a:rPr>
              <a:t>and Total Minutes Asleep </a:t>
            </a:r>
            <a:r>
              <a:rPr lang="en-US" sz="2400" b="1" dirty="0">
                <a:ln w="22225">
                  <a:solidFill>
                    <a:schemeClr val="accent2"/>
                  </a:solidFill>
                  <a:prstDash val="solid"/>
                </a:ln>
                <a:solidFill>
                  <a:schemeClr val="accent2">
                    <a:lumMod val="40000"/>
                    <a:lumOff val="60000"/>
                  </a:schemeClr>
                </a:solidFill>
              </a:rPr>
              <a:t>(right)</a:t>
            </a:r>
          </a:p>
        </p:txBody>
      </p:sp>
      <p:pic>
        <p:nvPicPr>
          <p:cNvPr id="10" name="Content Placeholder 9" descr="Chart, line chart&#10;&#10;Description automatically generated">
            <a:extLst>
              <a:ext uri="{FF2B5EF4-FFF2-40B4-BE49-F238E27FC236}">
                <a16:creationId xmlns:a16="http://schemas.microsoft.com/office/drawing/2014/main" id="{B8C07D54-EDB5-4674-89AE-85EF762C8401}"/>
              </a:ext>
            </a:extLst>
          </p:cNvPr>
          <p:cNvPicPr>
            <a:picLocks noGrp="1" noChangeAspect="1"/>
          </p:cNvPicPr>
          <p:nvPr>
            <p:ph sz="half" idx="2"/>
          </p:nvPr>
        </p:nvPicPr>
        <p:blipFill>
          <a:blip r:embed="rId2"/>
          <a:stretch>
            <a:fillRect/>
          </a:stretch>
        </p:blipFill>
        <p:spPr>
          <a:xfrm>
            <a:off x="1046163" y="2779348"/>
            <a:ext cx="4764087" cy="2888392"/>
          </a:xfrm>
        </p:spPr>
      </p:pic>
      <p:pic>
        <p:nvPicPr>
          <p:cNvPr id="14" name="Content Placeholder 13" descr="Chart, line chart&#10;&#10;Description automatically generated">
            <a:extLst>
              <a:ext uri="{FF2B5EF4-FFF2-40B4-BE49-F238E27FC236}">
                <a16:creationId xmlns:a16="http://schemas.microsoft.com/office/drawing/2014/main" id="{D11089E3-1EAD-4AC4-8595-E6627D783474}"/>
              </a:ext>
            </a:extLst>
          </p:cNvPr>
          <p:cNvPicPr>
            <a:picLocks noGrp="1" noChangeAspect="1"/>
          </p:cNvPicPr>
          <p:nvPr>
            <p:ph sz="quarter" idx="4"/>
          </p:nvPr>
        </p:nvPicPr>
        <p:blipFill>
          <a:blip r:embed="rId3"/>
          <a:stretch>
            <a:fillRect/>
          </a:stretch>
        </p:blipFill>
        <p:spPr>
          <a:xfrm>
            <a:off x="6362700" y="2847746"/>
            <a:ext cx="4779963" cy="2751596"/>
          </a:xfrm>
        </p:spPr>
      </p:pic>
    </p:spTree>
    <p:extLst>
      <p:ext uri="{BB962C8B-B14F-4D97-AF65-F5344CB8AC3E}">
        <p14:creationId xmlns:p14="http://schemas.microsoft.com/office/powerpoint/2010/main" val="313117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21A54E-9331-4DCB-B765-9E1E5D33CB7D}"/>
              </a:ext>
            </a:extLst>
          </p:cNvPr>
          <p:cNvSpPr>
            <a:spLocks noGrp="1"/>
          </p:cNvSpPr>
          <p:nvPr>
            <p:ph type="body" idx="1"/>
          </p:nvPr>
        </p:nvSpPr>
        <p:spPr>
          <a:xfrm>
            <a:off x="1046013" y="1888580"/>
            <a:ext cx="4764764" cy="692494"/>
          </a:xfrm>
        </p:spPr>
        <p:txBody>
          <a:bodyPr/>
          <a:lstStyle/>
          <a:p>
            <a:r>
              <a:rPr lang="en-US" sz="3200" dirty="0"/>
              <a:t>Steps vs Calories</a:t>
            </a:r>
          </a:p>
        </p:txBody>
      </p:sp>
      <p:sp>
        <p:nvSpPr>
          <p:cNvPr id="5" name="Text Placeholder 4">
            <a:extLst>
              <a:ext uri="{FF2B5EF4-FFF2-40B4-BE49-F238E27FC236}">
                <a16:creationId xmlns:a16="http://schemas.microsoft.com/office/drawing/2014/main" id="{B094B5C0-8472-4076-9E6C-3E7AC31701A1}"/>
              </a:ext>
            </a:extLst>
          </p:cNvPr>
          <p:cNvSpPr>
            <a:spLocks noGrp="1"/>
          </p:cNvSpPr>
          <p:nvPr>
            <p:ph type="body" sz="quarter" idx="3"/>
          </p:nvPr>
        </p:nvSpPr>
        <p:spPr>
          <a:xfrm>
            <a:off x="6244522" y="1855152"/>
            <a:ext cx="5016870" cy="692495"/>
          </a:xfrm>
        </p:spPr>
        <p:txBody>
          <a:bodyPr/>
          <a:lstStyle/>
          <a:p>
            <a:r>
              <a:rPr lang="en-US" sz="3200" dirty="0"/>
              <a:t>Weight(</a:t>
            </a:r>
            <a:r>
              <a:rPr lang="en-US" sz="3200" dirty="0" err="1"/>
              <a:t>lb</a:t>
            </a:r>
            <a:r>
              <a:rPr lang="en-US" sz="3200" dirty="0"/>
              <a:t>) vs BMI</a:t>
            </a:r>
          </a:p>
        </p:txBody>
      </p:sp>
      <p:sp>
        <p:nvSpPr>
          <p:cNvPr id="7" name="Rectangle 6">
            <a:extLst>
              <a:ext uri="{FF2B5EF4-FFF2-40B4-BE49-F238E27FC236}">
                <a16:creationId xmlns:a16="http://schemas.microsoft.com/office/drawing/2014/main" id="{194912C0-8D8D-4CCA-8B18-D1DFD85671E5}"/>
              </a:ext>
            </a:extLst>
          </p:cNvPr>
          <p:cNvSpPr/>
          <p:nvPr/>
        </p:nvSpPr>
        <p:spPr>
          <a:xfrm>
            <a:off x="0" y="116780"/>
            <a:ext cx="11380036" cy="1754326"/>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Scatterplot comparison of two variables</a:t>
            </a:r>
            <a:endParaRPr lang="en-US" sz="2400" b="1" dirty="0">
              <a:ln w="22225">
                <a:solidFill>
                  <a:schemeClr val="accent2"/>
                </a:solidFill>
                <a:prstDash val="solid"/>
              </a:ln>
              <a:solidFill>
                <a:schemeClr val="accent2">
                  <a:lumMod val="40000"/>
                  <a:lumOff val="60000"/>
                </a:schemeClr>
              </a:solidFill>
            </a:endParaRPr>
          </a:p>
        </p:txBody>
      </p:sp>
      <p:pic>
        <p:nvPicPr>
          <p:cNvPr id="4" name="Picture 3" descr="Chart, scatter chart&#10;&#10;Description automatically generated">
            <a:extLst>
              <a:ext uri="{FF2B5EF4-FFF2-40B4-BE49-F238E27FC236}">
                <a16:creationId xmlns:a16="http://schemas.microsoft.com/office/drawing/2014/main" id="{E556BF6B-77EB-4985-B106-B26BFB69CE4B}"/>
              </a:ext>
            </a:extLst>
          </p:cNvPr>
          <p:cNvPicPr>
            <a:picLocks noChangeAspect="1"/>
          </p:cNvPicPr>
          <p:nvPr/>
        </p:nvPicPr>
        <p:blipFill>
          <a:blip r:embed="rId2"/>
          <a:stretch>
            <a:fillRect/>
          </a:stretch>
        </p:blipFill>
        <p:spPr>
          <a:xfrm>
            <a:off x="1094562" y="2888910"/>
            <a:ext cx="4667666" cy="2776034"/>
          </a:xfrm>
          <a:prstGeom prst="rect">
            <a:avLst/>
          </a:prstGeom>
        </p:spPr>
      </p:pic>
      <p:pic>
        <p:nvPicPr>
          <p:cNvPr id="13" name="Picture 12" descr="Chart, scatter chart&#10;&#10;Description automatically generated">
            <a:extLst>
              <a:ext uri="{FF2B5EF4-FFF2-40B4-BE49-F238E27FC236}">
                <a16:creationId xmlns:a16="http://schemas.microsoft.com/office/drawing/2014/main" id="{84DE4471-715B-4106-BEBE-54F8512A6501}"/>
              </a:ext>
            </a:extLst>
          </p:cNvPr>
          <p:cNvPicPr>
            <a:picLocks noChangeAspect="1"/>
          </p:cNvPicPr>
          <p:nvPr/>
        </p:nvPicPr>
        <p:blipFill>
          <a:blip r:embed="rId3"/>
          <a:stretch>
            <a:fillRect/>
          </a:stretch>
        </p:blipFill>
        <p:spPr>
          <a:xfrm>
            <a:off x="6429774" y="2863021"/>
            <a:ext cx="4612570" cy="2894666"/>
          </a:xfrm>
          <a:prstGeom prst="rect">
            <a:avLst/>
          </a:prstGeom>
        </p:spPr>
      </p:pic>
    </p:spTree>
    <p:extLst>
      <p:ext uri="{BB962C8B-B14F-4D97-AF65-F5344CB8AC3E}">
        <p14:creationId xmlns:p14="http://schemas.microsoft.com/office/powerpoint/2010/main" val="2420861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{3A543F1B-E746-43A3-867A-ABCCDED2F236}tf11665031_win32</Template>
  <TotalTime>1583</TotalTime>
  <Words>495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vt:lpstr>
      <vt:lpstr>Arial Nova Light</vt:lpstr>
      <vt:lpstr>Calibri</vt:lpstr>
      <vt:lpstr>Wingdings 2</vt:lpstr>
      <vt:lpstr>SlateVTI</vt:lpstr>
      <vt:lpstr>DSC530  Final Project</vt:lpstr>
      <vt:lpstr>PowerPoint Presentation</vt:lpstr>
      <vt:lpstr>PowerPoint Presentation</vt:lpstr>
      <vt:lpstr>PowerPoint Presentation</vt:lpstr>
      <vt:lpstr>Histograms</vt:lpstr>
      <vt:lpstr>Histograms cont’d.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DSC530 – Final Project</dc:title>
  <dc:creator>Jaimie Cain</dc:creator>
  <cp:lastModifiedBy>Jaimie Cain</cp:lastModifiedBy>
  <cp:revision>9</cp:revision>
  <dcterms:created xsi:type="dcterms:W3CDTF">2021-08-07T15:12:13Z</dcterms:created>
  <dcterms:modified xsi:type="dcterms:W3CDTF">2021-08-14T14:47:59Z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