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5"/>
  </p:notesMasterIdLst>
  <p:handoutMasterIdLst>
    <p:handoutMasterId r:id="rId66"/>
  </p:handoutMasterIdLst>
  <p:sldIdLst>
    <p:sldId id="384" r:id="rId2"/>
    <p:sldId id="385" r:id="rId3"/>
    <p:sldId id="386" r:id="rId4"/>
    <p:sldId id="387" r:id="rId5"/>
    <p:sldId id="388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400" r:id="rId16"/>
    <p:sldId id="39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864" y="-7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1CA366-7772-456D-A6AC-15B023F2063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9253B-6F2D-4D65-873A-6739988A07A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CE353-BDA3-404A-B7B1-1117153DC6A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5678C-45B8-4455-A8D6-E5615D56343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77DA3-B962-4192-B4CD-CD0463C6BAB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68F5B-7CCD-4BCC-A7C4-A13CECD6C23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435B8-B44D-4C2A-8BBD-1B396ED9C75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20A0E-B92E-46AB-9ACD-ABEE94041D5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D6776-752E-458E-BD91-29BF238A7FC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4710B-A8F2-4311-9339-E638E023609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6A11A-2FA7-4EFC-A146-A95A17D2883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C93E0-67C2-484A-8056-8CA5DFBB732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D7CD1-678C-4510-A662-B193FEDFB91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4996F-08A5-4B5F-B7A5-FFE0E93A359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3431D-A81B-4A92-9BA5-544AC5734BD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7CF54-2BE5-40A7-B2E5-E9A2AB1F0A1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B5568-173D-492D-B4FD-E84DBC566FFB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CB76A-230A-4171-BFF5-467C1786D976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C0BD8-27C1-4F1D-94CE-ABF410109E7B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7B8DD-B47B-4A13-B928-5B90A9A25B0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25B8A-7C41-4658-928D-5D7C355CBCC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B5798-3B30-4857-9344-473036C1557E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ED0C7-A8FF-4CD7-AD8C-B4AFB49A2B6A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41032-2755-48AB-AB92-F1F0A31EE3AB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4B35C-E8E4-4082-84DA-230459EBD443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657B1-E260-498B-A4CB-76A9AE5776F1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95CE5-B7AA-49F0-819D-9F51B44470D9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CC03D-7C30-48E7-A07D-ED04DBDB091F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645A6-D88A-4E44-A553-F4D73CB867E4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AEC2B-09F0-40FC-968C-78F632608DC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41EAA-03ED-4552-BBFE-7EEEA2B89C46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3E33F-2F28-42D2-B5CE-9878BBEDB77A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7F15D-87BE-4B1F-9C54-70AA2F2C6779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28F4-CA53-4958-AA12-5A30AC5D681B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A53ED-6C1F-4761-B45D-4771535C2983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0940A-6DE5-48B1-AF57-CB9ED112F7D5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7B78D-2B20-4A22-9771-6494CACD8048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C700E-ABEB-4131-AAA8-877D26DD8106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2E1E7-CE44-4C61-86DB-EB79364902FB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FB0A6-65F7-4B06-92AF-E79092D6F94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1D42E-1CA1-41B1-9863-3322755BE86C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225B2-75F6-4A80-9A3A-20DC065CE3D6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111D3-006F-4190-ACED-7C5AC53F05F3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E7C51-2A04-4A11-8F6D-9DD760316B57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17E05-AD51-4CAA-81E5-96C49ED9296A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4D689-A522-4FB4-921E-3C6A33F313F8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08C69-54CA-4ABB-9E5B-7704964B3924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876B0-74E4-4E97-BD11-7F53BE732500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99290-4875-4B09-A882-675203B3EC4A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5CD97-1B2A-4870-8D09-4E424F34EE14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67D02-FB0F-4A07-8135-7830A08CF83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435B8-6566-4B5D-8635-DC344E3D15C4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5A5BB-09B1-4AF2-AC7F-E7251BAB175A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3D47C-C5F7-45C1-9077-4D2F25D05BBF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556B8-8217-4017-ABF6-44E588B22318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E3415-3DD9-4A0A-B4B2-C5CD9C5C92D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13741-193F-44E1-B2FF-5039FFDA3F8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5FF47-4193-49B4-9781-4923C24A90B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rgbClr val="006699"/>
                </a:solidFill>
                <a:latin typeface="Helvetica" pitchFamily="34" charset="0"/>
              </a:rPr>
              <a:t>5.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 smtClean="0"/>
              <a:t>Chapter 5:  </a:t>
            </a:r>
            <a:br>
              <a:rPr lang="en-US" altLang="zh-TW" sz="5400" dirty="0" smtClean="0"/>
            </a:br>
            <a:r>
              <a:rPr lang="en-US" altLang="zh-TW" sz="5400" dirty="0" smtClean="0"/>
              <a:t>Process Scheduling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355600"/>
            <a:ext cx="8340725" cy="4572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First-Come, First-Served (FCFS)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48548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dirty="0" smtClean="0"/>
              <a:t>		</a:t>
            </a:r>
            <a:r>
              <a:rPr lang="en-US" altLang="zh-TW" sz="2000" u="sng" dirty="0" smtClean="0"/>
              <a:t>Process</a:t>
            </a:r>
            <a:r>
              <a:rPr lang="en-US" altLang="zh-TW" sz="2000" dirty="0" smtClean="0"/>
              <a:t>	</a:t>
            </a:r>
            <a:r>
              <a:rPr lang="en-US" altLang="zh-TW" sz="2000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1</a:t>
            </a:r>
            <a:r>
              <a:rPr lang="en-US" altLang="zh-TW" sz="2000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2</a:t>
            </a:r>
            <a:r>
              <a:rPr lang="en-US" altLang="zh-TW" sz="2000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3	 </a:t>
            </a:r>
            <a:r>
              <a:rPr lang="en-US" altLang="zh-TW" sz="2000" dirty="0" smtClean="0"/>
              <a:t>3</a:t>
            </a:r>
            <a:r>
              <a:rPr lang="en-US" altLang="zh-TW" sz="2000" i="1" baseline="-25000" dirty="0" smtClean="0"/>
              <a:t> 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zh-TW" sz="2000" dirty="0" smtClean="0"/>
              <a:t>Suppose that the processes arrive in the order: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1</a:t>
            </a:r>
            <a:r>
              <a:rPr lang="en-US" altLang="zh-TW" sz="2000" dirty="0" smtClean="0"/>
              <a:t> ,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2</a:t>
            </a:r>
            <a:r>
              <a:rPr lang="en-US" altLang="zh-TW" sz="2000" dirty="0" smtClean="0"/>
              <a:t> ,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3  </a:t>
            </a:r>
            <a:br>
              <a:rPr lang="en-US" altLang="zh-TW" sz="2000" i="1" baseline="-25000" dirty="0" smtClean="0"/>
            </a:br>
            <a:r>
              <a:rPr lang="en-US" altLang="zh-TW" sz="2000" dirty="0" smtClean="0"/>
              <a:t>The Gantt Chart for the schedule is: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endParaRPr lang="en-US" altLang="zh-TW" dirty="0" smtClean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sz="2000" dirty="0" smtClean="0"/>
              <a:t>Waiting time for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1</a:t>
            </a:r>
            <a:r>
              <a:rPr lang="en-US" altLang="zh-TW" sz="2000" dirty="0" smtClean="0"/>
              <a:t>  = 0;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2</a:t>
            </a:r>
            <a:r>
              <a:rPr lang="en-US" altLang="zh-TW" sz="2000" dirty="0" smtClean="0"/>
              <a:t>  = 24;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3 </a:t>
            </a:r>
            <a:r>
              <a:rPr lang="en-US" altLang="zh-TW" sz="2000" dirty="0" smtClean="0"/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sz="2000" dirty="0" smtClean="0"/>
              <a:t>Average waiting time:  (0 + 24 + 27)/3 = 17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84338" y="3463148"/>
            <a:ext cx="5556250" cy="1128713"/>
            <a:chOff x="856" y="2688"/>
            <a:chExt cx="3500" cy="711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27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FCFS Scheduling (Cont)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zh-TW" sz="2000" dirty="0" smtClean="0"/>
              <a:t>Suppose that the processes arrive in the order</a:t>
            </a:r>
          </a:p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zh-TW" sz="2000" dirty="0" smtClean="0"/>
              <a:t>		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2</a:t>
            </a:r>
            <a:r>
              <a:rPr lang="en-US" altLang="zh-TW" sz="2000" dirty="0" smtClean="0"/>
              <a:t> ,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3</a:t>
            </a:r>
            <a:r>
              <a:rPr lang="en-US" altLang="zh-TW" sz="2000" dirty="0" smtClean="0"/>
              <a:t> ,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1</a:t>
            </a:r>
            <a:r>
              <a:rPr lang="en-US" altLang="zh-TW" sz="2000" dirty="0" smtClean="0"/>
              <a:t> </a:t>
            </a:r>
          </a:p>
          <a:p>
            <a:pPr>
              <a:tabLst>
                <a:tab pos="3651250" algn="ctr"/>
              </a:tabLst>
            </a:pPr>
            <a:r>
              <a:rPr lang="en-US" altLang="zh-TW" sz="2000" dirty="0" smtClean="0"/>
              <a:t>The Gantt chart for the schedule is:</a:t>
            </a:r>
            <a:br>
              <a:rPr lang="en-US" altLang="zh-TW" sz="2000" dirty="0" smtClean="0"/>
            </a:br>
            <a:endParaRPr lang="en-US" altLang="zh-TW" sz="2000" dirty="0" smtClean="0"/>
          </a:p>
          <a:p>
            <a:pPr>
              <a:tabLst>
                <a:tab pos="3651250" algn="ctr"/>
              </a:tabLst>
            </a:pPr>
            <a:endParaRPr lang="en-US" altLang="zh-TW" sz="2000" dirty="0" smtClean="0"/>
          </a:p>
          <a:p>
            <a:pPr>
              <a:tabLst>
                <a:tab pos="3651250" algn="ctr"/>
              </a:tabLst>
            </a:pPr>
            <a:endParaRPr lang="en-US" altLang="zh-TW" sz="2000" dirty="0" smtClean="0"/>
          </a:p>
          <a:p>
            <a:pPr>
              <a:tabLst>
                <a:tab pos="3651250" algn="ctr"/>
              </a:tabLst>
            </a:pPr>
            <a:endParaRPr lang="en-US" altLang="zh-TW" sz="2000" dirty="0" smtClean="0"/>
          </a:p>
          <a:p>
            <a:pPr>
              <a:tabLst>
                <a:tab pos="3651250" algn="ctr"/>
              </a:tabLst>
            </a:pPr>
            <a:r>
              <a:rPr lang="en-US" altLang="zh-TW" sz="2000" dirty="0" smtClean="0"/>
              <a:t>Waiting time for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1 </a:t>
            </a:r>
            <a:r>
              <a:rPr lang="en-US" altLang="zh-TW" sz="2000" i="1" dirty="0" smtClean="0"/>
              <a:t>=</a:t>
            </a:r>
            <a:r>
              <a:rPr lang="en-US" altLang="zh-TW" sz="2000" dirty="0" smtClean="0"/>
              <a:t> 6</a:t>
            </a:r>
            <a:r>
              <a:rPr lang="en-US" altLang="zh-TW" sz="2000" i="1" dirty="0" smtClean="0"/>
              <a:t>;</a:t>
            </a:r>
            <a:r>
              <a:rPr lang="en-US" altLang="zh-TW" sz="2000" i="1" baseline="-25000" dirty="0" smtClean="0"/>
              <a:t>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2</a:t>
            </a:r>
            <a:r>
              <a:rPr lang="en-US" altLang="zh-TW" sz="2000" dirty="0" smtClean="0"/>
              <a:t> = 0</a:t>
            </a:r>
            <a:r>
              <a:rPr lang="en-US" altLang="zh-TW" sz="2000" i="1" baseline="-25000" dirty="0" smtClean="0"/>
              <a:t>; </a:t>
            </a:r>
            <a:r>
              <a:rPr lang="en-US" altLang="zh-TW" sz="2000" i="1" dirty="0" smtClean="0"/>
              <a:t>P</a:t>
            </a:r>
            <a:r>
              <a:rPr lang="en-US" altLang="zh-TW" sz="2000" i="1" baseline="-25000" dirty="0" smtClean="0"/>
              <a:t>3 </a:t>
            </a:r>
            <a:r>
              <a:rPr lang="en-US" altLang="zh-TW" sz="2000" i="1" dirty="0" smtClean="0"/>
              <a:t>= </a:t>
            </a:r>
            <a:r>
              <a:rPr lang="en-US" altLang="zh-TW" sz="2000" dirty="0" smtClean="0"/>
              <a:t>3</a:t>
            </a:r>
            <a:endParaRPr lang="en-US" altLang="zh-TW" sz="2000" i="1" dirty="0" smtClean="0"/>
          </a:p>
          <a:p>
            <a:pPr>
              <a:tabLst>
                <a:tab pos="3651250" algn="ctr"/>
              </a:tabLst>
            </a:pPr>
            <a:r>
              <a:rPr lang="en-US" altLang="zh-TW" sz="2000" dirty="0" smtClean="0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 altLang="zh-TW" sz="2000" dirty="0" smtClean="0"/>
              <a:t>Much better than previous case</a:t>
            </a:r>
          </a:p>
          <a:p>
            <a:pPr>
              <a:tabLst>
                <a:tab pos="3651250" algn="ctr"/>
              </a:tabLst>
            </a:pPr>
            <a:r>
              <a:rPr lang="en-US" altLang="zh-TW" sz="2000" b="1" i="1" dirty="0" smtClean="0">
                <a:solidFill>
                  <a:srgbClr val="FF0000"/>
                </a:solidFill>
              </a:rPr>
              <a:t>Convoy effect: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short process behind long process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89125" y="2743200"/>
            <a:ext cx="5575300" cy="1128713"/>
            <a:chOff x="852" y="1650"/>
            <a:chExt cx="3512" cy="711"/>
          </a:xfrm>
        </p:grpSpPr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5366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6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465842" y="5844911"/>
            <a:ext cx="4007014" cy="1013089"/>
            <a:chOff x="856" y="2688"/>
            <a:chExt cx="3500" cy="711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27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/>
              <a:t>Shortest-Job-First (SJF)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309688"/>
            <a:ext cx="8229600" cy="4530725"/>
          </a:xfrm>
        </p:spPr>
        <p:txBody>
          <a:bodyPr/>
          <a:lstStyle/>
          <a:p>
            <a:r>
              <a:rPr lang="en-US" altLang="zh-TW" sz="2800" dirty="0" smtClean="0"/>
              <a:t>Associate with each process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the length of its next CPU burst</a:t>
            </a:r>
            <a:r>
              <a:rPr lang="en-US" altLang="zh-TW" sz="2800" dirty="0" smtClean="0"/>
              <a:t>.  Use these lengths to schedule the process with the shortest time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SJF is optimal </a:t>
            </a:r>
            <a:r>
              <a:rPr lang="en-US" altLang="zh-TW" sz="2800" dirty="0" smtClean="0"/>
              <a:t>– gives minimum average waiting time for a given set of processes</a:t>
            </a:r>
          </a:p>
          <a:p>
            <a:pPr lvl="1"/>
            <a:r>
              <a:rPr lang="en-US" altLang="zh-TW" sz="2800" dirty="0" smtClean="0"/>
              <a:t>The difficulty is knowing the length of the next CPU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Example of SJF</a:t>
            </a:r>
          </a:p>
        </p:txBody>
      </p:sp>
      <p:sp>
        <p:nvSpPr>
          <p:cNvPr id="17411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806450" y="965466"/>
            <a:ext cx="8229600" cy="453072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</a:t>
            </a:r>
            <a:r>
              <a:rPr lang="en-US" altLang="zh-TW" u="sng" dirty="0" smtClean="0"/>
              <a:t>Process</a:t>
            </a:r>
            <a:r>
              <a:rPr lang="en-US" altLang="zh-TW" dirty="0" smtClean="0"/>
              <a:t>	</a:t>
            </a:r>
            <a:r>
              <a:rPr lang="en-US" altLang="zh-TW" u="sng" dirty="0" smtClean="0"/>
              <a:t>Burst Time</a:t>
            </a:r>
            <a:endParaRPr lang="en-US" altLang="zh-TW" dirty="0" smtClean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	6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2 	</a:t>
            </a:r>
            <a:r>
              <a:rPr lang="en-US" altLang="zh-TW" dirty="0" smtClean="0"/>
              <a:t>8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3</a:t>
            </a:r>
            <a:r>
              <a:rPr lang="en-US" altLang="zh-TW" dirty="0" smtClean="0"/>
              <a:t>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4</a:t>
            </a:r>
            <a:r>
              <a:rPr lang="en-US" altLang="zh-TW" dirty="0" smtClean="0"/>
              <a:t>	3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SJF scheduling chart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Average waiting time = (3 + 16 + 9 + 0) / 4 = 7</a:t>
            </a:r>
            <a:endParaRPr lang="en-US" altLang="zh-TW" i="1" baseline="-25000" dirty="0" smtClean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790700" y="4284928"/>
            <a:ext cx="5927725" cy="1162050"/>
            <a:chOff x="864" y="2352"/>
            <a:chExt cx="3734" cy="732"/>
          </a:xfrm>
        </p:grpSpPr>
        <p:sp>
          <p:nvSpPr>
            <p:cNvPr id="17413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7414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4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5" name="Text Box 39"/>
            <p:cNvSpPr txBox="1">
              <a:spLocks noChangeArrowheads="1"/>
            </p:cNvSpPr>
            <p:nvPr/>
          </p:nvSpPr>
          <p:spPr bwMode="auto">
            <a:xfrm flipH="1">
              <a:off x="2976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6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7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8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9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0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</a:t>
              </a:r>
            </a:p>
          </p:txBody>
        </p:sp>
        <p:sp>
          <p:nvSpPr>
            <p:cNvPr id="17421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16</a:t>
              </a:r>
            </a:p>
          </p:txBody>
        </p:sp>
        <p:sp>
          <p:nvSpPr>
            <p:cNvPr id="17422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17423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4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5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6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7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9</a:t>
              </a:r>
            </a:p>
          </p:txBody>
        </p:sp>
        <p:sp>
          <p:nvSpPr>
            <p:cNvPr id="17428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9" name="Text Box 70"/>
            <p:cNvSpPr txBox="1">
              <a:spLocks noChangeArrowheads="1"/>
            </p:cNvSpPr>
            <p:nvPr/>
          </p:nvSpPr>
          <p:spPr bwMode="auto">
            <a:xfrm flipH="1">
              <a:off x="3744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30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-7620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smtClean="0"/>
              <a:t>Determining Length of Next CPU Burst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/>
              <a:t>Can only estimate the length</a:t>
            </a:r>
          </a:p>
          <a:p>
            <a:r>
              <a:rPr lang="en-US" altLang="zh-TW" sz="2800" dirty="0" smtClean="0"/>
              <a:t>Can be done by using the length of previous CPU bursts, using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exponential averaging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 smtClean="0"/>
          </a:p>
          <a:p>
            <a:pPr lvl="1">
              <a:buFont typeface="Monotype Sorts" pitchFamily="2" charset="2"/>
              <a:buNone/>
            </a:pPr>
            <a:endParaRPr lang="en-US" altLang="zh-TW" sz="2800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95400" y="3198813"/>
          <a:ext cx="6675438" cy="1890712"/>
        </p:xfrm>
        <a:graphic>
          <a:graphicData uri="http://schemas.openxmlformats.org/presentationml/2006/ole">
            <p:oleObj spid="_x0000_s1026" name="方程式" r:id="rId4" imgW="6400800" imgH="1777680" progId="Equation.3">
              <p:embed/>
            </p:oleObj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3042745" y="4729661"/>
            <a:ext cx="4083269" cy="772510"/>
            <a:chOff x="3042745" y="4540469"/>
            <a:chExt cx="4083269" cy="772510"/>
          </a:xfrm>
        </p:grpSpPr>
        <p:sp>
          <p:nvSpPr>
            <p:cNvPr id="6" name="矩形 5"/>
            <p:cNvSpPr/>
            <p:nvPr/>
          </p:nvSpPr>
          <p:spPr bwMode="auto">
            <a:xfrm>
              <a:off x="3042745" y="4540469"/>
              <a:ext cx="4083269" cy="77251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158362" y="4606648"/>
            <a:ext cx="3857293" cy="664288"/>
          </p:xfrm>
          <a:graphic>
            <a:graphicData uri="http://schemas.openxmlformats.org/presentationml/2006/ole">
              <p:oleObj spid="_x0000_s1027" name="方程式" r:id="rId5" imgW="13204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Examples of Exponential Averaging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33934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ym typeface="Symbol" pitchFamily="18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ym typeface="Symbol" pitchFamily="18" charset="2"/>
              </a:rPr>
              <a:t></a:t>
            </a:r>
            <a:r>
              <a:rPr lang="en-US" altLang="zh-TW" baseline="-25000" dirty="0" smtClean="0">
                <a:sym typeface="Symbol" pitchFamily="18" charset="2"/>
              </a:rPr>
              <a:t>n+1</a:t>
            </a:r>
            <a:r>
              <a:rPr lang="en-US" altLang="zh-TW" dirty="0" smtClean="0">
                <a:sym typeface="Symbol" pitchFamily="18" charset="2"/>
              </a:rPr>
              <a:t> = </a:t>
            </a:r>
            <a:r>
              <a:rPr lang="en-US" altLang="zh-TW" baseline="-25000" dirty="0" smtClean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ym typeface="Symbol" pitchFamily="18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ym typeface="Symbol" pitchFamily="18" charset="2"/>
              </a:rPr>
              <a:t> </a:t>
            </a:r>
            <a:r>
              <a:rPr lang="en-US" altLang="zh-TW" baseline="-25000" dirty="0" smtClean="0">
                <a:sym typeface="Symbol" pitchFamily="18" charset="2"/>
              </a:rPr>
              <a:t>n+1</a:t>
            </a:r>
            <a:r>
              <a:rPr lang="en-US" altLang="zh-TW" dirty="0" smtClean="0">
                <a:sym typeface="Symbol" pitchFamily="18" charset="2"/>
              </a:rPr>
              <a:t> =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baseline="-25000" dirty="0" err="1" smtClean="0">
                <a:sym typeface="Symbol" pitchFamily="18" charset="2"/>
              </a:rPr>
              <a:t>n</a:t>
            </a:r>
            <a:endParaRPr lang="en-US" altLang="zh-TW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ym typeface="Symbol" pitchFamily="18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 smtClean="0">
                <a:sym typeface="Symbol" pitchFamily="18" charset="2"/>
              </a:rPr>
              <a:t></a:t>
            </a:r>
            <a:r>
              <a:rPr lang="en-US" altLang="zh-TW" i="1" baseline="-25000" dirty="0" smtClean="0">
                <a:sym typeface="Symbol" pitchFamily="18" charset="2"/>
              </a:rPr>
              <a:t>n</a:t>
            </a:r>
            <a:r>
              <a:rPr lang="en-US" altLang="zh-TW" baseline="-25000" dirty="0" smtClean="0">
                <a:sym typeface="Symbol" pitchFamily="18" charset="2"/>
              </a:rPr>
              <a:t>+1</a:t>
            </a:r>
            <a:r>
              <a:rPr lang="en-US" altLang="zh-TW" dirty="0" smtClean="0">
                <a:sym typeface="Symbol" pitchFamily="18" charset="2"/>
              </a:rPr>
              <a:t> =  </a:t>
            </a:r>
            <a:r>
              <a:rPr lang="en-US" altLang="zh-TW" dirty="0" err="1" smtClean="0">
                <a:sym typeface="Symbol" pitchFamily="18" charset="2"/>
              </a:rPr>
              <a:t>t</a:t>
            </a:r>
            <a:r>
              <a:rPr lang="en-US" altLang="zh-TW" i="1" baseline="-25000" dirty="0" err="1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+(1</a:t>
            </a:r>
            <a:r>
              <a:rPr lang="en-US" altLang="zh-TW" i="1" dirty="0" smtClean="0">
                <a:sym typeface="Symbol" pitchFamily="18" charset="2"/>
              </a:rPr>
              <a:t> - </a:t>
            </a:r>
            <a:r>
              <a:rPr lang="en-US" altLang="zh-TW" dirty="0" smtClean="0">
                <a:sym typeface="Symbol" pitchFamily="18" charset="2"/>
              </a:rPr>
              <a:t></a:t>
            </a:r>
            <a:r>
              <a:rPr lang="en-US" altLang="zh-TW" i="1" dirty="0" smtClean="0">
                <a:sym typeface="Symbol" pitchFamily="18" charset="2"/>
              </a:rPr>
              <a:t>)</a:t>
            </a:r>
            <a:r>
              <a:rPr lang="en-US" altLang="zh-TW" dirty="0" smtClean="0">
                <a:sym typeface="Symbol" pitchFamily="18" charset="2"/>
              </a:rPr>
              <a:t>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baseline="-25000" dirty="0" err="1" smtClean="0">
                <a:sym typeface="Symbol" pitchFamily="18" charset="2"/>
              </a:rPr>
              <a:t>n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-1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 smtClean="0">
                <a:sym typeface="Symbol" pitchFamily="18" charset="2"/>
              </a:rPr>
              <a:t>            </a:t>
            </a:r>
            <a:r>
              <a:rPr lang="en-US" altLang="zh-TW" i="1" dirty="0" smtClean="0">
                <a:sym typeface="Symbol" pitchFamily="18" charset="2"/>
              </a:rPr>
              <a:t>+(</a:t>
            </a:r>
            <a:r>
              <a:rPr lang="en-US" altLang="zh-TW" dirty="0" smtClean="0">
                <a:sym typeface="Symbol" pitchFamily="18" charset="2"/>
              </a:rPr>
              <a:t>1 -  </a:t>
            </a:r>
            <a:r>
              <a:rPr lang="en-US" altLang="zh-TW" i="1" dirty="0" smtClean="0">
                <a:sym typeface="Symbol" pitchFamily="18" charset="2"/>
              </a:rPr>
              <a:t>)</a:t>
            </a:r>
            <a:r>
              <a:rPr lang="en-US" altLang="zh-TW" i="1" baseline="30000" dirty="0" smtClean="0">
                <a:sym typeface="Symbol" pitchFamily="18" charset="2"/>
              </a:rPr>
              <a:t>j</a:t>
            </a:r>
            <a:r>
              <a:rPr lang="en-US" altLang="zh-TW" baseline="30000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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baseline="-25000" dirty="0" err="1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baseline="-25000" dirty="0" smtClean="0">
                <a:sym typeface="Symbol" pitchFamily="18" charset="2"/>
              </a:rPr>
              <a:t>-</a:t>
            </a:r>
            <a:r>
              <a:rPr lang="en-US" altLang="zh-TW" i="1" baseline="-25000" dirty="0" smtClean="0">
                <a:sym typeface="Symbol" pitchFamily="18" charset="2"/>
              </a:rPr>
              <a:t>j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 smtClean="0">
                <a:sym typeface="Symbol" pitchFamily="18" charset="2"/>
              </a:rPr>
              <a:t>            </a:t>
            </a:r>
            <a:r>
              <a:rPr lang="en-US" altLang="zh-TW" i="1" dirty="0" smtClean="0">
                <a:sym typeface="Symbol" pitchFamily="18" charset="2"/>
              </a:rPr>
              <a:t>+(</a:t>
            </a:r>
            <a:r>
              <a:rPr lang="en-US" altLang="zh-TW" dirty="0" smtClean="0">
                <a:sym typeface="Symbol" pitchFamily="18" charset="2"/>
              </a:rPr>
              <a:t>1 -  </a:t>
            </a:r>
            <a:r>
              <a:rPr lang="en-US" altLang="zh-TW" i="1" dirty="0" smtClean="0">
                <a:sym typeface="Symbol" pitchFamily="18" charset="2"/>
              </a:rPr>
              <a:t>)</a:t>
            </a:r>
            <a:r>
              <a:rPr lang="en-US" altLang="zh-TW" i="1" baseline="30000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 +1 </a:t>
            </a:r>
            <a:r>
              <a:rPr lang="en-US" altLang="zh-TW" dirty="0" smtClean="0">
                <a:sym typeface="Symbol" pitchFamily="18" charset="2"/>
              </a:rPr>
              <a:t></a:t>
            </a:r>
            <a:r>
              <a:rPr lang="en-US" altLang="zh-TW" baseline="-25000" dirty="0" smtClean="0">
                <a:sym typeface="Symbol" pitchFamily="18" charset="2"/>
              </a:rPr>
              <a:t>0</a:t>
            </a:r>
            <a:br>
              <a:rPr lang="en-US" altLang="zh-TW" baseline="-25000" dirty="0" smtClean="0">
                <a:sym typeface="Symbol" pitchFamily="18" charset="2"/>
              </a:rPr>
            </a:br>
            <a:endParaRPr lang="en-US" altLang="zh-TW" baseline="-250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013434" y="945928"/>
            <a:ext cx="3799498" cy="725217"/>
            <a:chOff x="3042745" y="4540469"/>
            <a:chExt cx="4083269" cy="772510"/>
          </a:xfrm>
        </p:grpSpPr>
        <p:sp>
          <p:nvSpPr>
            <p:cNvPr id="5" name="矩形 4"/>
            <p:cNvSpPr/>
            <p:nvPr/>
          </p:nvSpPr>
          <p:spPr bwMode="auto">
            <a:xfrm>
              <a:off x="3042745" y="4540469"/>
              <a:ext cx="4083269" cy="77251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158362" y="4606648"/>
            <a:ext cx="3857293" cy="664288"/>
          </p:xfrm>
          <a:graphic>
            <a:graphicData uri="http://schemas.openxmlformats.org/presentationml/2006/ole">
              <p:oleObj spid="_x0000_s46081" name="方程式" r:id="rId4" imgW="13204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735" y="-110362"/>
            <a:ext cx="8121650" cy="84455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Prediction of the Length of the Next CPU Burst</a:t>
            </a:r>
          </a:p>
        </p:txBody>
      </p:sp>
      <p:sp>
        <p:nvSpPr>
          <p:cNvPr id="18435" name="Picture 5"/>
          <p:cNvSpPr>
            <a:spLocks noChangeAspect="1" noChangeArrowheads="1"/>
          </p:cNvSpPr>
          <p:nvPr/>
        </p:nvSpPr>
        <p:spPr bwMode="auto">
          <a:xfrm>
            <a:off x="914400" y="1066800"/>
            <a:ext cx="7086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4034" name="Picture 2" descr="C:\Documents and Settings\admin\Local Settings\Temporary Internet Files\Content.IE5\913YZ0QN\nfg50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425" y="994532"/>
            <a:ext cx="6960345" cy="5039780"/>
          </a:xfrm>
          <a:prstGeom prst="rect">
            <a:avLst/>
          </a:prstGeom>
          <a:noFill/>
        </p:spPr>
      </p:pic>
      <p:grpSp>
        <p:nvGrpSpPr>
          <p:cNvPr id="9" name="群組 8"/>
          <p:cNvGrpSpPr/>
          <p:nvPr/>
        </p:nvGrpSpPr>
        <p:grpSpPr>
          <a:xfrm>
            <a:off x="1707890" y="5887322"/>
            <a:ext cx="8486369" cy="865618"/>
            <a:chOff x="1707890" y="5887322"/>
            <a:chExt cx="8486369" cy="865618"/>
          </a:xfrm>
        </p:grpSpPr>
        <p:graphicFrame>
          <p:nvGraphicFramePr>
            <p:cNvPr id="44035" name="Object 3"/>
            <p:cNvGraphicFramePr>
              <a:graphicFrameLocks noChangeAspect="1"/>
            </p:cNvGraphicFramePr>
            <p:nvPr/>
          </p:nvGraphicFramePr>
          <p:xfrm>
            <a:off x="1707890" y="6248841"/>
            <a:ext cx="2927131" cy="504099"/>
          </p:xfrm>
          <a:graphic>
            <a:graphicData uri="http://schemas.openxmlformats.org/presentationml/2006/ole">
              <p:oleObj spid="_x0000_s44035" name="方程式" r:id="rId5" imgW="1320480" imgH="228600" progId="Equation.3">
                <p:embed/>
              </p:oleObj>
            </a:graphicData>
          </a:graphic>
        </p:graphicFrame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2072609" y="5887322"/>
              <a:ext cx="8121650" cy="84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lvl="0" algn="ctr" eaLnBrk="1" hangingPunct="1"/>
              <a:r>
                <a:rPr kumimoji="0" lang="en-US" altLang="zh-TW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(</a:t>
              </a:r>
              <a:r>
                <a:rPr kumimoji="0" lang="el-GR" altLang="zh-TW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α</a:t>
              </a:r>
              <a:r>
                <a:rPr kumimoji="0" lang="en-US" altLang="zh-TW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 = 1/2, </a:t>
              </a:r>
              <a:r>
                <a:rPr lang="el-GR" altLang="zh-TW" sz="2800" b="1" kern="0" dirty="0" smtClean="0">
                  <a:latin typeface="Candara" pitchFamily="34" charset="0"/>
                  <a:cs typeface="Candara" pitchFamily="34" charset="0"/>
                </a:rPr>
                <a:t>τ</a:t>
              </a:r>
              <a:r>
                <a:rPr lang="en-US" altLang="zh-TW" sz="2800" b="1" kern="0" baseline="-25000" dirty="0" smtClean="0">
                  <a:latin typeface="Candara" pitchFamily="34" charset="0"/>
                  <a:cs typeface="Candara" pitchFamily="34" charset="0"/>
                </a:rPr>
                <a:t>0</a:t>
              </a:r>
              <a:r>
                <a:rPr lang="en-US" altLang="zh-TW" sz="2800" b="1" kern="0" dirty="0" smtClean="0">
                  <a:latin typeface="Candara" pitchFamily="34" charset="0"/>
                  <a:cs typeface="Candara" pitchFamily="34" charset="0"/>
                </a:rPr>
                <a:t> =10)</a:t>
              </a:r>
              <a:endParaRPr kumimoji="0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4636" y="5228986"/>
            <a:ext cx="1042726" cy="801432"/>
            <a:chOff x="2404636" y="5228986"/>
            <a:chExt cx="1042726" cy="801432"/>
          </a:xfrm>
        </p:grpSpPr>
        <p:sp>
          <p:nvSpPr>
            <p:cNvPr id="10" name="橢圓 9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030016" y="5239492"/>
            <a:ext cx="1042726" cy="801432"/>
            <a:chOff x="2404636" y="5228986"/>
            <a:chExt cx="1042726" cy="801432"/>
          </a:xfrm>
        </p:grpSpPr>
        <p:sp>
          <p:nvSpPr>
            <p:cNvPr id="14" name="橢圓 13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655396" y="5249998"/>
            <a:ext cx="1042726" cy="801432"/>
            <a:chOff x="2404636" y="5228986"/>
            <a:chExt cx="1042726" cy="801432"/>
          </a:xfrm>
        </p:grpSpPr>
        <p:sp>
          <p:nvSpPr>
            <p:cNvPr id="17" name="橢圓 16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265010" y="5244738"/>
            <a:ext cx="1042726" cy="801432"/>
            <a:chOff x="2404636" y="5228986"/>
            <a:chExt cx="1042726" cy="801432"/>
          </a:xfrm>
        </p:grpSpPr>
        <p:sp>
          <p:nvSpPr>
            <p:cNvPr id="20" name="橢圓 19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906156" y="5239478"/>
            <a:ext cx="1042726" cy="801432"/>
            <a:chOff x="2404636" y="5228986"/>
            <a:chExt cx="1042726" cy="801432"/>
          </a:xfrm>
        </p:grpSpPr>
        <p:sp>
          <p:nvSpPr>
            <p:cNvPr id="23" name="橢圓 22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594600" y="5234218"/>
            <a:ext cx="1042726" cy="801432"/>
            <a:chOff x="2404636" y="5228986"/>
            <a:chExt cx="1042726" cy="801432"/>
          </a:xfrm>
        </p:grpSpPr>
        <p:sp>
          <p:nvSpPr>
            <p:cNvPr id="26" name="橢圓 25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83044" y="5228958"/>
            <a:ext cx="1042726" cy="801432"/>
            <a:chOff x="2404636" y="5228986"/>
            <a:chExt cx="1042726" cy="801432"/>
          </a:xfrm>
        </p:grpSpPr>
        <p:sp>
          <p:nvSpPr>
            <p:cNvPr id="29" name="橢圓 28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橢圓 30"/>
          <p:cNvSpPr/>
          <p:nvPr/>
        </p:nvSpPr>
        <p:spPr bwMode="auto">
          <a:xfrm>
            <a:off x="2412124" y="2475186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3163632" y="2958672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3867842" y="2953412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4587818" y="3168876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5307794" y="2249188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027770" y="1707884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6763512" y="1481900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7515020" y="1366278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Example of SJF</a:t>
            </a:r>
          </a:p>
        </p:txBody>
      </p:sp>
      <p:sp>
        <p:nvSpPr>
          <p:cNvPr id="20483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920750" y="852488"/>
            <a:ext cx="8229600" cy="453072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</a:t>
            </a:r>
            <a:r>
              <a:rPr lang="en-US" altLang="zh-TW" u="sng" dirty="0" smtClean="0"/>
              <a:t>Process	Arrival Time</a:t>
            </a:r>
            <a:r>
              <a:rPr lang="en-US" altLang="zh-TW" dirty="0" smtClean="0"/>
              <a:t>	</a:t>
            </a:r>
            <a:r>
              <a:rPr lang="en-US" altLang="zh-TW" u="sng" dirty="0" smtClean="0"/>
              <a:t>Burst Time</a:t>
            </a:r>
            <a:endParaRPr lang="en-US" altLang="zh-TW" dirty="0" smtClean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1</a:t>
            </a:r>
            <a:r>
              <a:rPr lang="en-US" altLang="zh-TW" dirty="0" smtClean="0"/>
              <a:t>	0	8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2 	</a:t>
            </a:r>
            <a:r>
              <a:rPr lang="en-US" altLang="zh-TW" dirty="0" smtClean="0"/>
              <a:t>1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3</a:t>
            </a:r>
            <a:r>
              <a:rPr lang="en-US" altLang="zh-TW" dirty="0" smtClean="0"/>
              <a:t>	2	9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		 </a:t>
            </a:r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4</a:t>
            </a:r>
            <a:r>
              <a:rPr lang="en-US" altLang="zh-TW" dirty="0" smtClean="0"/>
              <a:t>	3	5</a:t>
            </a:r>
            <a:r>
              <a:rPr lang="zh-TW" altLang="en-US" dirty="0" smtClean="0"/>
              <a:t>                       </a:t>
            </a:r>
            <a:endParaRPr lang="en-US" altLang="zh-TW" dirty="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SJF scheduling chart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 smtClean="0"/>
              <a:t>Average waiting time = ? </a:t>
            </a:r>
            <a:endParaRPr lang="en-US" altLang="zh-TW" i="1" baseline="-25000" dirty="0" smtClean="0"/>
          </a:p>
        </p:txBody>
      </p:sp>
      <p:grpSp>
        <p:nvGrpSpPr>
          <p:cNvPr id="24" name="群組 23"/>
          <p:cNvGrpSpPr/>
          <p:nvPr/>
        </p:nvGrpSpPr>
        <p:grpSpPr>
          <a:xfrm>
            <a:off x="1166642" y="3985388"/>
            <a:ext cx="7527925" cy="1162050"/>
            <a:chOff x="1371600" y="4095750"/>
            <a:chExt cx="7527925" cy="1162050"/>
          </a:xfrm>
        </p:grpSpPr>
        <p:sp>
          <p:nvSpPr>
            <p:cNvPr id="20484" name="Rectangle 37"/>
            <p:cNvSpPr>
              <a:spLocks noChangeArrowheads="1"/>
            </p:cNvSpPr>
            <p:nvPr/>
          </p:nvSpPr>
          <p:spPr bwMode="auto">
            <a:xfrm flipH="1">
              <a:off x="1524000" y="4129088"/>
              <a:ext cx="7162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0485" name="Text Box 38"/>
            <p:cNvSpPr txBox="1">
              <a:spLocks noChangeArrowheads="1"/>
            </p:cNvSpPr>
            <p:nvPr/>
          </p:nvSpPr>
          <p:spPr bwMode="auto">
            <a:xfrm flipH="1">
              <a:off x="1600200" y="419100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6" name="Text Box 39"/>
            <p:cNvSpPr txBox="1">
              <a:spLocks noChangeArrowheads="1"/>
            </p:cNvSpPr>
            <p:nvPr/>
          </p:nvSpPr>
          <p:spPr bwMode="auto">
            <a:xfrm flipH="1">
              <a:off x="4257675" y="4259263"/>
              <a:ext cx="4667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P4</a:t>
              </a:r>
            </a:p>
          </p:txBody>
        </p:sp>
        <p:sp>
          <p:nvSpPr>
            <p:cNvPr id="20487" name="Text Box 40"/>
            <p:cNvSpPr txBox="1">
              <a:spLocks noChangeArrowheads="1"/>
            </p:cNvSpPr>
            <p:nvPr/>
          </p:nvSpPr>
          <p:spPr bwMode="auto">
            <a:xfrm flipH="1">
              <a:off x="2667000" y="424815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8" name="Line 41"/>
            <p:cNvSpPr>
              <a:spLocks noChangeShapeType="1"/>
            </p:cNvSpPr>
            <p:nvPr/>
          </p:nvSpPr>
          <p:spPr bwMode="auto">
            <a:xfrm flipH="1">
              <a:off x="7067550" y="4724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9" name="Line 42"/>
            <p:cNvSpPr>
              <a:spLocks noChangeShapeType="1"/>
            </p:cNvSpPr>
            <p:nvPr/>
          </p:nvSpPr>
          <p:spPr bwMode="auto">
            <a:xfrm flipH="1">
              <a:off x="1524000" y="47386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0" name="Line 43"/>
            <p:cNvSpPr>
              <a:spLocks noChangeShapeType="1"/>
            </p:cNvSpPr>
            <p:nvPr/>
          </p:nvSpPr>
          <p:spPr bwMode="auto">
            <a:xfrm flipH="1">
              <a:off x="3429000" y="41290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1" name="Text Box 48"/>
            <p:cNvSpPr txBox="1">
              <a:spLocks noChangeArrowheads="1"/>
            </p:cNvSpPr>
            <p:nvPr/>
          </p:nvSpPr>
          <p:spPr bwMode="auto">
            <a:xfrm flipH="1">
              <a:off x="1981200" y="485775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</a:t>
              </a:r>
            </a:p>
          </p:txBody>
        </p:sp>
        <p:sp>
          <p:nvSpPr>
            <p:cNvPr id="20492" name="Text Box 49"/>
            <p:cNvSpPr txBox="1">
              <a:spLocks noChangeArrowheads="1"/>
            </p:cNvSpPr>
            <p:nvPr/>
          </p:nvSpPr>
          <p:spPr bwMode="auto">
            <a:xfrm flipH="1">
              <a:off x="5045075" y="487680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10</a:t>
              </a:r>
            </a:p>
          </p:txBody>
        </p:sp>
        <p:sp>
          <p:nvSpPr>
            <p:cNvPr id="20493" name="Text Box 50"/>
            <p:cNvSpPr txBox="1">
              <a:spLocks noChangeArrowheads="1"/>
            </p:cNvSpPr>
            <p:nvPr/>
          </p:nvSpPr>
          <p:spPr bwMode="auto">
            <a:xfrm flipH="1">
              <a:off x="1371600" y="48910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20494" name="Line 52"/>
            <p:cNvSpPr>
              <a:spLocks noChangeShapeType="1"/>
            </p:cNvSpPr>
            <p:nvPr/>
          </p:nvSpPr>
          <p:spPr bwMode="auto">
            <a:xfrm flipH="1">
              <a:off x="5273675" y="41290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5" name="Line 54"/>
            <p:cNvSpPr>
              <a:spLocks noChangeShapeType="1"/>
            </p:cNvSpPr>
            <p:nvPr/>
          </p:nvSpPr>
          <p:spPr bwMode="auto">
            <a:xfrm flipH="1">
              <a:off x="3429000" y="4629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6" name="Line 63"/>
            <p:cNvSpPr>
              <a:spLocks noChangeShapeType="1"/>
            </p:cNvSpPr>
            <p:nvPr/>
          </p:nvSpPr>
          <p:spPr bwMode="auto">
            <a:xfrm flipH="1">
              <a:off x="5257800" y="4705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7" name="Text Box 64"/>
            <p:cNvSpPr txBox="1">
              <a:spLocks noChangeArrowheads="1"/>
            </p:cNvSpPr>
            <p:nvPr/>
          </p:nvSpPr>
          <p:spPr bwMode="auto">
            <a:xfrm flipH="1">
              <a:off x="3344863" y="485775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5</a:t>
              </a:r>
            </a:p>
          </p:txBody>
        </p:sp>
        <p:sp>
          <p:nvSpPr>
            <p:cNvPr id="20498" name="Line 69"/>
            <p:cNvSpPr>
              <a:spLocks noChangeShapeType="1"/>
            </p:cNvSpPr>
            <p:nvPr/>
          </p:nvSpPr>
          <p:spPr bwMode="auto">
            <a:xfrm flipH="1">
              <a:off x="2133600" y="409575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9" name="Text Box 70"/>
            <p:cNvSpPr txBox="1">
              <a:spLocks noChangeArrowheads="1"/>
            </p:cNvSpPr>
            <p:nvPr/>
          </p:nvSpPr>
          <p:spPr bwMode="auto">
            <a:xfrm flipH="1">
              <a:off x="5942013" y="4170363"/>
              <a:ext cx="4238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500" name="Text Box 73"/>
            <p:cNvSpPr txBox="1">
              <a:spLocks noChangeArrowheads="1"/>
            </p:cNvSpPr>
            <p:nvPr/>
          </p:nvSpPr>
          <p:spPr bwMode="auto">
            <a:xfrm flipH="1">
              <a:off x="6858000" y="487680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17</a:t>
              </a:r>
            </a:p>
          </p:txBody>
        </p:sp>
        <p:sp>
          <p:nvSpPr>
            <p:cNvPr id="20501" name="Line 52"/>
            <p:cNvSpPr>
              <a:spLocks noChangeShapeType="1"/>
            </p:cNvSpPr>
            <p:nvPr/>
          </p:nvSpPr>
          <p:spPr bwMode="auto">
            <a:xfrm flipH="1">
              <a:off x="7086600" y="409575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02" name="Text Box 39"/>
            <p:cNvSpPr txBox="1">
              <a:spLocks noChangeArrowheads="1"/>
            </p:cNvSpPr>
            <p:nvPr/>
          </p:nvSpPr>
          <p:spPr bwMode="auto">
            <a:xfrm flipH="1">
              <a:off x="7543800" y="424815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503" name="Text Box 73"/>
            <p:cNvSpPr txBox="1">
              <a:spLocks noChangeArrowheads="1"/>
            </p:cNvSpPr>
            <p:nvPr/>
          </p:nvSpPr>
          <p:spPr bwMode="auto">
            <a:xfrm flipH="1">
              <a:off x="8458200" y="478155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26</a:t>
              </a:r>
            </a:p>
          </p:txBody>
        </p:sp>
      </p:grpSp>
      <p:sp>
        <p:nvSpPr>
          <p:cNvPr id="25" name="橢圓 24"/>
          <p:cNvSpPr/>
          <p:nvPr/>
        </p:nvSpPr>
        <p:spPr>
          <a:xfrm>
            <a:off x="1695165" y="4673546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014249" y="4684052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837845" y="4694558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61441" y="4705064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Priority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1875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priority number</a:t>
            </a:r>
            <a:r>
              <a:rPr lang="en-US" altLang="zh-TW" sz="2400" dirty="0" smtClean="0"/>
              <a:t> (integer) is associated with each process</a:t>
            </a:r>
          </a:p>
          <a:p>
            <a:r>
              <a:rPr lang="en-US" altLang="zh-TW" sz="2400" dirty="0" smtClean="0"/>
              <a:t>The CPU is allocated to the process with the highest priority (smallest integer </a:t>
            </a:r>
            <a:r>
              <a:rPr lang="en-US" altLang="zh-TW" sz="2400" dirty="0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altLang="zh-TW" sz="2400" dirty="0" smtClean="0"/>
              <a:t>Preemptive</a:t>
            </a:r>
          </a:p>
          <a:p>
            <a:pPr lvl="1"/>
            <a:r>
              <a:rPr lang="en-US" altLang="zh-TW" sz="2400" dirty="0" err="1" smtClean="0"/>
              <a:t>Nonpreemptive</a:t>
            </a:r>
            <a:endParaRPr lang="en-US" altLang="zh-TW" sz="2400" dirty="0" smtClean="0"/>
          </a:p>
          <a:p>
            <a:r>
              <a:rPr lang="en-US" altLang="zh-TW" sz="2400" dirty="0" smtClean="0"/>
              <a:t>SJF is a priority scheduling where priority is the predicted next CPU burst time</a:t>
            </a:r>
          </a:p>
          <a:p>
            <a:r>
              <a:rPr lang="en-US" altLang="zh-TW" sz="2400" dirty="0" smtClean="0"/>
              <a:t>Problem </a:t>
            </a:r>
            <a:r>
              <a:rPr lang="en-US" altLang="zh-TW" sz="2400" dirty="0" smtClean="0">
                <a:sym typeface="Symbol" pitchFamily="18" charset="2"/>
              </a:rPr>
              <a:t>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Starvation</a:t>
            </a:r>
            <a:r>
              <a:rPr lang="en-US" altLang="zh-TW" sz="2400" b="1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sym typeface="Symbol" pitchFamily="18" charset="2"/>
              </a:rPr>
              <a:t>– low priority processes may never execute</a:t>
            </a:r>
          </a:p>
          <a:p>
            <a:r>
              <a:rPr lang="en-US" altLang="zh-TW" sz="2400" dirty="0" smtClean="0">
                <a:sym typeface="Symbol" pitchFamily="18" charset="2"/>
              </a:rPr>
              <a:t>Solution 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Aging</a:t>
            </a:r>
            <a:r>
              <a:rPr lang="en-US" altLang="zh-TW" sz="2400" b="1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Round Robin (RR)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9" y="1143000"/>
            <a:ext cx="8382001" cy="4483100"/>
          </a:xfrm>
        </p:spPr>
        <p:txBody>
          <a:bodyPr/>
          <a:lstStyle/>
          <a:p>
            <a:r>
              <a:rPr lang="en-US" altLang="zh-TW" sz="2400" dirty="0" smtClean="0"/>
              <a:t>Each process gets a small unit of CPU </a:t>
            </a:r>
            <a:r>
              <a:rPr lang="en-US" altLang="zh-TW" sz="2400" b="1" dirty="0" smtClean="0"/>
              <a:t>time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time quantum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2400" dirty="0" smtClean="0"/>
              <a:t>, usually 10-100 milliseconds.  </a:t>
            </a:r>
          </a:p>
          <a:p>
            <a:r>
              <a:rPr lang="en-US" altLang="zh-TW" sz="2400" dirty="0" smtClean="0"/>
              <a:t>After this time has elapsed, the process is preempted and added to the end of the ready queue.</a:t>
            </a:r>
          </a:p>
          <a:p>
            <a:r>
              <a:rPr lang="en-US" altLang="zh-TW" sz="2400" dirty="0" smtClean="0"/>
              <a:t>If there are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/>
              <a:t> processes in the ready queue and the time quantum is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dirty="0" smtClean="0"/>
              <a:t>, then each process gets </a:t>
            </a:r>
            <a:r>
              <a:rPr lang="en-US" altLang="zh-TW" sz="2400" dirty="0" smtClean="0">
                <a:solidFill>
                  <a:srgbClr val="FF0000"/>
                </a:solidFill>
              </a:rPr>
              <a:t>1/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of the CPU time in chunks of at most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dirty="0" smtClean="0">
                <a:solidFill>
                  <a:srgbClr val="FF0000"/>
                </a:solidFill>
              </a:rPr>
              <a:t> time units at once</a:t>
            </a:r>
            <a:r>
              <a:rPr lang="en-US" altLang="zh-TW" sz="2400" dirty="0" smtClean="0"/>
              <a:t>.  No process waits more than 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-1)</a:t>
            </a:r>
            <a:r>
              <a:rPr lang="en-US" altLang="zh-TW" sz="2400" i="1" dirty="0" smtClean="0"/>
              <a:t>q </a:t>
            </a:r>
            <a:r>
              <a:rPr lang="en-US" altLang="zh-TW" sz="2400" dirty="0" smtClean="0"/>
              <a:t>time units.</a:t>
            </a:r>
          </a:p>
          <a:p>
            <a:r>
              <a:rPr lang="en-US" altLang="zh-TW" sz="2400" dirty="0" smtClean="0"/>
              <a:t>Performance</a:t>
            </a:r>
          </a:p>
          <a:p>
            <a:pPr lvl="1"/>
            <a:r>
              <a:rPr lang="en-US" altLang="zh-TW" sz="2400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dirty="0" smtClean="0">
                <a:solidFill>
                  <a:srgbClr val="FF0000"/>
                </a:solidFill>
              </a:rPr>
              <a:t> large 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 FIFO</a:t>
            </a:r>
          </a:p>
          <a:p>
            <a:pPr lvl="1"/>
            <a:r>
              <a:rPr lang="en-US" altLang="zh-TW" sz="2400" i="1" dirty="0" smtClean="0">
                <a:sym typeface="Symbol" pitchFamily="18" charset="2"/>
              </a:rPr>
              <a:t>q </a:t>
            </a:r>
            <a:r>
              <a:rPr lang="en-US" altLang="zh-TW" sz="2400" dirty="0" smtClean="0">
                <a:sym typeface="Symbol" pitchFamily="18" charset="2"/>
              </a:rPr>
              <a:t>small  </a:t>
            </a:r>
            <a:r>
              <a:rPr lang="en-US" altLang="zh-TW" sz="2400" i="1" dirty="0" smtClean="0">
                <a:sym typeface="Symbol" pitchFamily="18" charset="2"/>
              </a:rPr>
              <a:t>q </a:t>
            </a:r>
            <a:r>
              <a:rPr lang="en-US" altLang="zh-TW" sz="2400" dirty="0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5: Process Scheduling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7335838" cy="3773487"/>
          </a:xfrm>
        </p:spPr>
        <p:txBody>
          <a:bodyPr/>
          <a:lstStyle/>
          <a:p>
            <a:r>
              <a:rPr lang="en-US" altLang="zh-TW" sz="2800" dirty="0" smtClean="0"/>
              <a:t>Basic Concepts</a:t>
            </a:r>
          </a:p>
          <a:p>
            <a:r>
              <a:rPr lang="en-US" altLang="zh-TW" sz="2800" dirty="0" smtClean="0"/>
              <a:t>Scheduling Criteria </a:t>
            </a:r>
          </a:p>
          <a:p>
            <a:r>
              <a:rPr lang="en-US" altLang="zh-TW" sz="2800" dirty="0" smtClean="0"/>
              <a:t>Scheduling Algorithms</a:t>
            </a:r>
          </a:p>
          <a:p>
            <a:r>
              <a:rPr lang="en-US" altLang="zh-TW" sz="2800" dirty="0" smtClean="0"/>
              <a:t>Thread Scheduling</a:t>
            </a:r>
          </a:p>
          <a:p>
            <a:r>
              <a:rPr lang="en-US" altLang="zh-TW" sz="2800" dirty="0" smtClean="0"/>
              <a:t>Multiple-Processor Scheduling</a:t>
            </a:r>
          </a:p>
          <a:p>
            <a:r>
              <a:rPr lang="en-US" altLang="zh-TW" sz="2800" dirty="0" smtClean="0"/>
              <a:t>Operating Systems Examples</a:t>
            </a:r>
          </a:p>
          <a:p>
            <a:r>
              <a:rPr lang="en-US" altLang="zh-TW" sz="2800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59713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 smtClean="0"/>
              <a:t>		</a:t>
            </a:r>
            <a:r>
              <a:rPr lang="en-US" altLang="zh-TW" sz="2400" u="sng" dirty="0" smtClean="0"/>
              <a:t>Process</a:t>
            </a:r>
            <a:r>
              <a:rPr lang="en-US" altLang="zh-TW" sz="2400" dirty="0" smtClean="0"/>
              <a:t>	</a:t>
            </a:r>
            <a:r>
              <a:rPr lang="en-US" altLang="zh-TW" sz="2400" u="sng" dirty="0" smtClean="0"/>
              <a:t>Burst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i="1" dirty="0" smtClean="0"/>
              <a:t>		P</a:t>
            </a:r>
            <a:r>
              <a:rPr lang="en-US" altLang="zh-TW" sz="2400" i="1" baseline="-25000" dirty="0" smtClean="0"/>
              <a:t>1	</a:t>
            </a:r>
            <a:r>
              <a:rPr lang="en-US" altLang="zh-TW" sz="2400" dirty="0" smtClean="0"/>
              <a:t>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2	  </a:t>
            </a:r>
            <a:r>
              <a:rPr lang="en-US" altLang="zh-TW" sz="2400" dirty="0" smtClean="0"/>
              <a:t>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 smtClean="0"/>
              <a:t>		 </a:t>
            </a:r>
            <a:r>
              <a:rPr lang="en-US" altLang="zh-TW" sz="2400" i="1" dirty="0" smtClean="0"/>
              <a:t>P</a:t>
            </a:r>
            <a:r>
              <a:rPr lang="en-US" altLang="zh-TW" sz="2400" i="1" baseline="-25000" dirty="0" smtClean="0"/>
              <a:t>3	</a:t>
            </a:r>
            <a:r>
              <a:rPr lang="en-US" altLang="zh-TW" sz="2400" dirty="0" smtClean="0"/>
              <a:t>3		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zh-TW" sz="2400" dirty="0" smtClean="0"/>
              <a:t>The Gantt chart is: 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zh-TW" sz="2400" dirty="0" smtClean="0"/>
              <a:t>Typically, </a:t>
            </a:r>
            <a:r>
              <a:rPr lang="en-US" altLang="zh-TW" sz="2400" dirty="0" smtClean="0">
                <a:solidFill>
                  <a:srgbClr val="FF0000"/>
                </a:solidFill>
              </a:rPr>
              <a:t>higher average turnaround </a:t>
            </a:r>
            <a:r>
              <a:rPr lang="en-US" altLang="zh-TW" sz="2400" dirty="0" smtClean="0"/>
              <a:t>than SJF, but </a:t>
            </a:r>
            <a:r>
              <a:rPr lang="en-US" altLang="zh-TW" sz="2400" dirty="0" smtClean="0">
                <a:solidFill>
                  <a:srgbClr val="FF0000"/>
                </a:solidFill>
              </a:rPr>
              <a:t>better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response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14600" y="3611890"/>
            <a:ext cx="4810125" cy="989012"/>
            <a:chOff x="1056" y="2640"/>
            <a:chExt cx="3030" cy="62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23567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  <a:endParaRPr lang="en-US" altLang="zh-TW">
                  <a:latin typeface="Helvetica" pitchFamily="34" charset="0"/>
                </a:endParaRPr>
              </a:p>
            </p:txBody>
          </p:sp>
          <p:sp>
            <p:nvSpPr>
              <p:cNvPr id="23568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>
                    <a:latin typeface="Helvetica" pitchFamily="34" charset="0"/>
                  </a:rPr>
                  <a:t>P</a:t>
                </a:r>
                <a:r>
                  <a:rPr lang="en-US" altLang="zh-TW" baseline="-25000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</p:grpSp>
        <p:sp>
          <p:nvSpPr>
            <p:cNvPr id="23558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23559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4</a:t>
              </a:r>
            </a:p>
          </p:txBody>
        </p:sp>
        <p:sp>
          <p:nvSpPr>
            <p:cNvPr id="23560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7</a:t>
              </a:r>
            </a:p>
          </p:txBody>
        </p:sp>
        <p:sp>
          <p:nvSpPr>
            <p:cNvPr id="23561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10</a:t>
              </a:r>
            </a:p>
          </p:txBody>
        </p:sp>
        <p:sp>
          <p:nvSpPr>
            <p:cNvPr id="23562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14</a:t>
              </a:r>
            </a:p>
          </p:txBody>
        </p:sp>
        <p:sp>
          <p:nvSpPr>
            <p:cNvPr id="23563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18</a:t>
              </a:r>
            </a:p>
          </p:txBody>
        </p:sp>
        <p:sp>
          <p:nvSpPr>
            <p:cNvPr id="23564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22</a:t>
              </a:r>
            </a:p>
          </p:txBody>
        </p:sp>
        <p:sp>
          <p:nvSpPr>
            <p:cNvPr id="23565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26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385763"/>
            <a:ext cx="7829550" cy="457200"/>
          </a:xfrm>
        </p:spPr>
        <p:txBody>
          <a:bodyPr/>
          <a:lstStyle/>
          <a:p>
            <a:pPr eaLnBrk="1" hangingPunct="1"/>
            <a:r>
              <a:rPr lang="en-US" altLang="zh-TW" sz="3000" smtClean="0"/>
              <a:t>Time Quantum and Context Switch 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1524000"/>
            <a:ext cx="7815262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>
          <a:xfrm>
            <a:off x="6519413" y="1898812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514153" y="2981406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508893" y="4095532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06388"/>
            <a:ext cx="8385175" cy="457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075" y="1276350"/>
            <a:ext cx="6099175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文字方塊 3"/>
          <p:cNvSpPr txBox="1">
            <a:spLocks noChangeArrowheads="1"/>
          </p:cNvSpPr>
          <p:nvPr/>
        </p:nvSpPr>
        <p:spPr bwMode="auto">
          <a:xfrm>
            <a:off x="5181600" y="3048000"/>
            <a:ext cx="3472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Candara" pitchFamily="34" charset="0"/>
              </a:rPr>
              <a:t>5,3,1,5,1,2 = </a:t>
            </a:r>
            <a:r>
              <a:rPr lang="en-US" altLang="zh-TW" sz="2800" b="1" dirty="0" smtClean="0">
                <a:latin typeface="Candara" pitchFamily="34" charset="0"/>
              </a:rPr>
              <a:t>15+8+9+17</a:t>
            </a:r>
            <a:endParaRPr lang="en-US" altLang="zh-TW" sz="2800" b="1" dirty="0">
              <a:latin typeface="Candara" pitchFamily="34" charset="0"/>
            </a:endParaRPr>
          </a:p>
          <a:p>
            <a:r>
              <a:rPr lang="en-US" altLang="zh-TW" sz="2800" b="1" dirty="0">
                <a:latin typeface="Candara" pitchFamily="34" charset="0"/>
              </a:rPr>
              <a:t>= 49/4 = </a:t>
            </a:r>
            <a:r>
              <a:rPr lang="en-US" altLang="zh-TW" sz="2800" b="1" dirty="0" smtClean="0">
                <a:latin typeface="Candara" pitchFamily="34" charset="0"/>
              </a:rPr>
              <a:t>12.25</a:t>
            </a:r>
            <a:endParaRPr lang="en-US" altLang="zh-TW" sz="2800" b="1" dirty="0">
              <a:latin typeface="Candara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105807" y="1678095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526229" y="3217903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93948" y="3228456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3"/>
          <p:cNvSpPr txBox="1">
            <a:spLocks noChangeArrowheads="1"/>
          </p:cNvSpPr>
          <p:nvPr/>
        </p:nvSpPr>
        <p:spPr bwMode="auto">
          <a:xfrm>
            <a:off x="5050221" y="3736428"/>
            <a:ext cx="319029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sz="2800" b="1" dirty="0">
              <a:latin typeface="Candara" pitchFamily="34" charset="0"/>
            </a:endParaRPr>
          </a:p>
          <a:p>
            <a:r>
              <a:rPr lang="en-US" altLang="zh-TW" sz="2800" b="1" dirty="0">
                <a:latin typeface="Candara" pitchFamily="34" charset="0"/>
              </a:rPr>
              <a:t>6,3,1,6,1 = 6+9+10+17</a:t>
            </a:r>
          </a:p>
          <a:p>
            <a:r>
              <a:rPr lang="en-US" altLang="zh-TW" sz="2800" b="1" dirty="0">
                <a:latin typeface="Candara" pitchFamily="34" charset="0"/>
              </a:rPr>
              <a:t>= 42/4 = 10.5</a:t>
            </a:r>
          </a:p>
          <a:p>
            <a:endParaRPr lang="zh-TW" altLang="en-US" sz="2800" b="1" dirty="0">
              <a:latin typeface="Candara" pitchFamily="34" charset="0"/>
            </a:endParaRPr>
          </a:p>
        </p:txBody>
      </p:sp>
      <p:sp>
        <p:nvSpPr>
          <p:cNvPr id="11" name="文字方塊 3"/>
          <p:cNvSpPr txBox="1">
            <a:spLocks noChangeArrowheads="1"/>
          </p:cNvSpPr>
          <p:nvPr/>
        </p:nvSpPr>
        <p:spPr bwMode="auto">
          <a:xfrm>
            <a:off x="5028510" y="4852926"/>
            <a:ext cx="303640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sz="2800" b="1" dirty="0">
              <a:latin typeface="Candara" pitchFamily="34" charset="0"/>
            </a:endParaRPr>
          </a:p>
          <a:p>
            <a:r>
              <a:rPr lang="en-US" altLang="zh-TW" sz="2800" b="1" dirty="0">
                <a:latin typeface="Candara" pitchFamily="34" charset="0"/>
              </a:rPr>
              <a:t>6,3,1,7 = </a:t>
            </a:r>
            <a:r>
              <a:rPr lang="en-US" altLang="zh-TW" sz="2800" b="1" dirty="0" smtClean="0">
                <a:latin typeface="Candara" pitchFamily="34" charset="0"/>
              </a:rPr>
              <a:t>6+9+10+17</a:t>
            </a:r>
            <a:endParaRPr lang="en-US" altLang="zh-TW" sz="2800" b="1" dirty="0">
              <a:latin typeface="Candara" pitchFamily="34" charset="0"/>
            </a:endParaRPr>
          </a:p>
          <a:p>
            <a:r>
              <a:rPr lang="en-US" altLang="zh-TW" sz="2800" b="1" dirty="0">
                <a:latin typeface="Candara" pitchFamily="34" charset="0"/>
              </a:rPr>
              <a:t>= 42/4 = 10.5</a:t>
            </a:r>
          </a:p>
          <a:p>
            <a:endParaRPr lang="zh-TW" altLang="en-US" sz="2800" b="1" dirty="0">
              <a:latin typeface="Candara" pitchFamily="34" charset="0"/>
            </a:endParaRPr>
          </a:p>
        </p:txBody>
      </p:sp>
      <p:cxnSp>
        <p:nvCxnSpPr>
          <p:cNvPr id="13" name="直線接點 12"/>
          <p:cNvCxnSpPr>
            <a:stCxn id="5" idx="5"/>
          </p:cNvCxnSpPr>
          <p:nvPr/>
        </p:nvCxnSpPr>
        <p:spPr bwMode="auto">
          <a:xfrm>
            <a:off x="3670989" y="2210429"/>
            <a:ext cx="1515866" cy="11003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/>
          <p:nvPr/>
        </p:nvCxnSpPr>
        <p:spPr bwMode="auto">
          <a:xfrm>
            <a:off x="4122943" y="3687173"/>
            <a:ext cx="969319" cy="7114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4461642" y="3799491"/>
            <a:ext cx="662152" cy="16396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>
          <a:xfrm>
            <a:off x="3210909" y="570711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3662863" y="5715801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4114817" y="572448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5" grpId="0" animBg="1"/>
      <p:bldP spid="8" grpId="0" animBg="1"/>
      <p:bldP spid="9" grpId="0" animBg="1"/>
      <p:bldP spid="10" grpId="0"/>
      <p:bldP spid="11" grpId="0"/>
      <p:bldP spid="15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790" y="870870"/>
            <a:ext cx="8195665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Ready queue </a:t>
            </a:r>
            <a:r>
              <a:rPr lang="en-US" altLang="zh-TW" dirty="0" smtClean="0"/>
              <a:t>is partitioned into separate queues: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foreground (interactive)</a:t>
            </a:r>
            <a:r>
              <a:rPr lang="en-US" altLang="zh-TW" sz="2000" dirty="0" smtClean="0">
                <a:solidFill>
                  <a:srgbClr val="FF0000"/>
                </a:solidFill>
              </a:rPr>
              <a:t/>
            </a:r>
            <a:br>
              <a:rPr lang="en-US" altLang="zh-TW" sz="2000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background (batch)</a:t>
            </a:r>
          </a:p>
          <a:p>
            <a:r>
              <a:rPr lang="en-US" altLang="zh-TW" dirty="0" smtClean="0"/>
              <a:t>Each queue has its own scheduling algorithm</a:t>
            </a:r>
          </a:p>
          <a:p>
            <a:pPr lvl="1"/>
            <a:r>
              <a:rPr lang="en-US" altLang="zh-TW" dirty="0" smtClean="0"/>
              <a:t>foreground – RR</a:t>
            </a:r>
          </a:p>
          <a:p>
            <a:pPr lvl="1"/>
            <a:r>
              <a:rPr lang="en-US" altLang="zh-TW" dirty="0" smtClean="0"/>
              <a:t>background – FCFS</a:t>
            </a:r>
          </a:p>
          <a:p>
            <a:r>
              <a:rPr lang="en-US" altLang="zh-TW" dirty="0" smtClean="0"/>
              <a:t>Scheduling must be done between the queues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Fixed priority scheduling</a:t>
            </a:r>
            <a:r>
              <a:rPr lang="en-US" altLang="zh-TW" dirty="0" smtClean="0"/>
              <a:t>; (i.e., serve all from foreground then from background).  Possibility of starvation.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Time slice </a:t>
            </a:r>
            <a:r>
              <a:rPr lang="en-US" altLang="zh-TW" dirty="0" smtClean="0"/>
              <a:t>– each queue gets a certain amount of CPU time which it can schedule amongst its processes; i.e., 80% to foreground in RR, 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600" smtClean="0"/>
              <a:t>Multilevel Queue Scheduling</a:t>
            </a: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6302" y="1325070"/>
            <a:ext cx="7050481" cy="463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8382000" cy="4483100"/>
          </a:xfrm>
        </p:spPr>
        <p:txBody>
          <a:bodyPr/>
          <a:lstStyle/>
          <a:p>
            <a:r>
              <a:rPr lang="en-US" altLang="zh-TW" sz="2400" dirty="0" smtClean="0"/>
              <a:t>A process can </a:t>
            </a:r>
            <a:r>
              <a:rPr lang="en-US" altLang="zh-TW" sz="2400" dirty="0" smtClean="0">
                <a:solidFill>
                  <a:srgbClr val="FF0000"/>
                </a:solidFill>
              </a:rPr>
              <a:t>move between the various queues</a:t>
            </a:r>
            <a:r>
              <a:rPr lang="en-US" altLang="zh-TW" sz="2400" dirty="0" smtClean="0"/>
              <a:t>; </a:t>
            </a:r>
            <a:r>
              <a:rPr lang="en-US" altLang="zh-TW" sz="2400" dirty="0" smtClean="0">
                <a:solidFill>
                  <a:srgbClr val="FF0000"/>
                </a:solidFill>
              </a:rPr>
              <a:t>aging </a:t>
            </a:r>
            <a:r>
              <a:rPr lang="en-US" altLang="zh-TW" sz="2400" dirty="0" smtClean="0"/>
              <a:t>can be implemented this way</a:t>
            </a:r>
          </a:p>
          <a:p>
            <a:r>
              <a:rPr lang="en-US" altLang="zh-TW" sz="2400" dirty="0" smtClean="0"/>
              <a:t>Multilevel-feedback-queue scheduler is defined by the following parameters:</a:t>
            </a:r>
          </a:p>
          <a:p>
            <a:pPr lvl="1"/>
            <a:r>
              <a:rPr lang="en-US" altLang="zh-TW" sz="2400" dirty="0" smtClean="0"/>
              <a:t>number of queues</a:t>
            </a:r>
          </a:p>
          <a:p>
            <a:pPr lvl="1"/>
            <a:r>
              <a:rPr lang="en-US" altLang="zh-TW" sz="2400" dirty="0" smtClean="0"/>
              <a:t>scheduling algorithms for each queue</a:t>
            </a:r>
          </a:p>
          <a:p>
            <a:pPr lvl="1"/>
            <a:r>
              <a:rPr lang="en-US" altLang="zh-TW" sz="2400" dirty="0" smtClean="0"/>
              <a:t>method used to determine when to </a:t>
            </a:r>
            <a:r>
              <a:rPr lang="en-US" altLang="zh-TW" sz="2400" dirty="0" smtClean="0">
                <a:solidFill>
                  <a:srgbClr val="FF0000"/>
                </a:solidFill>
              </a:rPr>
              <a:t>upgrade</a:t>
            </a:r>
            <a:r>
              <a:rPr lang="en-US" altLang="zh-TW" sz="2400" dirty="0" smtClean="0"/>
              <a:t> a process</a:t>
            </a:r>
          </a:p>
          <a:p>
            <a:pPr lvl="1"/>
            <a:r>
              <a:rPr lang="en-US" altLang="zh-TW" sz="2400" dirty="0" smtClean="0"/>
              <a:t>method used to determine when to </a:t>
            </a:r>
            <a:r>
              <a:rPr lang="en-US" altLang="zh-TW" sz="2400" dirty="0" smtClean="0">
                <a:solidFill>
                  <a:srgbClr val="FF0000"/>
                </a:solidFill>
              </a:rPr>
              <a:t>demote</a:t>
            </a:r>
            <a:r>
              <a:rPr lang="en-US" altLang="zh-TW" sz="2400" dirty="0" smtClean="0"/>
              <a:t> a process</a:t>
            </a:r>
          </a:p>
          <a:p>
            <a:pPr lvl="1"/>
            <a:r>
              <a:rPr lang="en-US" altLang="zh-TW" sz="2400" dirty="0" smtClean="0"/>
              <a:t>method used to determine which queue a process will enter when that process needs service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896" y="2564323"/>
            <a:ext cx="5546834" cy="338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2669" y="2768691"/>
            <a:ext cx="1721069" cy="105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88" y="0"/>
            <a:ext cx="8964612" cy="8445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364" y="1154658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Three queues: </a:t>
            </a:r>
          </a:p>
          <a:p>
            <a:pPr lvl="1"/>
            <a:r>
              <a:rPr lang="en-US" altLang="zh-TW" sz="2400" i="1" dirty="0" smtClean="0"/>
              <a:t>Q</a:t>
            </a:r>
            <a:r>
              <a:rPr lang="en-US" altLang="zh-TW" sz="2400" baseline="-25000" dirty="0" smtClean="0"/>
              <a:t>0</a:t>
            </a:r>
            <a:r>
              <a:rPr lang="en-US" altLang="zh-TW" sz="2400" dirty="0" smtClean="0"/>
              <a:t> – RR with time quantum 8 milliseconds</a:t>
            </a:r>
          </a:p>
          <a:p>
            <a:pPr lvl="1"/>
            <a:r>
              <a:rPr lang="en-US" altLang="zh-TW" sz="2400" i="1" dirty="0" smtClean="0"/>
              <a:t>Q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– RR time quantum 16 milliseconds</a:t>
            </a:r>
          </a:p>
          <a:p>
            <a:pPr lvl="1"/>
            <a:r>
              <a:rPr lang="en-US" altLang="zh-TW" sz="2400" i="1" dirty="0" smtClean="0"/>
              <a:t>Q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– FCFS</a:t>
            </a:r>
          </a:p>
          <a:p>
            <a:r>
              <a:rPr lang="en-US" altLang="zh-TW" sz="2400" dirty="0" smtClean="0"/>
              <a:t>Scheduling</a:t>
            </a:r>
          </a:p>
          <a:p>
            <a:pPr lvl="1"/>
            <a:r>
              <a:rPr lang="en-US" altLang="zh-TW" sz="2400" dirty="0" smtClean="0"/>
              <a:t>A new job enters queue </a:t>
            </a:r>
            <a:r>
              <a:rPr lang="en-US" altLang="zh-TW" sz="2400" i="1" dirty="0" smtClean="0"/>
              <a:t>Q</a:t>
            </a:r>
            <a:r>
              <a:rPr lang="en-US" altLang="zh-TW" sz="2400" i="1" baseline="-25000" dirty="0" smtClean="0"/>
              <a:t>0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which is served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FCFS. When it gains CPU, job receives 8 milliseconds.  If it does not finish in 8 milliseconds, job is moved to queue </a:t>
            </a:r>
            <a:r>
              <a:rPr lang="en-US" altLang="zh-TW" sz="2400" i="1" dirty="0" smtClean="0"/>
              <a:t>Q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dirty="0" smtClean="0"/>
              <a:t>At </a:t>
            </a:r>
            <a:r>
              <a:rPr lang="en-US" altLang="zh-TW" sz="2400" i="1" dirty="0" smtClean="0"/>
              <a:t>Q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job is again served FCFS and receives 16 additional milliseconds.  If it still does not complete, it is preempted and moved to queue </a:t>
            </a:r>
            <a:r>
              <a:rPr lang="en-US" altLang="zh-TW" sz="2400" i="1" dirty="0" smtClean="0"/>
              <a:t>Q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8456" y="2201131"/>
            <a:ext cx="2017986" cy="12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Multilevel Feedback Queues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98613"/>
            <a:ext cx="6972300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51178"/>
            <a:ext cx="8286750" cy="3546475"/>
          </a:xfrm>
        </p:spPr>
        <p:txBody>
          <a:bodyPr/>
          <a:lstStyle/>
          <a:p>
            <a:r>
              <a:rPr lang="en-US" altLang="zh-TW" sz="2800" dirty="0" smtClean="0"/>
              <a:t>User-level threads are </a:t>
            </a:r>
            <a:r>
              <a:rPr lang="en-US" altLang="zh-TW" sz="2800" dirty="0" smtClean="0">
                <a:solidFill>
                  <a:srgbClr val="FF0000"/>
                </a:solidFill>
              </a:rPr>
              <a:t>managed by a thread library</a:t>
            </a:r>
            <a:r>
              <a:rPr lang="en-US" altLang="zh-TW" sz="2800" dirty="0" smtClean="0"/>
              <a:t>, and the kernel is unaware of them</a:t>
            </a:r>
          </a:p>
          <a:p>
            <a:r>
              <a:rPr lang="en-US" altLang="zh-TW" sz="2800" dirty="0" smtClean="0"/>
              <a:t>To run on a CPU, user-level threads must ultimately be </a:t>
            </a:r>
            <a:r>
              <a:rPr lang="en-US" altLang="zh-TW" sz="2800" dirty="0" smtClean="0">
                <a:solidFill>
                  <a:srgbClr val="FF0000"/>
                </a:solidFill>
              </a:rPr>
              <a:t>mapped to an associated kernel-level thread</a:t>
            </a:r>
            <a:r>
              <a:rPr lang="en-US" altLang="zh-TW" sz="2800" dirty="0" smtClean="0"/>
              <a:t>, although this mapping may be indirect and may use a LWP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(Light Weight Process).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Contention Scope</a:t>
            </a:r>
          </a:p>
          <a:p>
            <a:pPr lvl="1"/>
            <a:r>
              <a:rPr lang="en-US" altLang="zh-TW" sz="2800" dirty="0" smtClean="0"/>
              <a:t>process-contention scope (PCS)</a:t>
            </a:r>
          </a:p>
          <a:p>
            <a:pPr lvl="1"/>
            <a:r>
              <a:rPr lang="en-US" altLang="zh-TW" sz="2800" dirty="0" smtClean="0"/>
              <a:t>system-contention scope (SCS)</a:t>
            </a:r>
          </a:p>
          <a:p>
            <a:r>
              <a:rPr lang="en-US" altLang="zh-TW" sz="2800" dirty="0" smtClean="0"/>
              <a:t>One distinction between user-level and kernel-level threads lies in how they are scheduled.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 Scheduling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3546475"/>
          </a:xfrm>
        </p:spPr>
        <p:txBody>
          <a:bodyPr/>
          <a:lstStyle/>
          <a:p>
            <a:r>
              <a:rPr lang="en-US" altLang="zh-TW" sz="2400" dirty="0" smtClean="0"/>
              <a:t>Many-to-one and many-to-many models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, thread library </a:t>
            </a:r>
            <a:r>
              <a:rPr lang="en-US" altLang="zh-TW" sz="2400" dirty="0" smtClean="0"/>
              <a:t>schedules user-level threads to run on an available LWP (Light Weight Process)</a:t>
            </a:r>
          </a:p>
          <a:p>
            <a:pPr lvl="1"/>
            <a:r>
              <a:rPr lang="en-US" altLang="zh-TW" sz="2400" dirty="0" smtClean="0"/>
              <a:t>Known </a:t>
            </a:r>
            <a:r>
              <a:rPr lang="en-US" altLang="zh-TW" sz="2400" dirty="0" smtClean="0">
                <a:solidFill>
                  <a:srgbClr val="FF0000"/>
                </a:solidFill>
              </a:rPr>
              <a:t>as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process-contention scope (PCS) </a:t>
            </a:r>
            <a:r>
              <a:rPr lang="en-US" altLang="zh-TW" sz="2400" dirty="0" smtClean="0"/>
              <a:t>since scheduling competition is among threads belonging to the same process</a:t>
            </a:r>
          </a:p>
          <a:p>
            <a:r>
              <a:rPr lang="en-US" altLang="zh-TW" sz="2400" dirty="0" smtClean="0"/>
              <a:t>When we say the thread library schedules user threads onto available LWPs, we do not mean that the thread is actually running on a CPU; this would require the OS to schedule the kernel thread onto a physical CPU.</a:t>
            </a:r>
          </a:p>
          <a:p>
            <a:r>
              <a:rPr lang="en-US" altLang="zh-TW" sz="2400" dirty="0" smtClean="0"/>
              <a:t>To decide which kernel thread to schedule onto a CPU, the kernel uses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system-contention scope (SCS)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To introduce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process scheduling</a:t>
            </a:r>
            <a:r>
              <a:rPr lang="en-US" altLang="zh-TW" sz="2800" dirty="0" smtClean="0"/>
              <a:t>, which is the basis for </a:t>
            </a:r>
            <a:r>
              <a:rPr lang="en-US" altLang="zh-TW" sz="2800" dirty="0" err="1" smtClean="0"/>
              <a:t>multiprogrammed</a:t>
            </a:r>
            <a:r>
              <a:rPr lang="en-US" altLang="zh-TW" sz="2800" dirty="0" smtClean="0"/>
              <a:t> operating systems</a:t>
            </a:r>
          </a:p>
          <a:p>
            <a:r>
              <a:rPr lang="en-US" altLang="zh-TW" sz="2800" dirty="0" smtClean="0"/>
              <a:t>To describe various </a:t>
            </a:r>
            <a:r>
              <a:rPr lang="en-US" altLang="zh-TW" sz="2800" dirty="0" smtClean="0">
                <a:solidFill>
                  <a:srgbClr val="FF0000"/>
                </a:solidFill>
              </a:rPr>
              <a:t>process-scheduling algorithms</a:t>
            </a:r>
          </a:p>
          <a:p>
            <a:r>
              <a:rPr lang="en-US" altLang="zh-TW" sz="2800" dirty="0" smtClean="0"/>
              <a:t>To discuss </a:t>
            </a:r>
            <a:r>
              <a:rPr lang="en-US" altLang="zh-TW" sz="2800" dirty="0" smtClean="0">
                <a:solidFill>
                  <a:srgbClr val="FF0000"/>
                </a:solidFill>
              </a:rPr>
              <a:t>evaluation criteria </a:t>
            </a:r>
            <a:r>
              <a:rPr lang="en-US" altLang="zh-TW" sz="2800" dirty="0" smtClean="0"/>
              <a:t>for selecting a process-scheduling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 Scheduling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77925"/>
            <a:ext cx="8077200" cy="5680075"/>
          </a:xfrm>
        </p:spPr>
        <p:txBody>
          <a:bodyPr/>
          <a:lstStyle/>
          <a:p>
            <a:r>
              <a:rPr lang="en-US" altLang="zh-TW" sz="2400" dirty="0" smtClean="0"/>
              <a:t>Competition for the CPU with SCS scheduling takes place among all threads in the system.</a:t>
            </a:r>
          </a:p>
          <a:p>
            <a:r>
              <a:rPr lang="en-US" altLang="zh-TW" sz="2400" dirty="0" smtClean="0"/>
              <a:t>System using the one-to-one model, schedule threads using only SCS.</a:t>
            </a:r>
          </a:p>
          <a:p>
            <a:r>
              <a:rPr lang="en-US" altLang="zh-TW" sz="2400" dirty="0" smtClean="0"/>
              <a:t>Typically, </a:t>
            </a:r>
            <a:r>
              <a:rPr lang="en-US" altLang="zh-TW" sz="2400" dirty="0" smtClean="0">
                <a:solidFill>
                  <a:srgbClr val="FF0000"/>
                </a:solidFill>
              </a:rPr>
              <a:t>PCS is done according to priority </a:t>
            </a:r>
            <a:r>
              <a:rPr lang="en-US" altLang="zh-TW" sz="2400" dirty="0" smtClean="0"/>
              <a:t>– the scheduler selects the </a:t>
            </a:r>
            <a:r>
              <a:rPr lang="en-US" altLang="zh-TW" sz="2400" dirty="0" err="1" smtClean="0"/>
              <a:t>runnable</a:t>
            </a:r>
            <a:r>
              <a:rPr lang="en-US" altLang="zh-TW" sz="2400" dirty="0" smtClean="0"/>
              <a:t> thread with the highest priority to run. User-level thread priorities are set by the programmer and are not adjusted by the thread library.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The PCS will typically preempt the thread currently running a favor of higher-priority thread</a:t>
            </a:r>
            <a:r>
              <a:rPr lang="en-US" altLang="zh-TW" sz="2400" dirty="0" smtClean="0"/>
              <a:t>; however there is no guarantee of time slicing among threads of equal priority.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Pthread Scheduling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58" y="1136527"/>
            <a:ext cx="8108950" cy="3546475"/>
          </a:xfrm>
        </p:spPr>
        <p:txBody>
          <a:bodyPr/>
          <a:lstStyle/>
          <a:p>
            <a:r>
              <a:rPr lang="en-US" altLang="zh-TW" sz="2800" dirty="0" smtClean="0"/>
              <a:t>API allows specifying either PCS or SCS during thread creation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PTHREAD SCOPE PROCESS </a:t>
            </a:r>
            <a:r>
              <a:rPr lang="en-US" altLang="zh-TW" sz="2400" dirty="0" smtClean="0"/>
              <a:t>schedules user-level threads using PCS scheduling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PTHREAD SCOPE SYSTEM </a:t>
            </a:r>
            <a:r>
              <a:rPr lang="en-US" altLang="zh-TW" sz="2400" dirty="0" smtClean="0"/>
              <a:t>schedules threads using </a:t>
            </a:r>
            <a:r>
              <a:rPr lang="en-US" altLang="zh-TW" sz="2400" dirty="0" smtClean="0"/>
              <a:t>SCS </a:t>
            </a:r>
            <a:r>
              <a:rPr lang="en-US" altLang="zh-TW" sz="2400" dirty="0" smtClean="0"/>
              <a:t>scheduling</a:t>
            </a:r>
            <a:r>
              <a:rPr lang="en-US" altLang="zh-TW" sz="2400" dirty="0" smtClean="0"/>
              <a:t>.</a:t>
            </a:r>
          </a:p>
          <a:p>
            <a:pPr lvl="2"/>
            <a:r>
              <a:rPr lang="en-US" altLang="zh-TW" dirty="0" smtClean="0"/>
              <a:t>Will create and bind an LWP for each user-level thread on many-to-many systems, effectively mapping threads using the one-to-one policy.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 descr="C:\Documents and Settings\admin\Local Settings\Temporary Internet Files\Content.IE5\WKSO0L9E\nfg0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6560" y="910305"/>
            <a:ext cx="6552695" cy="5791035"/>
          </a:xfrm>
          <a:prstGeom prst="rect">
            <a:avLst/>
          </a:prstGeom>
          <a:noFill/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Pthread Scheduling API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78990" y="1277007"/>
            <a:ext cx="8118169" cy="34684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8057" y="3174865"/>
            <a:ext cx="8117591" cy="64034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42460" y="3925614"/>
            <a:ext cx="8215790" cy="252248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Documents and Settings\admin\Local Settings\Temporary Internet Files\Content.IE5\WKSO0L9E\nfg0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0039" y="1099659"/>
            <a:ext cx="7529489" cy="5348438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Pthread Scheduling API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2806" y="1177706"/>
            <a:ext cx="7459045" cy="6826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33316" y="1913403"/>
            <a:ext cx="7459045" cy="10505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75354" y="3043295"/>
            <a:ext cx="7459045" cy="10505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54330" y="4393904"/>
            <a:ext cx="7459045" cy="216455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Multiple-Processor Scheduling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3925"/>
            <a:ext cx="8269014" cy="4410075"/>
          </a:xfrm>
        </p:spPr>
        <p:txBody>
          <a:bodyPr/>
          <a:lstStyle/>
          <a:p>
            <a:r>
              <a:rPr lang="en-US" altLang="zh-TW" sz="2800" dirty="0" smtClean="0"/>
              <a:t>CPU scheduling more complex when multiple CPUs are available</a:t>
            </a:r>
          </a:p>
          <a:p>
            <a:r>
              <a:rPr lang="en-US" altLang="zh-TW" sz="2800" b="1" dirty="0" smtClean="0"/>
              <a:t>Homogeneous processors </a:t>
            </a:r>
            <a:r>
              <a:rPr lang="en-US" altLang="zh-TW" sz="2800" dirty="0" smtClean="0"/>
              <a:t>within a multiprocessor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Asymmetric multiprocessing (AMP)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– </a:t>
            </a:r>
          </a:p>
          <a:p>
            <a:pPr lvl="1"/>
            <a:r>
              <a:rPr lang="en-US" altLang="zh-TW" sz="2800" dirty="0" smtClean="0"/>
              <a:t>All scheduling decisions, I/O processing, and other system activities handled by only a single processor-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the master server</a:t>
            </a:r>
            <a:r>
              <a:rPr lang="en-US" altLang="zh-TW" sz="2800" dirty="0" smtClean="0"/>
              <a:t>. 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</a:rPr>
              <a:t>The other processors execute only codes</a:t>
            </a:r>
            <a:r>
              <a:rPr lang="en-US" altLang="zh-TW" sz="2800" dirty="0" smtClean="0"/>
              <a:t>. </a:t>
            </a:r>
          </a:p>
          <a:p>
            <a:pPr lvl="1"/>
            <a:r>
              <a:rPr lang="en-US" altLang="zh-TW" sz="2800" dirty="0" smtClean="0"/>
              <a:t>Only one processor accesses the system data structures, reducing the need for data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Multiple-Processor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3925"/>
            <a:ext cx="8077200" cy="441007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Symmetric multiprocessing  (SMP) </a:t>
            </a:r>
            <a:r>
              <a:rPr lang="en-US" altLang="zh-TW" sz="2800" dirty="0" smtClean="0"/>
              <a:t>– </a:t>
            </a:r>
          </a:p>
          <a:p>
            <a:pPr lvl="1"/>
            <a:r>
              <a:rPr lang="en-US" altLang="zh-TW" sz="2800" dirty="0" smtClean="0"/>
              <a:t>each processor is self-scheduling, </a:t>
            </a:r>
          </a:p>
          <a:p>
            <a:pPr lvl="1"/>
            <a:r>
              <a:rPr lang="en-US" altLang="zh-TW" sz="2800" dirty="0" smtClean="0"/>
              <a:t>all processes in common ready queue, or </a:t>
            </a:r>
          </a:p>
          <a:p>
            <a:pPr lvl="1"/>
            <a:r>
              <a:rPr lang="en-US" altLang="zh-TW" sz="2800" dirty="0" smtClean="0"/>
              <a:t>each has its own private queue of ready processes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Processor affinity </a:t>
            </a:r>
            <a:r>
              <a:rPr lang="en-US" altLang="zh-TW" sz="2800" dirty="0" smtClean="0"/>
              <a:t>– process has affinity for processor on which it is currently running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soft affinity </a:t>
            </a:r>
            <a:r>
              <a:rPr lang="en-US" altLang="zh-TW" sz="2800" b="1" dirty="0" smtClean="0"/>
              <a:t>– a process is possible to migrate between processors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hard </a:t>
            </a:r>
            <a:r>
              <a:rPr lang="en-US" altLang="zh-TW" sz="2800" dirty="0" smtClean="0">
                <a:solidFill>
                  <a:srgbClr val="FF0000"/>
                </a:solidFill>
              </a:rPr>
              <a:t>affinity </a:t>
            </a:r>
            <a:r>
              <a:rPr lang="en-US" altLang="zh-TW" sz="2800" b="1" dirty="0" smtClean="0"/>
              <a:t>– a process is not to migrate to other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NUMA and CPU Scheduling</a:t>
            </a:r>
          </a:p>
        </p:txBody>
      </p:sp>
      <p:pic>
        <p:nvPicPr>
          <p:cNvPr id="39939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76600"/>
            <a:ext cx="5830888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088" y="990600"/>
            <a:ext cx="770731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400" b="1" dirty="0">
                <a:latin typeface="Candara" pitchFamily="34" charset="0"/>
              </a:rPr>
              <a:t>The main memory architecture can affect processor affinity issues. </a:t>
            </a:r>
            <a:endParaRPr kumimoji="1" lang="en-US" altLang="zh-TW" sz="2400" b="1" dirty="0" smtClean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400" b="1" dirty="0" smtClean="0">
                <a:latin typeface="Candara" pitchFamily="34" charset="0"/>
              </a:rPr>
              <a:t>An </a:t>
            </a:r>
            <a:r>
              <a:rPr kumimoji="1" lang="en-US" altLang="zh-TW" sz="2400" b="1" dirty="0">
                <a:latin typeface="Candara" pitchFamily="34" charset="0"/>
              </a:rPr>
              <a:t>architecture featuring </a:t>
            </a:r>
            <a:r>
              <a:rPr kumimoji="1" lang="en-US" altLang="zh-TW" sz="2400" b="1" dirty="0">
                <a:solidFill>
                  <a:srgbClr val="FF0000"/>
                </a:solidFill>
                <a:latin typeface="Candara" pitchFamily="34" charset="0"/>
              </a:rPr>
              <a:t>non-uniform memory access (NUMA)</a:t>
            </a:r>
            <a:r>
              <a:rPr kumimoji="1" lang="en-US" altLang="zh-TW" sz="2400" b="1" dirty="0">
                <a:latin typeface="Candara" pitchFamily="34" charset="0"/>
              </a:rPr>
              <a:t> , in which a CPU has faster access to some parts of main memory than to other parts.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Multicore Processors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6450" y="955675"/>
            <a:ext cx="7880350" cy="4530725"/>
          </a:xfrm>
        </p:spPr>
        <p:txBody>
          <a:bodyPr/>
          <a:lstStyle/>
          <a:p>
            <a:r>
              <a:rPr lang="en-US" altLang="zh-TW" sz="2800" dirty="0" smtClean="0"/>
              <a:t>Recent trend to place multiple processor cores on same physical chip</a:t>
            </a:r>
          </a:p>
          <a:p>
            <a:r>
              <a:rPr lang="en-US" altLang="zh-TW" sz="2800" dirty="0" smtClean="0"/>
              <a:t>Faster and consume less power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Memory stall</a:t>
            </a:r>
            <a:r>
              <a:rPr lang="en-US" altLang="zh-TW" sz="2800" dirty="0" smtClean="0"/>
              <a:t> – when a processor accesses memory, it spends a significant amount of time waiting for the data to become available. </a:t>
            </a:r>
          </a:p>
        </p:txBody>
      </p:sp>
      <p:pic>
        <p:nvPicPr>
          <p:cNvPr id="40964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117" y="4225159"/>
            <a:ext cx="7899113" cy="194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Multicore Processors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06450" y="990600"/>
            <a:ext cx="7880350" cy="4530725"/>
          </a:xfrm>
        </p:spPr>
        <p:txBody>
          <a:bodyPr/>
          <a:lstStyle/>
          <a:p>
            <a:r>
              <a:rPr lang="en-US" altLang="zh-TW" sz="2800" dirty="0" smtClean="0"/>
              <a:t>Multiple threads per core also growing</a:t>
            </a:r>
          </a:p>
          <a:p>
            <a:pPr lvl="1"/>
            <a:r>
              <a:rPr lang="en-US" altLang="zh-TW" sz="2800" dirty="0" smtClean="0"/>
              <a:t>Takes advantage of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memory stall </a:t>
            </a:r>
            <a:r>
              <a:rPr lang="en-US" altLang="zh-TW" sz="2800" dirty="0" smtClean="0"/>
              <a:t>to make progress on another thread while memory retrieve happens 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762000" y="3586163"/>
            <a:ext cx="7772400" cy="2662237"/>
            <a:chOff x="762000" y="3586163"/>
            <a:chExt cx="7772400" cy="2662237"/>
          </a:xfrm>
        </p:grpSpPr>
        <p:pic>
          <p:nvPicPr>
            <p:cNvPr id="41988" name="Picture 4" descr="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4576763"/>
              <a:ext cx="6781800" cy="167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89" name="Picture 4" descr="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3586163"/>
              <a:ext cx="6781800" cy="167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文字方塊 5"/>
            <p:cNvSpPr txBox="1">
              <a:spLocks noChangeArrowheads="1"/>
            </p:cNvSpPr>
            <p:nvPr/>
          </p:nvSpPr>
          <p:spPr bwMode="auto">
            <a:xfrm>
              <a:off x="762000" y="5110163"/>
              <a:ext cx="10890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Thread</a:t>
              </a:r>
              <a:r>
                <a:rPr lang="en-US" altLang="zh-TW" baseline="-25000"/>
                <a:t>0</a:t>
              </a:r>
              <a:endParaRPr lang="zh-TW" altLang="en-US" baseline="-25000"/>
            </a:p>
          </p:txBody>
        </p:sp>
        <p:sp>
          <p:nvSpPr>
            <p:cNvPr id="41991" name="文字方塊 6"/>
            <p:cNvSpPr txBox="1">
              <a:spLocks noChangeArrowheads="1"/>
            </p:cNvSpPr>
            <p:nvPr/>
          </p:nvSpPr>
          <p:spPr bwMode="auto">
            <a:xfrm>
              <a:off x="1524000" y="4119563"/>
              <a:ext cx="10890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Thread</a:t>
              </a:r>
              <a:r>
                <a:rPr lang="en-US" altLang="zh-TW" baseline="-25000"/>
                <a:t>1</a:t>
              </a:r>
              <a:endParaRPr lang="zh-TW" altLang="en-US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Operating System Examples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530225"/>
            <a:ext cx="6843712" cy="3508375"/>
          </a:xfrm>
        </p:spPr>
        <p:txBody>
          <a:bodyPr/>
          <a:lstStyle/>
          <a:p>
            <a:endParaRPr lang="en-US" altLang="zh-TW" sz="3600" smtClean="0"/>
          </a:p>
          <a:p>
            <a:r>
              <a:rPr lang="en-US" altLang="zh-TW" sz="3600" smtClean="0"/>
              <a:t>Solaris scheduling</a:t>
            </a:r>
          </a:p>
          <a:p>
            <a:r>
              <a:rPr lang="en-US" altLang="zh-TW" sz="3600" smtClean="0"/>
              <a:t>Windows XP scheduling</a:t>
            </a:r>
          </a:p>
          <a:p>
            <a:r>
              <a:rPr lang="en-US" altLang="zh-TW" sz="3600" smtClean="0"/>
              <a:t>Linux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Basic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5238"/>
            <a:ext cx="8382000" cy="3429000"/>
          </a:xfrm>
        </p:spPr>
        <p:txBody>
          <a:bodyPr/>
          <a:lstStyle/>
          <a:p>
            <a:r>
              <a:rPr lang="en-US" altLang="zh-TW" sz="2800" dirty="0" smtClean="0"/>
              <a:t>Maximum CPU utilization obtained with multiprogramming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CPU–I/O Burst Cycle </a:t>
            </a:r>
            <a:r>
              <a:rPr lang="en-US" altLang="zh-TW" sz="2800" dirty="0" smtClean="0"/>
              <a:t>– Process execution consists of a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cycle</a:t>
            </a:r>
            <a:r>
              <a:rPr lang="en-US" altLang="zh-TW" sz="2800" dirty="0" smtClean="0"/>
              <a:t> of CPU execution and I/O wait</a:t>
            </a:r>
          </a:p>
          <a:p>
            <a:r>
              <a:rPr lang="en-US" altLang="zh-TW" sz="2800" b="1" dirty="0" smtClean="0"/>
              <a:t>CPU burst </a:t>
            </a:r>
            <a:r>
              <a:rPr lang="en-US" altLang="zh-TW" sz="2800" dirty="0" smtClean="0"/>
              <a:t>distribution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3135" y="3783051"/>
            <a:ext cx="4409983" cy="293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Solaris scheduling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09663"/>
            <a:ext cx="7778750" cy="3508375"/>
          </a:xfrm>
        </p:spPr>
        <p:txBody>
          <a:bodyPr/>
          <a:lstStyle/>
          <a:p>
            <a:r>
              <a:rPr lang="en-US" altLang="zh-TW" sz="2400" dirty="0" smtClean="0"/>
              <a:t>Solaris uses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priority-based</a:t>
            </a:r>
            <a:r>
              <a:rPr lang="en-US" altLang="zh-TW" sz="2400" dirty="0" smtClean="0"/>
              <a:t> thread scheduling where each thread belongs to one of six classes:</a:t>
            </a:r>
          </a:p>
          <a:p>
            <a:pPr lvl="1"/>
            <a:r>
              <a:rPr lang="en-US" altLang="zh-TW" sz="2400" dirty="0" smtClean="0"/>
              <a:t>Time sharing (TS)</a:t>
            </a:r>
          </a:p>
          <a:p>
            <a:pPr lvl="1"/>
            <a:r>
              <a:rPr lang="en-US" altLang="zh-TW" sz="2400" dirty="0" smtClean="0"/>
              <a:t>Interactive (IA)</a:t>
            </a:r>
          </a:p>
          <a:p>
            <a:pPr lvl="1"/>
            <a:r>
              <a:rPr lang="en-US" altLang="zh-TW" sz="2400" dirty="0" smtClean="0"/>
              <a:t>Real time (RT)</a:t>
            </a:r>
          </a:p>
          <a:p>
            <a:pPr lvl="1"/>
            <a:r>
              <a:rPr lang="en-US" altLang="zh-TW" sz="2400" dirty="0" smtClean="0"/>
              <a:t>System (SYS)</a:t>
            </a:r>
          </a:p>
          <a:p>
            <a:pPr lvl="1"/>
            <a:r>
              <a:rPr lang="en-US" altLang="zh-TW" sz="2400" dirty="0" smtClean="0"/>
              <a:t>Fair share (FSS)</a:t>
            </a:r>
          </a:p>
          <a:p>
            <a:pPr lvl="1"/>
            <a:r>
              <a:rPr lang="en-US" altLang="zh-TW" sz="2400" dirty="0" smtClean="0"/>
              <a:t>Fixed priority (FP)</a:t>
            </a:r>
          </a:p>
          <a:p>
            <a:r>
              <a:rPr lang="en-US" altLang="zh-TW" sz="2400" dirty="0" smtClean="0"/>
              <a:t>Within each class there are different priorities and different scheduling algorithms.</a:t>
            </a:r>
          </a:p>
          <a:p>
            <a:r>
              <a:rPr lang="en-US" altLang="zh-TW" sz="2400" dirty="0" smtClean="0"/>
              <a:t>Default class for a process is </a:t>
            </a:r>
            <a:r>
              <a:rPr lang="en-US" altLang="zh-TW" sz="2400" dirty="0" smtClean="0">
                <a:solidFill>
                  <a:srgbClr val="FF0000"/>
                </a:solidFill>
              </a:rPr>
              <a:t>time sharing</a:t>
            </a:r>
            <a:r>
              <a:rPr lang="en-US" altLang="zh-TW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Solaris scheduling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83550" cy="3538538"/>
          </a:xfrm>
        </p:spPr>
        <p:txBody>
          <a:bodyPr/>
          <a:lstStyle/>
          <a:p>
            <a:r>
              <a:rPr lang="en-US" altLang="zh-TW" sz="2800" dirty="0" smtClean="0"/>
              <a:t>The scheduling policy for the time-sharing class dynamically alters priorities and assigns time slices of different length using </a:t>
            </a:r>
            <a:r>
              <a:rPr lang="en-US" altLang="zh-TW" sz="2800" dirty="0" smtClean="0">
                <a:solidFill>
                  <a:srgbClr val="FF0000"/>
                </a:solidFill>
              </a:rPr>
              <a:t>a multiple feedback queue.</a:t>
            </a:r>
          </a:p>
          <a:p>
            <a:r>
              <a:rPr lang="en-US" altLang="zh-TW" sz="2800" dirty="0" smtClean="0"/>
              <a:t>There is an </a:t>
            </a:r>
            <a:r>
              <a:rPr lang="en-US" altLang="zh-TW" sz="2800" dirty="0" smtClean="0">
                <a:solidFill>
                  <a:srgbClr val="FF0000"/>
                </a:solidFill>
              </a:rPr>
              <a:t>inverse relationship </a:t>
            </a:r>
            <a:r>
              <a:rPr lang="en-US" altLang="zh-TW" sz="2800" dirty="0" smtClean="0"/>
              <a:t>between priorities and time slices.</a:t>
            </a:r>
          </a:p>
          <a:p>
            <a:r>
              <a:rPr lang="en-US" altLang="zh-TW" sz="2800" dirty="0" smtClean="0"/>
              <a:t>The following table shows dispatch table for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time-sharing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interactive</a:t>
            </a:r>
            <a:r>
              <a:rPr lang="en-US" altLang="zh-TW" sz="2800" dirty="0" smtClean="0"/>
              <a:t> threads.</a:t>
            </a:r>
          </a:p>
          <a:p>
            <a:r>
              <a:rPr lang="en-US" altLang="zh-TW" sz="2800" dirty="0" smtClean="0"/>
              <a:t>These two scheduling classes include </a:t>
            </a:r>
            <a:r>
              <a:rPr lang="en-US" altLang="zh-TW" sz="2800" dirty="0" smtClean="0">
                <a:solidFill>
                  <a:srgbClr val="FF0000"/>
                </a:solidFill>
              </a:rPr>
              <a:t>60</a:t>
            </a:r>
            <a:r>
              <a:rPr lang="en-US" altLang="zh-TW" sz="2800" dirty="0" smtClean="0"/>
              <a:t> priority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Solaris Dispatch Table 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066800"/>
            <a:ext cx="4975225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文字方塊 3"/>
          <p:cNvSpPr txBox="1">
            <a:spLocks noChangeArrowheads="1"/>
          </p:cNvSpPr>
          <p:nvPr/>
        </p:nvSpPr>
        <p:spPr bwMode="auto">
          <a:xfrm>
            <a:off x="685800" y="5638800"/>
            <a:ext cx="8285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/>
              <a:t>Solaris dispatch table for </a:t>
            </a:r>
            <a:r>
              <a:rPr lang="en-US" altLang="zh-TW" b="1" dirty="0">
                <a:solidFill>
                  <a:srgbClr val="FF0000"/>
                </a:solidFill>
              </a:rPr>
              <a:t>time-sharing</a:t>
            </a:r>
            <a:r>
              <a:rPr lang="en-US" altLang="zh-TW" b="1" dirty="0"/>
              <a:t> and </a:t>
            </a:r>
            <a:r>
              <a:rPr lang="en-US" altLang="zh-TW" b="1" dirty="0">
                <a:solidFill>
                  <a:srgbClr val="FF0000"/>
                </a:solidFill>
              </a:rPr>
              <a:t>interactive threads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85673" y="4903047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710161" y="491355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92309" y="492405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32563" y="491879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480413" y="2595951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3704901" y="2606457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087049" y="261696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6327303" y="261170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r>
              <a:rPr lang="en-US" altLang="zh-TW" sz="4000" smtClean="0"/>
              <a:t>Solaris scheduling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1225"/>
            <a:ext cx="8159750" cy="350837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Priority</a:t>
            </a:r>
            <a:r>
              <a:rPr lang="en-US" altLang="zh-TW" sz="2400" dirty="0" smtClean="0"/>
              <a:t>: The class-dependent priority for the time-sharing and interactive classes. 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higher number indicates a higher priority.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Time quantum</a:t>
            </a:r>
            <a:r>
              <a:rPr lang="en-US" altLang="zh-TW" sz="2400" dirty="0" smtClean="0"/>
              <a:t>: The time quantum for the associated priority. 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Time quantum expired</a:t>
            </a:r>
            <a:r>
              <a:rPr lang="en-US" altLang="zh-TW" sz="2400" dirty="0" smtClean="0"/>
              <a:t>: The </a:t>
            </a:r>
            <a:r>
              <a:rPr lang="en-US" altLang="zh-TW" sz="2400" dirty="0" smtClean="0">
                <a:solidFill>
                  <a:srgbClr val="0070C0"/>
                </a:solidFill>
              </a:rPr>
              <a:t>new priority </a:t>
            </a:r>
            <a:r>
              <a:rPr lang="en-US" altLang="zh-TW" sz="2400" dirty="0" smtClean="0"/>
              <a:t>of a thread that has used its entire quantum without blocking. Such threads are considered CPU-intensive and have their priorities lowered.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Return from sleep. </a:t>
            </a:r>
            <a:r>
              <a:rPr lang="en-US" altLang="zh-TW" sz="2400" dirty="0" smtClean="0"/>
              <a:t>The priority of a thread that is returning from sleeping (such as waiting for I/O). When I/O is available for a waiting thread, its priority is boosted between </a:t>
            </a:r>
            <a:r>
              <a:rPr lang="en-US" altLang="zh-TW" sz="2400" dirty="0" smtClean="0">
                <a:solidFill>
                  <a:srgbClr val="FF0000"/>
                </a:solidFill>
              </a:rPr>
              <a:t>50-59 – good response time for interactive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Solaris Scheduling</a:t>
            </a:r>
          </a:p>
        </p:txBody>
      </p:sp>
      <p:pic>
        <p:nvPicPr>
          <p:cNvPr id="4813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9063" y="1241425"/>
            <a:ext cx="332105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Windows XP Scheduling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9825"/>
            <a:ext cx="8229600" cy="3508375"/>
          </a:xfrm>
        </p:spPr>
        <p:txBody>
          <a:bodyPr/>
          <a:lstStyle/>
          <a:p>
            <a:r>
              <a:rPr lang="en-US" altLang="zh-TW" sz="2800" dirty="0" smtClean="0"/>
              <a:t>Windows XP schedules threads using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 priority-based, preemptive</a:t>
            </a:r>
            <a:r>
              <a:rPr lang="en-US" altLang="zh-TW" sz="2800" dirty="0" smtClean="0"/>
              <a:t> scheduling algorithm.</a:t>
            </a:r>
          </a:p>
          <a:p>
            <a:r>
              <a:rPr lang="en-US" altLang="zh-TW" sz="2800" dirty="0" smtClean="0"/>
              <a:t>Ensures the highest-priority thread will always run.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Dispatcher:</a:t>
            </a:r>
            <a:r>
              <a:rPr lang="en-US" altLang="zh-TW" sz="2800" dirty="0" smtClean="0"/>
              <a:t> The portion of the Windows XP kernel that handles scheduling.</a:t>
            </a:r>
          </a:p>
          <a:p>
            <a:r>
              <a:rPr lang="en-US" altLang="zh-TW" sz="2800" dirty="0" smtClean="0"/>
              <a:t>A thread selected to run will run until it is preempted by a higher-priority thread, until it terminates, until its time quantum ends, or until it calls a blocking system 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Windows XP Scheduling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3508375"/>
          </a:xfrm>
        </p:spPr>
        <p:txBody>
          <a:bodyPr/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32-level</a:t>
            </a:r>
            <a:r>
              <a:rPr lang="en-US" altLang="zh-TW" sz="3200" dirty="0" smtClean="0"/>
              <a:t> priority scheme. </a:t>
            </a:r>
          </a:p>
          <a:p>
            <a:r>
              <a:rPr lang="en-US" altLang="zh-TW" sz="3200" dirty="0" smtClean="0"/>
              <a:t>Divided into two classes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Variable class</a:t>
            </a:r>
            <a:r>
              <a:rPr lang="en-US" altLang="zh-TW" sz="2800" dirty="0" smtClean="0"/>
              <a:t>: threads with priorities 1-15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Real-time class</a:t>
            </a:r>
            <a:r>
              <a:rPr lang="en-US" altLang="zh-TW" sz="2800" dirty="0" smtClean="0"/>
              <a:t>, 16-31</a:t>
            </a:r>
          </a:p>
          <a:p>
            <a:pPr lvl="1"/>
            <a:r>
              <a:rPr lang="en-US" altLang="zh-TW" sz="2800" dirty="0" smtClean="0"/>
              <a:t>Priority 0 for memory management thread</a:t>
            </a:r>
          </a:p>
          <a:p>
            <a:pPr lvl="1"/>
            <a:r>
              <a:rPr lang="en-US" altLang="zh-TW" sz="2800" dirty="0" smtClean="0"/>
              <a:t>Idle </a:t>
            </a:r>
            <a:r>
              <a:rPr lang="en-US" altLang="zh-TW" sz="2800" dirty="0" smtClean="0"/>
              <a:t>thread: If no ready thread is found, execute the idle thread.</a:t>
            </a: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Windows XP Scheduling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625"/>
            <a:ext cx="8229600" cy="3508375"/>
          </a:xfrm>
        </p:spPr>
        <p:txBody>
          <a:bodyPr/>
          <a:lstStyle/>
          <a:p>
            <a:r>
              <a:rPr lang="en-US" altLang="zh-TW" sz="2400" dirty="0" smtClean="0"/>
              <a:t>The Win32 API identifies several priority classes to which a process can belong:</a:t>
            </a:r>
          </a:p>
          <a:p>
            <a:pPr lvl="1"/>
            <a:r>
              <a:rPr lang="en-US" altLang="zh-TW" sz="2400" b="1" dirty="0" smtClean="0">
                <a:solidFill>
                  <a:srgbClr val="00B0F0"/>
                </a:solidFill>
              </a:rPr>
              <a:t>REALTIME_PRIORITY_CLASS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HIGH_PRIORITY_CLASS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ABOVE_NORMAL_PRIORITY_CLASS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NORMAL_PRIORITY_CLASS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BELOW_NORMAL_PRIORITY_CLASS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IDLE_PRIORITY_CLASS</a:t>
            </a:r>
          </a:p>
          <a:p>
            <a:r>
              <a:rPr lang="en-US" altLang="zh-TW" sz="2400" dirty="0" smtClean="0"/>
              <a:t>Priorities in all classes except the REALTIME_PRIORITY_CLASS are </a:t>
            </a:r>
            <a:r>
              <a:rPr lang="en-US" altLang="zh-TW" sz="2400" dirty="0" smtClean="0">
                <a:solidFill>
                  <a:srgbClr val="FF0000"/>
                </a:solidFill>
              </a:rPr>
              <a:t>variable</a:t>
            </a:r>
            <a:r>
              <a:rPr lang="en-US" altLang="zh-TW" sz="2400" dirty="0" smtClean="0"/>
              <a:t>, the priority of a thread belonging to one of these classes can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Windows XP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2225"/>
            <a:ext cx="8153400" cy="3508375"/>
          </a:xfrm>
        </p:spPr>
        <p:txBody>
          <a:bodyPr/>
          <a:lstStyle/>
          <a:p>
            <a:r>
              <a:rPr lang="en-US" altLang="zh-TW" sz="2800" dirty="0" smtClean="0"/>
              <a:t>A thread within a given priority class also has a relative priority :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TIME_CRITICAL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HIGHEST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ABOVE_NORMAL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NORMAL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BELOW_NORMAL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LOWEST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IDLE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Windows XP Priorities</a:t>
            </a:r>
          </a:p>
        </p:txBody>
      </p:sp>
      <p:pic>
        <p:nvPicPr>
          <p:cNvPr id="532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801813"/>
            <a:ext cx="73882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矩形 3"/>
          <p:cNvSpPr>
            <a:spLocks noChangeArrowheads="1"/>
          </p:cNvSpPr>
          <p:nvPr/>
        </p:nvSpPr>
        <p:spPr bwMode="auto">
          <a:xfrm>
            <a:off x="914400" y="3429000"/>
            <a:ext cx="73152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15963" y="1202747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b="1" kern="0" dirty="0" smtClean="0">
                <a:latin typeface="Candara" pitchFamily="34" charset="0"/>
                <a:cs typeface="Candara" pitchFamily="34" charset="0"/>
              </a:rPr>
              <a:t>Priority Classes</a:t>
            </a:r>
            <a:endParaRPr kumimoji="0" lang="en-US" altLang="zh-TW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09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Histogram of CPU-burst Times</a:t>
            </a:r>
          </a:p>
        </p:txBody>
      </p:sp>
      <p:pic>
        <p:nvPicPr>
          <p:cNvPr id="819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2776" y="1714500"/>
            <a:ext cx="5671224" cy="37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363" y="1198563"/>
            <a:ext cx="2744787" cy="50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838200" y="6229350"/>
            <a:ext cx="88392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Alternating Sequence of CPU And I/O Bursts</a:t>
            </a: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4435" y="1796886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54253" y="2480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82535" y="3085090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254253" y="3623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273303" y="4385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254253" y="5142490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949703" y="2056390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4086225" y="2114550"/>
            <a:ext cx="625979" cy="3239274"/>
            <a:chOff x="4086225" y="2114550"/>
            <a:chExt cx="625979" cy="3239274"/>
          </a:xfrm>
        </p:grpSpPr>
        <p:cxnSp>
          <p:nvCxnSpPr>
            <p:cNvPr id="14" name="直線接點 13"/>
            <p:cNvCxnSpPr/>
            <p:nvPr/>
          </p:nvCxnSpPr>
          <p:spPr bwMode="auto">
            <a:xfrm>
              <a:off x="4181475" y="2286000"/>
              <a:ext cx="28575" cy="27908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文字方塊 14"/>
            <p:cNvSpPr txBox="1"/>
            <p:nvPr/>
          </p:nvSpPr>
          <p:spPr>
            <a:xfrm>
              <a:off x="4086225" y="5076825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0000"/>
                  </a:solidFill>
                </a:rPr>
                <a:t>2ms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200525" y="211455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0000"/>
                  </a:solidFill>
                </a:rPr>
                <a:t>155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Windows XP Scheduling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3508375"/>
          </a:xfrm>
        </p:spPr>
        <p:txBody>
          <a:bodyPr/>
          <a:lstStyle/>
          <a:p>
            <a:r>
              <a:rPr lang="en-US" altLang="zh-TW" sz="2400" dirty="0" smtClean="0"/>
              <a:t>Each thread has 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base priority </a:t>
            </a:r>
            <a:r>
              <a:rPr lang="en-US" altLang="zh-TW" sz="2400" dirty="0" smtClean="0"/>
              <a:t>representing a value in the priority range for the class the thread belongs to. </a:t>
            </a:r>
          </a:p>
          <a:p>
            <a:r>
              <a:rPr lang="en-US" altLang="zh-TW" sz="2400" dirty="0" smtClean="0"/>
              <a:t>The base priority is the value of the NORMAL relative priority for that class. </a:t>
            </a:r>
          </a:p>
          <a:p>
            <a:r>
              <a:rPr lang="en-US" altLang="zh-TW" sz="2400" dirty="0" smtClean="0"/>
              <a:t>The base priorities:</a:t>
            </a:r>
          </a:p>
          <a:p>
            <a:pPr lvl="1"/>
            <a:r>
              <a:rPr lang="en-US" altLang="zh-TW" sz="2400" dirty="0" smtClean="0"/>
              <a:t>REALTIME_PRIORITY_CLASS --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24</a:t>
            </a:r>
          </a:p>
          <a:p>
            <a:pPr lvl="1"/>
            <a:r>
              <a:rPr lang="en-US" altLang="zh-TW" sz="2400" dirty="0" smtClean="0"/>
              <a:t>HIGH_PRIORITY_CLASS --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13</a:t>
            </a:r>
          </a:p>
          <a:p>
            <a:pPr lvl="1"/>
            <a:r>
              <a:rPr lang="en-US" altLang="zh-TW" sz="2400" dirty="0" smtClean="0"/>
              <a:t>ABOVE_NORMAL_PRIORITY_CLASS --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10</a:t>
            </a:r>
          </a:p>
          <a:p>
            <a:pPr lvl="1"/>
            <a:r>
              <a:rPr lang="en-US" altLang="zh-TW" sz="2400" dirty="0" smtClean="0"/>
              <a:t>NORMAL_PRIORITY_CLASS --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altLang="zh-TW" sz="2400" dirty="0" smtClean="0"/>
              <a:t>BELOW_NORMAL_PRIORITY_CLASS --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US" altLang="zh-TW" sz="2400" dirty="0" smtClean="0"/>
              <a:t>IDLE_PRIORITY_CLASS --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Linux Scheduling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Constant order </a:t>
            </a:r>
            <a:r>
              <a:rPr lang="en-US" altLang="zh-TW" sz="2800" i="1" dirty="0" smtClean="0"/>
              <a:t>O</a:t>
            </a:r>
            <a:r>
              <a:rPr lang="en-US" altLang="zh-TW" sz="2800" dirty="0" smtClean="0"/>
              <a:t>(1) scheduling time regardless of the number of tasks on the system.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The Linux scheduler is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preemptive, priority-based</a:t>
            </a:r>
            <a:r>
              <a:rPr lang="en-US" altLang="zh-TW" sz="2800" dirty="0" smtClean="0"/>
              <a:t> algorithm with two separate priority ranges: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real-time</a:t>
            </a:r>
            <a:r>
              <a:rPr lang="en-US" altLang="zh-TW" sz="2800" dirty="0" smtClean="0"/>
              <a:t> range</a:t>
            </a:r>
            <a:r>
              <a:rPr lang="en-US" altLang="zh-TW" sz="2800" b="1" dirty="0" smtClean="0"/>
              <a:t> </a:t>
            </a:r>
            <a:r>
              <a:rPr lang="en-US" altLang="zh-TW" sz="2800" dirty="0" smtClean="0"/>
              <a:t>from 0 to 99 and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nice</a:t>
            </a:r>
            <a:r>
              <a:rPr lang="en-US" altLang="zh-TW" sz="2800" b="1" dirty="0" smtClean="0"/>
              <a:t> </a:t>
            </a:r>
            <a:r>
              <a:rPr lang="en-US" altLang="zh-TW" sz="2800" dirty="0" smtClean="0"/>
              <a:t>value from 100 to 140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These two ranges map into a global priority scheme wherein numerically </a:t>
            </a:r>
            <a:r>
              <a:rPr lang="en-US" altLang="zh-TW" sz="2800" dirty="0" smtClean="0">
                <a:solidFill>
                  <a:srgbClr val="FF0000"/>
                </a:solidFill>
              </a:rPr>
              <a:t>lower values indicate higher priorities. 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Unlike Solaris and Windows XP, Linux assigns </a:t>
            </a:r>
            <a:r>
              <a:rPr lang="en-US" altLang="zh-TW" sz="2800" dirty="0" smtClean="0">
                <a:solidFill>
                  <a:srgbClr val="FF0000"/>
                </a:solidFill>
              </a:rPr>
              <a:t>higher-priority tasks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longer</a:t>
            </a:r>
            <a:r>
              <a:rPr lang="en-US" altLang="zh-TW" sz="2800" dirty="0" smtClean="0">
                <a:solidFill>
                  <a:srgbClr val="FF0000"/>
                </a:solidFill>
              </a:rPr>
              <a:t> time quanta</a:t>
            </a:r>
            <a:r>
              <a:rPr lang="en-US" altLang="zh-TW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-28575"/>
            <a:ext cx="8791575" cy="754063"/>
          </a:xfrm>
        </p:spPr>
        <p:txBody>
          <a:bodyPr/>
          <a:lstStyle/>
          <a:p>
            <a:pPr eaLnBrk="1" hangingPunct="1"/>
            <a:r>
              <a:rPr lang="en-US" altLang="zh-TW" smtClean="0"/>
              <a:t>Priorities and Time-slice length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788" y="1379538"/>
            <a:ext cx="7437437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>
          <a:xfrm>
            <a:off x="1318989" y="231742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905297" y="2280632"/>
            <a:ext cx="1277005" cy="4783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234898" y="5102745"/>
            <a:ext cx="672725" cy="5886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931569" y="5176316"/>
            <a:ext cx="1277005" cy="4783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List of Tasks Indexed According to Priorities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87956"/>
            <a:ext cx="7723188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906" y="5995611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altLang="zh-TW" sz="2400" b="1" kern="0" dirty="0" smtClean="0">
                <a:latin typeface="Candara" pitchFamily="34" charset="0"/>
                <a:cs typeface="Candara" pitchFamily="34" charset="0"/>
              </a:rPr>
              <a:t> The scheduler chooses the task with the highest priority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0" dirty="0" smtClean="0">
                <a:latin typeface="Candara" pitchFamily="34" charset="0"/>
                <a:cs typeface="Candara" pitchFamily="34" charset="0"/>
              </a:rPr>
              <a:t>from the active array for execution on the CPU.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When</a:t>
            </a:r>
            <a:r>
              <a:rPr kumimoji="0" lang="en-US" altLang="zh-TW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all tasks have exhausted their time slices (active array is empty), the two priority arrays are exchanged.</a:t>
            </a:r>
            <a:endParaRPr kumimoji="0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Evaluation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4643438"/>
          </a:xfrm>
        </p:spPr>
        <p:txBody>
          <a:bodyPr/>
          <a:lstStyle/>
          <a:p>
            <a:r>
              <a:rPr lang="en-US" altLang="zh-TW" sz="2800" dirty="0" smtClean="0"/>
              <a:t>Criteria</a:t>
            </a:r>
          </a:p>
          <a:p>
            <a:pPr lvl="1"/>
            <a:r>
              <a:rPr lang="en-US" altLang="zh-TW" sz="2400" dirty="0" smtClean="0"/>
              <a:t>Maximizing CPU utilization under the constraint that the maximum response time is 1 second</a:t>
            </a:r>
          </a:p>
          <a:p>
            <a:pPr lvl="1"/>
            <a:r>
              <a:rPr lang="en-US" altLang="zh-TW" sz="2400" dirty="0" smtClean="0"/>
              <a:t>Maximizing throughput such that turnaround time (on average) linearly proportional to total execution time</a:t>
            </a:r>
          </a:p>
          <a:p>
            <a:r>
              <a:rPr lang="en-US" altLang="zh-TW" sz="2800" b="1" dirty="0" smtClean="0"/>
              <a:t>Deterministic modeling</a:t>
            </a:r>
            <a:endParaRPr lang="en-US" altLang="zh-TW" sz="2800" dirty="0" smtClean="0"/>
          </a:p>
          <a:p>
            <a:r>
              <a:rPr lang="en-US" altLang="zh-TW" sz="2800" b="1" dirty="0" err="1" smtClean="0"/>
              <a:t>Queueing</a:t>
            </a:r>
            <a:r>
              <a:rPr lang="en-US" altLang="zh-TW" sz="2800" b="1" dirty="0" smtClean="0"/>
              <a:t> models</a:t>
            </a:r>
          </a:p>
          <a:p>
            <a:r>
              <a:rPr lang="en-US" altLang="zh-TW" sz="2800" b="1" dirty="0" smtClean="0"/>
              <a:t>Simulations</a:t>
            </a:r>
          </a:p>
          <a:p>
            <a:r>
              <a:rPr lang="en-US" altLang="zh-TW" sz="2800" b="1" dirty="0" smtClean="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Algorithm Evaluation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4643438"/>
          </a:xfrm>
        </p:spPr>
        <p:txBody>
          <a:bodyPr/>
          <a:lstStyle/>
          <a:p>
            <a:r>
              <a:rPr lang="en-US" altLang="zh-TW" sz="2800" dirty="0" smtClean="0"/>
              <a:t>One major class of evaluation methods is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analytic evaluation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Analytic evaluation uses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given algorithm </a:t>
            </a:r>
            <a:r>
              <a:rPr lang="en-US" altLang="zh-TW" sz="2800" dirty="0" smtClean="0"/>
              <a:t>and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system workload </a:t>
            </a:r>
            <a:r>
              <a:rPr lang="en-US" altLang="zh-TW" sz="2800" dirty="0" smtClean="0"/>
              <a:t>to produce a formula or number that evaluates the performance of the algorithm for that workload.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Deterministic modeling </a:t>
            </a:r>
            <a:r>
              <a:rPr lang="en-US" altLang="zh-TW" sz="2800" dirty="0" smtClean="0"/>
              <a:t>is one type of analytic evaluation – takes </a:t>
            </a:r>
            <a:r>
              <a:rPr lang="en-US" altLang="zh-TW" sz="2800" dirty="0" smtClean="0">
                <a:solidFill>
                  <a:srgbClr val="FF0000"/>
                </a:solidFill>
              </a:rPr>
              <a:t>a particular predetermined workload </a:t>
            </a:r>
            <a:r>
              <a:rPr lang="en-US" altLang="zh-TW" sz="2800" dirty="0" smtClean="0"/>
              <a:t>and defines the performance of each algorithm for that workload</a:t>
            </a:r>
          </a:p>
          <a:p>
            <a:r>
              <a:rPr lang="en-US" altLang="zh-TW" sz="2800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Deterministic modeling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239340"/>
          <a:ext cx="6096000" cy="222885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Process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Burst Time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29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12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0442" name="文字方塊 6"/>
          <p:cNvSpPr txBox="1">
            <a:spLocks noChangeArrowheads="1"/>
          </p:cNvSpPr>
          <p:nvPr/>
        </p:nvSpPr>
        <p:spPr bwMode="auto">
          <a:xfrm>
            <a:off x="1524000" y="3886200"/>
            <a:ext cx="691247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andara" pitchFamily="34" charset="0"/>
              </a:rPr>
              <a:t>Minimum average waiting time ?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FCFS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SJF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RR (</a:t>
            </a:r>
            <a:r>
              <a:rPr lang="en-US" altLang="zh-TW" sz="3600" b="1" dirty="0">
                <a:latin typeface="Candara" pitchFamily="34" charset="0"/>
              </a:rPr>
              <a:t>quantum = 10 milliseconds</a:t>
            </a:r>
            <a:r>
              <a:rPr lang="en-US" altLang="zh-TW" sz="4000" b="1" dirty="0">
                <a:latin typeface="Candara" pitchFamily="34" charset="0"/>
              </a:rPr>
              <a:t>)</a:t>
            </a:r>
            <a:endParaRPr lang="zh-TW" altLang="en-US" sz="4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Deterministic modeling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985838" y="1290638"/>
            <a:ext cx="7343775" cy="1594782"/>
            <a:chOff x="985838" y="1290638"/>
            <a:chExt cx="7343775" cy="1594782"/>
          </a:xfrm>
        </p:grpSpPr>
        <p:pic>
          <p:nvPicPr>
            <p:cNvPr id="6144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85838" y="1290638"/>
              <a:ext cx="7343775" cy="1147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6" name="文字方塊 5"/>
            <p:cNvSpPr txBox="1">
              <a:spLocks noChangeArrowheads="1"/>
            </p:cNvSpPr>
            <p:nvPr/>
          </p:nvSpPr>
          <p:spPr bwMode="auto">
            <a:xfrm>
              <a:off x="1749956" y="2362200"/>
              <a:ext cx="5722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 smtClean="0">
                  <a:latin typeface="Candara" pitchFamily="34" charset="0"/>
                </a:rPr>
                <a:t>FCFS, AWT</a:t>
              </a:r>
              <a:r>
                <a:rPr lang="zh-TW" altLang="en-US" sz="2800" b="1" dirty="0" smtClean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(0+10+39+42+49)/5 = 28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914400" y="3051175"/>
            <a:ext cx="7648575" cy="1750358"/>
            <a:chOff x="914400" y="3051175"/>
            <a:chExt cx="7648575" cy="1750358"/>
          </a:xfrm>
        </p:grpSpPr>
        <p:pic>
          <p:nvPicPr>
            <p:cNvPr id="6144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3051175"/>
              <a:ext cx="7648575" cy="113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7" name="文字方塊 6"/>
            <p:cNvSpPr txBox="1">
              <a:spLocks noChangeArrowheads="1"/>
            </p:cNvSpPr>
            <p:nvPr/>
          </p:nvSpPr>
          <p:spPr bwMode="auto">
            <a:xfrm>
              <a:off x="2133600" y="4278313"/>
              <a:ext cx="516256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 smtClean="0">
                  <a:latin typeface="Candara" pitchFamily="34" charset="0"/>
                </a:rPr>
                <a:t>SJF, AWT</a:t>
              </a:r>
              <a:r>
                <a:rPr lang="zh-TW" altLang="en-US" sz="2800" b="1" dirty="0" smtClean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(10+32+0+3+20)/5 = 13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14400" y="4987925"/>
            <a:ext cx="7515225" cy="1402695"/>
            <a:chOff x="914400" y="4987925"/>
            <a:chExt cx="7515225" cy="1402695"/>
          </a:xfrm>
        </p:grpSpPr>
        <p:pic>
          <p:nvPicPr>
            <p:cNvPr id="61445" name="Picture 3"/>
            <p:cNvPicPr>
              <a:picLocks noChangeAspect="1" noChangeArrowheads="1"/>
            </p:cNvPicPr>
            <p:nvPr/>
          </p:nvPicPr>
          <p:blipFill>
            <a:blip r:embed="rId5"/>
            <a:srcRect l="908" t="42131" r="1271" b="42615"/>
            <a:stretch>
              <a:fillRect/>
            </a:stretch>
          </p:blipFill>
          <p:spPr bwMode="auto">
            <a:xfrm>
              <a:off x="914400" y="4987925"/>
              <a:ext cx="7515225" cy="879475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</p:pic>
        <p:sp>
          <p:nvSpPr>
            <p:cNvPr id="61448" name="文字方塊 7"/>
            <p:cNvSpPr txBox="1">
              <a:spLocks noChangeArrowheads="1"/>
            </p:cNvSpPr>
            <p:nvPr/>
          </p:nvSpPr>
          <p:spPr bwMode="auto">
            <a:xfrm>
              <a:off x="2124075" y="5867400"/>
              <a:ext cx="53985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 smtClean="0">
                  <a:latin typeface="Candara" pitchFamily="34" charset="0"/>
                </a:rPr>
                <a:t>RR, AWT</a:t>
              </a:r>
              <a:r>
                <a:rPr lang="zh-TW" altLang="en-US" sz="2800" b="1" dirty="0" smtClean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(0+32+20+23+40)/5 = 23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/>
              <a:t>Queueing</a:t>
            </a:r>
            <a:r>
              <a:rPr lang="en-US" altLang="zh-TW" sz="4000" dirty="0" smtClean="0"/>
              <a:t> models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643438"/>
          </a:xfrm>
        </p:spPr>
        <p:txBody>
          <a:bodyPr/>
          <a:lstStyle/>
          <a:p>
            <a:r>
              <a:rPr lang="en-US" altLang="zh-TW" sz="2800" dirty="0" smtClean="0"/>
              <a:t>On many systems, the processes that are run vary from day to day, so there is </a:t>
            </a:r>
            <a:r>
              <a:rPr lang="en-US" altLang="zh-TW" sz="2800" dirty="0" smtClean="0">
                <a:solidFill>
                  <a:srgbClr val="FF0000"/>
                </a:solidFill>
              </a:rPr>
              <a:t>no static set of processes</a:t>
            </a:r>
            <a:r>
              <a:rPr lang="en-US" altLang="zh-TW" sz="2800" dirty="0" smtClean="0"/>
              <a:t> to use for deterministic modeling.</a:t>
            </a:r>
          </a:p>
          <a:p>
            <a:r>
              <a:rPr lang="en-US" altLang="zh-TW" sz="2800" dirty="0" smtClean="0"/>
              <a:t>What can be determined is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distribution</a:t>
            </a:r>
            <a:r>
              <a:rPr lang="en-US" altLang="zh-TW" sz="2800" dirty="0" smtClean="0"/>
              <a:t> of CPU and I/O bursts.</a:t>
            </a:r>
          </a:p>
          <a:p>
            <a:r>
              <a:rPr lang="en-US" altLang="zh-TW" sz="2800" dirty="0" smtClean="0"/>
              <a:t>These distributions can be measured and then approximated or simply estimated –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 mathematical formula</a:t>
            </a:r>
            <a:r>
              <a:rPr lang="en-US" altLang="zh-TW" sz="2800" dirty="0" smtClean="0"/>
              <a:t> describing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probability</a:t>
            </a:r>
            <a:r>
              <a:rPr lang="en-US" altLang="zh-TW" sz="2800" dirty="0" smtClean="0"/>
              <a:t> of a particular CPU burst.</a:t>
            </a:r>
          </a:p>
          <a:p>
            <a:r>
              <a:rPr lang="en-US" altLang="zh-TW" sz="2800" dirty="0" smtClean="0"/>
              <a:t>Commonly, this distribution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is exponential </a:t>
            </a:r>
            <a:r>
              <a:rPr lang="en-US" altLang="zh-TW" sz="2800" dirty="0" smtClean="0"/>
              <a:t>and is described by its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mean</a:t>
            </a:r>
            <a:r>
              <a:rPr lang="en-US" altLang="zh-TW" sz="2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/>
              <a:t>Queueing</a:t>
            </a:r>
            <a:r>
              <a:rPr lang="en-US" altLang="zh-TW" sz="4000" dirty="0" smtClean="0"/>
              <a:t> models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643438"/>
          </a:xfrm>
        </p:spPr>
        <p:txBody>
          <a:bodyPr/>
          <a:lstStyle/>
          <a:p>
            <a:r>
              <a:rPr lang="en-US" altLang="zh-TW" sz="2800" dirty="0" smtClean="0"/>
              <a:t>Similarly, we can describe the distribution of times when processes arrive in the system (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the arrival-time distribution</a:t>
            </a:r>
            <a:r>
              <a:rPr lang="en-US" altLang="zh-TW" sz="2800" dirty="0" smtClean="0"/>
              <a:t>). </a:t>
            </a:r>
          </a:p>
          <a:p>
            <a:r>
              <a:rPr lang="en-US" altLang="zh-TW" sz="2800" dirty="0" smtClean="0"/>
              <a:t>Based on these two distributions, it is possible to compute the average throughput, utilization, waiting time, and so on for most algorithms.</a:t>
            </a:r>
          </a:p>
          <a:p>
            <a:r>
              <a:rPr lang="en-US" altLang="zh-TW" sz="2800" b="1" dirty="0" err="1" smtClean="0">
                <a:solidFill>
                  <a:srgbClr val="FF0000"/>
                </a:solidFill>
              </a:rPr>
              <a:t>Queueing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-network analysis</a:t>
            </a:r>
            <a:r>
              <a:rPr lang="en-US" altLang="zh-TW" sz="2800" dirty="0" smtClean="0"/>
              <a:t>: the computer system is described as a network of servers. Each server has a queue of waiting processes</a:t>
            </a:r>
          </a:p>
          <a:p>
            <a:pPr lvl="1"/>
            <a:r>
              <a:rPr lang="en-US" altLang="zh-TW" sz="2800" dirty="0" smtClean="0"/>
              <a:t>CPU – ready queue</a:t>
            </a:r>
          </a:p>
          <a:p>
            <a:pPr lvl="1"/>
            <a:r>
              <a:rPr lang="en-US" altLang="zh-TW" sz="2800" dirty="0" smtClean="0"/>
              <a:t>I/O system --- device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CPU Scheduler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Selects from among the processes in memory that are ready to execute, and allocates the CPU to one of them</a:t>
            </a:r>
          </a:p>
          <a:p>
            <a:r>
              <a:rPr lang="en-US" altLang="zh-TW" sz="2400" dirty="0" smtClean="0"/>
              <a:t>CPU scheduling decisions may take place when a process: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CC6600"/>
                </a:solidFill>
              </a:rPr>
              <a:t>1.	</a:t>
            </a:r>
            <a:r>
              <a:rPr lang="en-US" altLang="zh-TW" sz="2400" dirty="0" smtClean="0"/>
              <a:t>Switches from running to waiting state </a:t>
            </a:r>
            <a:r>
              <a:rPr lang="en-US" altLang="zh-TW" sz="2400" dirty="0" smtClean="0">
                <a:solidFill>
                  <a:srgbClr val="FF0000"/>
                </a:solidFill>
              </a:rPr>
              <a:t>(I/O Request)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CC6600"/>
                </a:solidFill>
              </a:rPr>
              <a:t>2.</a:t>
            </a:r>
            <a:r>
              <a:rPr lang="en-US" altLang="zh-TW" sz="2400" dirty="0" smtClean="0"/>
              <a:t>	Switches from running to ready state </a:t>
            </a:r>
            <a:r>
              <a:rPr lang="en-US" altLang="zh-TW" sz="2400" dirty="0" smtClean="0">
                <a:solidFill>
                  <a:srgbClr val="FF0000"/>
                </a:solidFill>
              </a:rPr>
              <a:t>(Timer timeout)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CC6600"/>
                </a:solidFill>
              </a:rPr>
              <a:t>3.</a:t>
            </a:r>
            <a:r>
              <a:rPr lang="en-US" altLang="zh-TW" sz="2400" dirty="0" smtClean="0"/>
              <a:t>	Switches from waiting to ready </a:t>
            </a:r>
            <a:r>
              <a:rPr lang="en-US" altLang="zh-TW" sz="2400" dirty="0" smtClean="0">
                <a:solidFill>
                  <a:srgbClr val="FF0000"/>
                </a:solidFill>
              </a:rPr>
              <a:t>(I/O Completed)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CC6600"/>
                </a:solidFill>
              </a:rPr>
              <a:t>4.</a:t>
            </a:r>
            <a:r>
              <a:rPr lang="en-US" altLang="zh-TW" sz="2400" dirty="0" smtClean="0"/>
              <a:t>	Terminates</a:t>
            </a:r>
          </a:p>
          <a:p>
            <a:r>
              <a:rPr lang="en-US" altLang="zh-TW" sz="2400" dirty="0" smtClean="0"/>
              <a:t>Scheduling under 1 and 4 is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nonpreemptive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All other scheduling is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preemptive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062" y="4225274"/>
            <a:ext cx="3862551" cy="202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/>
              <a:t>Queueing</a:t>
            </a:r>
            <a:r>
              <a:rPr lang="en-US" altLang="zh-TW" sz="4000" dirty="0" smtClean="0"/>
              <a:t> models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643438"/>
          </a:xfrm>
        </p:spPr>
        <p:txBody>
          <a:bodyPr/>
          <a:lstStyle/>
          <a:p>
            <a:r>
              <a:rPr lang="en-US" altLang="zh-TW" sz="2400" dirty="0" smtClean="0"/>
              <a:t>Knowing arrive rates and service rates, we can compute utilization, average queue length, average wait time, etc. </a:t>
            </a:r>
          </a:p>
          <a:p>
            <a:r>
              <a:rPr lang="en-US" altLang="zh-TW" sz="2400" dirty="0" smtClean="0"/>
              <a:t>Let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/>
              <a:t> be the average queue length (excluding the process being serviced)</a:t>
            </a:r>
          </a:p>
          <a:p>
            <a:r>
              <a:rPr lang="en-US" altLang="zh-TW" sz="2400" dirty="0" smtClean="0"/>
              <a:t>Let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W</a:t>
            </a:r>
            <a:r>
              <a:rPr lang="en-US" altLang="zh-TW" sz="2400" dirty="0" smtClean="0"/>
              <a:t> be the average waiting time in the queue</a:t>
            </a:r>
          </a:p>
          <a:p>
            <a:r>
              <a:rPr lang="en-US" altLang="zh-TW" sz="2400" dirty="0" smtClean="0"/>
              <a:t>Let </a:t>
            </a:r>
            <a:r>
              <a:rPr lang="el-GR" altLang="zh-TW" sz="2400" b="1" i="1" dirty="0" smtClean="0">
                <a:solidFill>
                  <a:srgbClr val="FF0000"/>
                </a:solidFill>
              </a:rPr>
              <a:t>λ</a:t>
            </a:r>
            <a:r>
              <a:rPr lang="en-US" altLang="zh-TW" sz="2400" dirty="0" smtClean="0"/>
              <a:t> be the average arrival rate for new processes in the queue (such as 3 processes per second)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Little’s formula:   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/>
              <a:t> = </a:t>
            </a:r>
            <a:r>
              <a:rPr lang="el-GR" altLang="zh-TW" sz="2400" b="1" i="1" dirty="0" smtClean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x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W</a:t>
            </a:r>
          </a:p>
          <a:p>
            <a:r>
              <a:rPr lang="en-US" altLang="zh-TW" sz="2400" dirty="0" smtClean="0"/>
              <a:t>We expect that during the time W that a process waits, </a:t>
            </a:r>
            <a:r>
              <a:rPr lang="el-GR" altLang="zh-TW" sz="2400" b="1" i="1" dirty="0" smtClean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x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W </a:t>
            </a:r>
            <a:r>
              <a:rPr lang="en-US" altLang="zh-TW" sz="2400" dirty="0" smtClean="0"/>
              <a:t> new processes will arrive in the queue. If the system is in a steady state, then the number of processes leaving the queue must be equal to the number of processes that arrive.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 smtClean="0"/>
              <a:t>Queueing</a:t>
            </a:r>
            <a:r>
              <a:rPr lang="en-US" altLang="zh-TW" sz="4000" dirty="0" smtClean="0"/>
              <a:t> models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3963"/>
            <a:ext cx="8534400" cy="4643437"/>
          </a:xfrm>
        </p:spPr>
        <p:txBody>
          <a:bodyPr/>
          <a:lstStyle/>
          <a:p>
            <a:r>
              <a:rPr lang="en-US" altLang="zh-TW" sz="2400" dirty="0" smtClean="0"/>
              <a:t>Little’s formula can be used to compute one of three variables if we know the other two.</a:t>
            </a:r>
          </a:p>
          <a:p>
            <a:r>
              <a:rPr lang="en-US" altLang="zh-TW" sz="2400" dirty="0" smtClean="0"/>
              <a:t>For example,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TW" sz="2400" dirty="0" smtClean="0"/>
              <a:t> = 14, </a:t>
            </a:r>
            <a:r>
              <a:rPr lang="el-GR" altLang="zh-TW" sz="2400" b="1" i="1" dirty="0" smtClean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= 7, </a:t>
            </a:r>
            <a:r>
              <a:rPr lang="en-US" altLang="zh-TW" sz="2400" dirty="0" smtClean="0"/>
              <a:t>then we have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W = 2</a:t>
            </a:r>
          </a:p>
          <a:p>
            <a:r>
              <a:rPr lang="en-US" altLang="zh-TW" sz="2400" dirty="0" err="1" smtClean="0"/>
              <a:t>Queueing</a:t>
            </a:r>
            <a:r>
              <a:rPr lang="en-US" altLang="zh-TW" sz="2400" dirty="0" smtClean="0"/>
              <a:t> analysis also has limitations</a:t>
            </a:r>
          </a:p>
          <a:p>
            <a:pPr lvl="1"/>
            <a:r>
              <a:rPr lang="en-US" altLang="zh-TW" sz="2400" dirty="0" smtClean="0"/>
              <a:t>Arrival and service distributions are often defined in mathematically tractable – but unrealistic – ways.</a:t>
            </a:r>
          </a:p>
          <a:p>
            <a:pPr lvl="1"/>
            <a:r>
              <a:rPr lang="en-US" altLang="zh-TW" sz="2400" dirty="0" smtClean="0"/>
              <a:t>Generally necessary to make a number of independent assumptions, which may not be accurate.</a:t>
            </a:r>
          </a:p>
          <a:p>
            <a:r>
              <a:rPr lang="en-US" altLang="zh-TW" sz="2400" dirty="0" err="1" smtClean="0"/>
              <a:t>Queueing</a:t>
            </a:r>
            <a:r>
              <a:rPr lang="en-US" altLang="zh-TW" sz="2400" dirty="0" smtClean="0"/>
              <a:t> models are often only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approximations</a:t>
            </a:r>
            <a:r>
              <a:rPr lang="en-US" altLang="zh-TW" sz="2400" dirty="0" smtClean="0"/>
              <a:t> of real systems.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77813"/>
            <a:ext cx="8953500" cy="5762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Evaluation of CPU schedulers by Simulation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" y="1498600"/>
            <a:ext cx="70977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 of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Dispatcher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496" y="1164345"/>
            <a:ext cx="8012112" cy="4483100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Dispatcher</a:t>
            </a:r>
            <a:r>
              <a:rPr lang="en-US" altLang="zh-TW" sz="2400" dirty="0" smtClean="0"/>
              <a:t> module gives control of the CPU to the process selected by the short-term scheduler; this involves:</a:t>
            </a:r>
          </a:p>
          <a:p>
            <a:pPr lvl="1"/>
            <a:r>
              <a:rPr lang="en-US" altLang="zh-TW" sz="2400" dirty="0" smtClean="0"/>
              <a:t>switching context</a:t>
            </a:r>
          </a:p>
          <a:p>
            <a:pPr lvl="1"/>
            <a:r>
              <a:rPr lang="en-US" altLang="zh-TW" sz="2400" dirty="0" smtClean="0"/>
              <a:t>switching to user mode</a:t>
            </a:r>
          </a:p>
          <a:p>
            <a:pPr lvl="1"/>
            <a:r>
              <a:rPr lang="en-US" altLang="zh-TW" sz="2400" dirty="0" smtClean="0"/>
              <a:t>jumping to the proper location in the user program to restart that program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Dispatch latency </a:t>
            </a:r>
            <a:r>
              <a:rPr lang="en-US" altLang="zh-TW" sz="2400" dirty="0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Scheduling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8020050" cy="3773487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CPU utilization </a:t>
            </a:r>
            <a:r>
              <a:rPr lang="en-US" altLang="zh-TW" sz="2400" dirty="0" smtClean="0"/>
              <a:t>– keep the CPU as busy as possible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Throughput</a:t>
            </a:r>
            <a:r>
              <a:rPr lang="en-US" altLang="zh-TW" sz="2400" dirty="0" smtClean="0"/>
              <a:t> – # of processes that complete their execution per time unit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Turnaround time </a:t>
            </a:r>
            <a:r>
              <a:rPr lang="en-US" altLang="zh-TW" sz="2400" dirty="0" smtClean="0"/>
              <a:t>– amount of time to execute a particular process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Waiting time </a:t>
            </a:r>
            <a:r>
              <a:rPr lang="en-US" altLang="zh-TW" sz="2400" dirty="0" smtClean="0"/>
              <a:t>– amount of time a process has been waiting in the ready queue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Response time </a:t>
            </a:r>
            <a:r>
              <a:rPr lang="en-US" altLang="zh-TW" sz="2400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9105900" cy="5762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Scheduling Algorithm Optimization Criteria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351712" cy="4483100"/>
          </a:xfrm>
        </p:spPr>
        <p:txBody>
          <a:bodyPr/>
          <a:lstStyle/>
          <a:p>
            <a:r>
              <a:rPr lang="en-US" altLang="zh-TW" sz="3200" dirty="0" smtClean="0"/>
              <a:t>Max CPU utilization</a:t>
            </a:r>
          </a:p>
          <a:p>
            <a:r>
              <a:rPr lang="en-US" altLang="zh-TW" sz="3200" dirty="0" smtClean="0"/>
              <a:t>Max throughput</a:t>
            </a:r>
          </a:p>
          <a:p>
            <a:r>
              <a:rPr lang="en-US" altLang="zh-TW" sz="3200" dirty="0" smtClean="0"/>
              <a:t>Min turnaround time </a:t>
            </a:r>
          </a:p>
          <a:p>
            <a:r>
              <a:rPr lang="en-US" altLang="zh-TW" sz="3200" dirty="0" smtClean="0"/>
              <a:t>Min waiting time </a:t>
            </a:r>
          </a:p>
          <a:p>
            <a:r>
              <a:rPr lang="en-US" altLang="zh-TW" sz="3200" dirty="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14313</TotalTime>
  <Words>2766</Words>
  <Application>Microsoft Office PowerPoint</Application>
  <PresentationFormat>如螢幕大小 (4:3)</PresentationFormat>
  <Paragraphs>478</Paragraphs>
  <Slides>63</Slides>
  <Notes>63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5" baseType="lpstr">
      <vt:lpstr>1_os-8</vt:lpstr>
      <vt:lpstr>方程式</vt:lpstr>
      <vt:lpstr>Chapter 5:   Process Scheduling </vt:lpstr>
      <vt:lpstr>Chapter 5: Process Scheduling</vt:lpstr>
      <vt:lpstr>Objectives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(Cont)</vt:lpstr>
      <vt:lpstr>Shortest-Job-First (SJF) Scheduling</vt:lpstr>
      <vt:lpstr>Example of SJF</vt:lpstr>
      <vt:lpstr>Determining Length of Next CPU Burst</vt:lpstr>
      <vt:lpstr>Examples of Exponential Averaging</vt:lpstr>
      <vt:lpstr>Prediction of the Length of the Next CPU Burst</vt:lpstr>
      <vt:lpstr>Example of SJF</vt:lpstr>
      <vt:lpstr>Priority Scheduling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Thread Scheduling</vt:lpstr>
      <vt:lpstr>Thread Scheduling</vt:lpstr>
      <vt:lpstr>Thread Scheduling</vt:lpstr>
      <vt:lpstr>Pthread Scheduling</vt:lpstr>
      <vt:lpstr>Pthread Scheduling API</vt:lpstr>
      <vt:lpstr>Pthread Scheduling API</vt:lpstr>
      <vt:lpstr>Multiple-Processor Scheduling</vt:lpstr>
      <vt:lpstr>Multiple-Processor Scheduling</vt:lpstr>
      <vt:lpstr>NUMA and CPU Scheduling</vt:lpstr>
      <vt:lpstr>Multicore Processors</vt:lpstr>
      <vt:lpstr>Multicore Processors</vt:lpstr>
      <vt:lpstr>Operating System Examples</vt:lpstr>
      <vt:lpstr>Solaris scheduling</vt:lpstr>
      <vt:lpstr>Solaris scheduling</vt:lpstr>
      <vt:lpstr>Solaris Dispatch Table </vt:lpstr>
      <vt:lpstr>Solaris scheduling</vt:lpstr>
      <vt:lpstr>Solaris Scheduling</vt:lpstr>
      <vt:lpstr>Windows XP Scheduling</vt:lpstr>
      <vt:lpstr>Windows XP Scheduling</vt:lpstr>
      <vt:lpstr>Windows XP Scheduling</vt:lpstr>
      <vt:lpstr>Windows XP Scheduling</vt:lpstr>
      <vt:lpstr>Windows XP Priorities</vt:lpstr>
      <vt:lpstr>Windows XP Scheduling</vt:lpstr>
      <vt:lpstr>Linux Scheduling</vt:lpstr>
      <vt:lpstr>Priorities and Time-slice length</vt:lpstr>
      <vt:lpstr>List of Tasks Indexed According to Priorities</vt:lpstr>
      <vt:lpstr>Algorithm Evaluation</vt:lpstr>
      <vt:lpstr>Algorithm Evaluation</vt:lpstr>
      <vt:lpstr>Deterministic modeling</vt:lpstr>
      <vt:lpstr>Deterministic modeling</vt:lpstr>
      <vt:lpstr>Queueing models</vt:lpstr>
      <vt:lpstr>Queueing models</vt:lpstr>
      <vt:lpstr>Queueing models</vt:lpstr>
      <vt:lpstr>Queueing models</vt:lpstr>
      <vt:lpstr>Evaluation of CPU schedulers by Simulation</vt:lpstr>
      <vt:lpstr>End of Chapter 5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</cp:lastModifiedBy>
  <cp:revision>143</cp:revision>
  <cp:lastPrinted>2001-06-14T14:14:54Z</cp:lastPrinted>
  <dcterms:created xsi:type="dcterms:W3CDTF">2008-07-20T15:16:37Z</dcterms:created>
  <dcterms:modified xsi:type="dcterms:W3CDTF">2012-10-24T00:38:17Z</dcterms:modified>
</cp:coreProperties>
</file>