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93"/>
  </p:notesMasterIdLst>
  <p:handoutMasterIdLst>
    <p:handoutMasterId r:id="rId94"/>
  </p:handoutMasterIdLst>
  <p:sldIdLst>
    <p:sldId id="448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90" r:id="rId43"/>
    <p:sldId id="491" r:id="rId44"/>
    <p:sldId id="538" r:id="rId45"/>
    <p:sldId id="492" r:id="rId46"/>
    <p:sldId id="493" r:id="rId47"/>
    <p:sldId id="494" r:id="rId48"/>
    <p:sldId id="495" r:id="rId49"/>
    <p:sldId id="496" r:id="rId50"/>
    <p:sldId id="497" r:id="rId51"/>
    <p:sldId id="498" r:id="rId52"/>
    <p:sldId id="499" r:id="rId53"/>
    <p:sldId id="500" r:id="rId54"/>
    <p:sldId id="501" r:id="rId55"/>
    <p:sldId id="502" r:id="rId56"/>
    <p:sldId id="504" r:id="rId57"/>
    <p:sldId id="505" r:id="rId58"/>
    <p:sldId id="506" r:id="rId59"/>
    <p:sldId id="507" r:id="rId60"/>
    <p:sldId id="508" r:id="rId61"/>
    <p:sldId id="509" r:id="rId62"/>
    <p:sldId id="510" r:id="rId63"/>
    <p:sldId id="511" r:id="rId64"/>
    <p:sldId id="512" r:id="rId65"/>
    <p:sldId id="513" r:id="rId66"/>
    <p:sldId id="514" r:id="rId67"/>
    <p:sldId id="515" r:id="rId68"/>
    <p:sldId id="516" r:id="rId69"/>
    <p:sldId id="517" r:id="rId70"/>
    <p:sldId id="518" r:id="rId71"/>
    <p:sldId id="519" r:id="rId72"/>
    <p:sldId id="520" r:id="rId73"/>
    <p:sldId id="521" r:id="rId74"/>
    <p:sldId id="522" r:id="rId75"/>
    <p:sldId id="523" r:id="rId76"/>
    <p:sldId id="524" r:id="rId77"/>
    <p:sldId id="525" r:id="rId78"/>
    <p:sldId id="526" r:id="rId79"/>
    <p:sldId id="527" r:id="rId80"/>
    <p:sldId id="528" r:id="rId81"/>
    <p:sldId id="529" r:id="rId82"/>
    <p:sldId id="541" r:id="rId83"/>
    <p:sldId id="531" r:id="rId84"/>
    <p:sldId id="532" r:id="rId85"/>
    <p:sldId id="533" r:id="rId86"/>
    <p:sldId id="534" r:id="rId87"/>
    <p:sldId id="539" r:id="rId88"/>
    <p:sldId id="535" r:id="rId89"/>
    <p:sldId id="536" r:id="rId90"/>
    <p:sldId id="540" r:id="rId91"/>
    <p:sldId id="537" r:id="rId92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2056" y="-260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8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1006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5270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8DFEC-CD40-4E44-BA1A-C85FF2326B28}" type="slidenum">
              <a:rPr lang="en-US" altLang="zh-TW" smtClean="0">
                <a:ea typeface="ＭＳ Ｐゴシック" pitchFamily="34" charset="-128"/>
              </a:rPr>
              <a:pPr/>
              <a:t>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1E08-5FBB-4B49-814B-195B916E2C0A}" type="slidenum">
              <a:rPr lang="en-US" altLang="zh-TW" smtClean="0">
                <a:ea typeface="ＭＳ Ｐゴシック" pitchFamily="34" charset="-128"/>
              </a:rPr>
              <a:pPr/>
              <a:t>11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1E8B3-5EA2-4607-B12B-1BFF623B8649}" type="slidenum">
              <a:rPr lang="en-US" altLang="zh-TW" smtClean="0">
                <a:ea typeface="ＭＳ Ｐゴシック" pitchFamily="34" charset="-128"/>
              </a:rPr>
              <a:pPr/>
              <a:t>12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22307-7414-451F-8E98-A23DB471330D}" type="slidenum">
              <a:rPr lang="en-US" altLang="zh-TW" smtClean="0">
                <a:ea typeface="ＭＳ Ｐゴシック" pitchFamily="34" charset="-128"/>
              </a:rPr>
              <a:pPr/>
              <a:t>13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E2A38-29E0-4C3F-909B-59735C9047EA}" type="slidenum">
              <a:rPr lang="en-US" altLang="zh-TW" smtClean="0">
                <a:ea typeface="ＭＳ Ｐゴシック" pitchFamily="34" charset="-128"/>
              </a:rPr>
              <a:pPr/>
              <a:t>14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E6AB2-2515-4FDF-B5E0-0CD53907444A}" type="slidenum">
              <a:rPr lang="en-US" altLang="zh-TW" smtClean="0">
                <a:ea typeface="ＭＳ Ｐゴシック" pitchFamily="34" charset="-128"/>
              </a:rPr>
              <a:pPr/>
              <a:t>15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C92A6-E104-4765-B0D2-BBFD53355C91}" type="slidenum">
              <a:rPr lang="en-US" altLang="zh-TW" smtClean="0">
                <a:ea typeface="ＭＳ Ｐゴシック" pitchFamily="34" charset="-128"/>
              </a:rPr>
              <a:pPr/>
              <a:t>16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1B120-910B-4283-A541-2834F73B8010}" type="slidenum">
              <a:rPr lang="en-US" altLang="zh-TW" smtClean="0">
                <a:ea typeface="ＭＳ Ｐゴシック" pitchFamily="34" charset="-128"/>
              </a:rPr>
              <a:pPr/>
              <a:t>17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6C20-54C2-43EB-AAAA-978F2FC2FCF5}" type="slidenum">
              <a:rPr lang="en-US" altLang="zh-TW" smtClean="0">
                <a:ea typeface="ＭＳ Ｐゴシック" pitchFamily="34" charset="-128"/>
              </a:rPr>
              <a:pPr/>
              <a:t>18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73A23-6E7E-4FBB-8921-F6B79B4322D1}" type="slidenum">
              <a:rPr lang="en-US" altLang="zh-TW" smtClean="0">
                <a:ea typeface="ＭＳ Ｐゴシック" pitchFamily="34" charset="-128"/>
              </a:rPr>
              <a:pPr/>
              <a:t>19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D09EA4-BBEE-4D4E-AD6F-C00DF6966750}" type="slidenum">
              <a:rPr lang="en-US" altLang="zh-TW" smtClean="0">
                <a:ea typeface="ＭＳ Ｐゴシック" pitchFamily="34" charset="-128"/>
              </a:rPr>
              <a:pPr/>
              <a:t>20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84A2C-C19D-47F2-831F-0F4E3508CBB3}" type="slidenum">
              <a:rPr lang="en-US" altLang="zh-TW" smtClean="0">
                <a:ea typeface="ＭＳ Ｐゴシック" pitchFamily="34" charset="-128"/>
              </a:rPr>
              <a:pPr/>
              <a:t>2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BD96B-DFE2-417C-A684-92DB1DFF9EE2}" type="slidenum">
              <a:rPr lang="en-US" altLang="zh-TW" smtClean="0">
                <a:ea typeface="ＭＳ Ｐゴシック" pitchFamily="34" charset="-128"/>
              </a:rPr>
              <a:pPr/>
              <a:t>21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F26979-4C4C-482A-B968-AF71FBECCF0A}" type="slidenum">
              <a:rPr lang="en-US" altLang="zh-TW" smtClean="0">
                <a:ea typeface="ＭＳ Ｐゴシック" pitchFamily="34" charset="-128"/>
              </a:rPr>
              <a:pPr/>
              <a:t>22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40531-5706-434D-A0B9-ECDFD8956D01}" type="slidenum">
              <a:rPr lang="en-US" altLang="zh-TW" smtClean="0">
                <a:ea typeface="ＭＳ Ｐゴシック" pitchFamily="34" charset="-128"/>
              </a:rPr>
              <a:pPr/>
              <a:t>23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D1315-8B40-4541-AD52-2353AE58100A}" type="slidenum">
              <a:rPr lang="en-US" altLang="zh-TW" smtClean="0">
                <a:ea typeface="ＭＳ Ｐゴシック" pitchFamily="34" charset="-128"/>
              </a:rPr>
              <a:pPr/>
              <a:t>25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7D008-F4D7-40B2-B057-210C3414DD10}" type="slidenum">
              <a:rPr lang="en-US" altLang="zh-TW" smtClean="0">
                <a:ea typeface="ＭＳ Ｐゴシック" pitchFamily="34" charset="-128"/>
              </a:rPr>
              <a:pPr/>
              <a:t>26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4AEEC-750C-471A-A3FE-CB7009A2B987}" type="slidenum">
              <a:rPr lang="en-US" altLang="zh-TW" smtClean="0">
                <a:ea typeface="ＭＳ Ｐゴシック" pitchFamily="34" charset="-128"/>
              </a:rPr>
              <a:pPr/>
              <a:t>27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38F69-A02B-4951-ACBF-F890C3E3FA7D}" type="slidenum">
              <a:rPr lang="en-US" altLang="zh-TW" smtClean="0">
                <a:ea typeface="ＭＳ Ｐゴシック" pitchFamily="34" charset="-128"/>
              </a:rPr>
              <a:pPr/>
              <a:t>28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6DD00-B99D-4217-815A-272CA4ADEDE1}" type="slidenum">
              <a:rPr lang="en-US" altLang="zh-TW" smtClean="0">
                <a:ea typeface="ＭＳ Ｐゴシック" pitchFamily="34" charset="-128"/>
              </a:rPr>
              <a:pPr/>
              <a:t>29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E9E0-A78C-4466-B4F4-0E4AEBCFD316}" type="slidenum">
              <a:rPr lang="en-US" altLang="zh-TW" smtClean="0">
                <a:ea typeface="ＭＳ Ｐゴシック" pitchFamily="34" charset="-128"/>
              </a:rPr>
              <a:pPr/>
              <a:t>30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1A674-76D2-40C7-AB78-D0F6E5688C06}" type="slidenum">
              <a:rPr lang="en-US" altLang="zh-TW" smtClean="0">
                <a:ea typeface="ＭＳ Ｐゴシック" pitchFamily="34" charset="-128"/>
              </a:rPr>
              <a:pPr/>
              <a:t>4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06CF8-94D4-47B1-8CA4-7B65C4D7B698}" type="slidenum">
              <a:rPr lang="en-US" altLang="zh-TW" smtClean="0">
                <a:ea typeface="ＭＳ Ｐゴシック" pitchFamily="34" charset="-128"/>
              </a:rPr>
              <a:pPr/>
              <a:t>31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CEB45-F823-4806-8829-1E9AA296DC48}" type="slidenum">
              <a:rPr lang="en-US" altLang="zh-TW" smtClean="0">
                <a:ea typeface="ＭＳ Ｐゴシック" pitchFamily="34" charset="-128"/>
              </a:rPr>
              <a:pPr/>
              <a:t>32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1A971-7DE0-41A8-AA07-87025B00D0BB}" type="slidenum">
              <a:rPr lang="en-US" altLang="zh-TW" smtClean="0">
                <a:ea typeface="ＭＳ Ｐゴシック" pitchFamily="34" charset="-128"/>
              </a:rPr>
              <a:pPr/>
              <a:t>33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E2829-AA48-49D5-A4A9-482CE59D125F}" type="slidenum">
              <a:rPr lang="en-US" altLang="zh-TW" smtClean="0">
                <a:ea typeface="ＭＳ Ｐゴシック" pitchFamily="34" charset="-128"/>
              </a:rPr>
              <a:pPr/>
              <a:t>34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E0A79-8F89-4F8B-9312-9951481994C4}" type="slidenum">
              <a:rPr lang="en-US" altLang="zh-TW" smtClean="0">
                <a:ea typeface="ＭＳ Ｐゴシック" pitchFamily="34" charset="-128"/>
              </a:rPr>
              <a:pPr/>
              <a:t>35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6FA15-C81F-4BD1-906C-03183D4E5F7A}" type="slidenum">
              <a:rPr lang="en-US" altLang="zh-TW" smtClean="0">
                <a:ea typeface="ＭＳ Ｐゴシック" pitchFamily="34" charset="-128"/>
              </a:rPr>
              <a:pPr/>
              <a:t>36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E4C01-0907-4F5B-9787-5A34FEDD896F}" type="slidenum">
              <a:rPr lang="en-US" altLang="zh-TW" smtClean="0">
                <a:ea typeface="ＭＳ Ｐゴシック" pitchFamily="34" charset="-128"/>
              </a:rPr>
              <a:pPr/>
              <a:t>37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90D0D-8A63-4198-9D6A-F652887516DD}" type="slidenum">
              <a:rPr lang="en-US" altLang="zh-TW" smtClean="0">
                <a:ea typeface="ＭＳ Ｐゴシック" pitchFamily="34" charset="-128"/>
              </a:rPr>
              <a:pPr/>
              <a:t>38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26119-E0F0-411F-A88E-6E70A2C343D5}" type="slidenum">
              <a:rPr lang="en-US" altLang="zh-TW" smtClean="0">
                <a:ea typeface="ＭＳ Ｐゴシック" pitchFamily="34" charset="-128"/>
              </a:rPr>
              <a:pPr/>
              <a:t>39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6C9FE-D2B5-4D14-9B90-AA2ACF36AF2A}" type="slidenum">
              <a:rPr lang="en-US" altLang="zh-TW" smtClean="0">
                <a:ea typeface="ＭＳ Ｐゴシック" pitchFamily="34" charset="-128"/>
              </a:rPr>
              <a:pPr/>
              <a:t>40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042FDA-1E1D-4542-9D81-38DA30B3F49E}" type="slidenum">
              <a:rPr lang="en-US" altLang="zh-TW" smtClean="0">
                <a:ea typeface="ＭＳ Ｐゴシック" pitchFamily="34" charset="-128"/>
              </a:rPr>
              <a:pPr/>
              <a:t>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73E33-8280-4379-87ED-073B39248EF9}" type="slidenum">
              <a:rPr lang="en-US" altLang="zh-TW" smtClean="0">
                <a:ea typeface="ＭＳ Ｐゴシック" pitchFamily="34" charset="-128"/>
              </a:rPr>
              <a:pPr/>
              <a:t>46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804C69-E912-4F53-BA78-DA7CF24593FD}" type="slidenum">
              <a:rPr lang="en-US" altLang="zh-TW" smtClean="0">
                <a:ea typeface="ＭＳ Ｐゴシック" pitchFamily="34" charset="-128"/>
              </a:rPr>
              <a:pPr/>
              <a:t>47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0B459-5D6A-44AD-B86A-8653D2796EC1}" type="slidenum">
              <a:rPr lang="en-US" altLang="zh-TW" smtClean="0">
                <a:ea typeface="ＭＳ Ｐゴシック" pitchFamily="34" charset="-128"/>
              </a:rPr>
              <a:pPr/>
              <a:t>49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8F48B-1D6C-490C-98D5-9C0A38A752F8}" type="slidenum">
              <a:rPr lang="en-US" altLang="zh-TW" smtClean="0">
                <a:ea typeface="ＭＳ Ｐゴシック" pitchFamily="34" charset="-128"/>
              </a:rPr>
              <a:pPr/>
              <a:t>50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AE647-190B-469C-82C2-C9171113B91E}" type="slidenum">
              <a:rPr lang="en-US" altLang="zh-TW" smtClean="0">
                <a:ea typeface="ＭＳ Ｐゴシック" pitchFamily="34" charset="-128"/>
              </a:rPr>
              <a:pPr/>
              <a:t>51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CCBEF-8697-426B-B5E2-853F34250579}" type="slidenum">
              <a:rPr lang="en-US" altLang="zh-TW" smtClean="0">
                <a:ea typeface="ＭＳ Ｐゴシック" pitchFamily="34" charset="-128"/>
              </a:rPr>
              <a:pPr/>
              <a:t>54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BECAB-2C3E-497B-B041-AB48B6B8CFD6}" type="slidenum">
              <a:rPr lang="en-US" altLang="zh-TW" smtClean="0">
                <a:ea typeface="ＭＳ Ｐゴシック" pitchFamily="34" charset="-128"/>
              </a:rPr>
              <a:pPr/>
              <a:t>55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E0FFF-4072-4D0F-827B-183D1F033034}" type="slidenum">
              <a:rPr lang="en-US" altLang="zh-TW" smtClean="0">
                <a:ea typeface="ＭＳ Ｐゴシック" pitchFamily="34" charset="-128"/>
              </a:rPr>
              <a:pPr/>
              <a:t>57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51F73-9E0F-420D-832A-D9A4300454AF}" type="slidenum">
              <a:rPr lang="en-US" altLang="zh-TW" smtClean="0">
                <a:ea typeface="ＭＳ Ｐゴシック" pitchFamily="34" charset="-128"/>
              </a:rPr>
              <a:pPr/>
              <a:t>58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1CD03-4E9A-42F7-B797-51CD0AF3247C}" type="slidenum">
              <a:rPr lang="en-US" altLang="zh-TW" smtClean="0">
                <a:ea typeface="ＭＳ Ｐゴシック" pitchFamily="34" charset="-128"/>
              </a:rPr>
              <a:pPr/>
              <a:t>60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37511-8755-4043-85A5-8597CBA7E1FD}" type="slidenum">
              <a:rPr lang="en-US" altLang="zh-TW" smtClean="0">
                <a:ea typeface="ＭＳ Ｐゴシック" pitchFamily="34" charset="-128"/>
              </a:rPr>
              <a:pPr/>
              <a:t>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5E524-BED9-4B1E-886B-B2279D2B8C48}" type="slidenum">
              <a:rPr lang="en-US" altLang="zh-TW" smtClean="0">
                <a:ea typeface="ＭＳ Ｐゴシック" pitchFamily="34" charset="-128"/>
              </a:rPr>
              <a:pPr/>
              <a:t>61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B65592-0E32-4384-A8E2-10DA882B9303}" type="slidenum">
              <a:rPr lang="en-US" altLang="zh-TW" smtClean="0">
                <a:ea typeface="ＭＳ Ｐゴシック" pitchFamily="34" charset="-128"/>
              </a:rPr>
              <a:pPr/>
              <a:t>62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B9966-45CA-4A01-90B6-7EB90ECCE2F4}" type="slidenum">
              <a:rPr lang="en-US" altLang="zh-TW" smtClean="0">
                <a:ea typeface="ＭＳ Ｐゴシック" pitchFamily="34" charset="-128"/>
              </a:rPr>
              <a:pPr/>
              <a:t>63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33F94-7067-48E2-BEAA-9C95F4F83377}" type="slidenum">
              <a:rPr lang="en-US" altLang="zh-TW" smtClean="0">
                <a:ea typeface="ＭＳ Ｐゴシック" pitchFamily="34" charset="-128"/>
              </a:rPr>
              <a:pPr/>
              <a:t>64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3655B-7310-47FA-B507-17E39F9991DA}" type="slidenum">
              <a:rPr lang="en-US" altLang="zh-TW" smtClean="0">
                <a:ea typeface="ＭＳ Ｐゴシック" pitchFamily="34" charset="-128"/>
              </a:rPr>
              <a:pPr/>
              <a:t>65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CE4-9FD4-4001-A16C-A451EBDEF2B0}" type="slidenum">
              <a:rPr lang="en-US" altLang="zh-TW" smtClean="0">
                <a:ea typeface="ＭＳ Ｐゴシック" pitchFamily="34" charset="-128"/>
              </a:rPr>
              <a:pPr/>
              <a:t>66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A38DA-4ADF-42CA-B29E-689571D00F12}" type="slidenum">
              <a:rPr lang="en-US" altLang="zh-TW" smtClean="0">
                <a:ea typeface="ＭＳ Ｐゴシック" pitchFamily="34" charset="-128"/>
              </a:rPr>
              <a:pPr/>
              <a:t>67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24953-583A-4AB3-8192-0C324C283FA7}" type="slidenum">
              <a:rPr lang="en-US" altLang="zh-TW" smtClean="0">
                <a:ea typeface="ＭＳ Ｐゴシック" pitchFamily="34" charset="-128"/>
              </a:rPr>
              <a:pPr/>
              <a:t>68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DD635-685E-438C-85DD-EB2586D48770}" type="slidenum">
              <a:rPr lang="en-US" altLang="zh-TW" smtClean="0">
                <a:ea typeface="ＭＳ Ｐゴシック" pitchFamily="34" charset="-128"/>
              </a:rPr>
              <a:pPr/>
              <a:t>69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33146-C5DC-49B4-A322-86831D87BB3E}" type="slidenum">
              <a:rPr lang="en-US" altLang="zh-TW" smtClean="0">
                <a:ea typeface="ＭＳ Ｐゴシック" pitchFamily="34" charset="-128"/>
              </a:rPr>
              <a:pPr/>
              <a:t>70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C9B89-C7D4-4E92-9C4C-7E26F3E5E228}" type="slidenum">
              <a:rPr lang="en-US" altLang="zh-TW" smtClean="0">
                <a:ea typeface="ＭＳ Ｐゴシック" pitchFamily="34" charset="-128"/>
              </a:rPr>
              <a:pPr/>
              <a:t>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3AEE7-4530-4DBE-B7CF-7D7940935E9B}" type="slidenum">
              <a:rPr lang="en-US" altLang="zh-TW" smtClean="0">
                <a:ea typeface="ＭＳ Ｐゴシック" pitchFamily="34" charset="-128"/>
              </a:rPr>
              <a:pPr/>
              <a:t>71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C01DFB-FACF-45CA-8F9E-8816B3EF6247}" type="slidenum">
              <a:rPr lang="en-US" altLang="zh-TW" smtClean="0">
                <a:ea typeface="ＭＳ Ｐゴシック" pitchFamily="34" charset="-128"/>
              </a:rPr>
              <a:pPr/>
              <a:t>72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8D2D1-73A9-42F5-880F-A6477C37F9FE}" type="slidenum">
              <a:rPr lang="en-US" altLang="zh-TW" smtClean="0">
                <a:ea typeface="ＭＳ Ｐゴシック" pitchFamily="34" charset="-128"/>
              </a:rPr>
              <a:pPr/>
              <a:t>73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0E8F6-84AA-4949-A1C1-AFAD4C57B032}" type="slidenum">
              <a:rPr lang="en-US" altLang="zh-TW" smtClean="0">
                <a:ea typeface="ＭＳ Ｐゴシック" pitchFamily="34" charset="-128"/>
              </a:rPr>
              <a:pPr/>
              <a:t>74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91BE8-C1DE-44C9-B5E3-88BDBEAED6B8}" type="slidenum">
              <a:rPr lang="en-US" altLang="zh-TW" smtClean="0">
                <a:ea typeface="ＭＳ Ｐゴシック" pitchFamily="34" charset="-128"/>
              </a:rPr>
              <a:pPr/>
              <a:t>75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9F7AC-8738-4920-815B-840E9321255D}" type="slidenum">
              <a:rPr lang="en-US" altLang="zh-TW" smtClean="0">
                <a:ea typeface="ＭＳ Ｐゴシック" pitchFamily="34" charset="-128"/>
              </a:rPr>
              <a:pPr/>
              <a:t>76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7BD33-BFE6-47A2-9B3E-B8074BF69006}" type="slidenum">
              <a:rPr lang="en-US" altLang="zh-TW" smtClean="0">
                <a:ea typeface="ＭＳ Ｐゴシック" pitchFamily="34" charset="-128"/>
              </a:rPr>
              <a:pPr/>
              <a:t>77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80CC9-6EB4-4994-92A1-01FC52866141}" type="slidenum">
              <a:rPr lang="en-US" altLang="zh-TW" smtClean="0">
                <a:ea typeface="ＭＳ Ｐゴシック" pitchFamily="34" charset="-128"/>
              </a:rPr>
              <a:pPr/>
              <a:t>78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00DF2-6C21-4241-90B3-F396D676E888}" type="slidenum">
              <a:rPr lang="en-US" altLang="zh-TW" smtClean="0">
                <a:ea typeface="ＭＳ Ｐゴシック" pitchFamily="34" charset="-128"/>
              </a:rPr>
              <a:pPr/>
              <a:t>79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CF5B2-398E-4EBF-82AC-03C579EFEF16}" type="slidenum">
              <a:rPr lang="en-US" altLang="zh-TW" smtClean="0">
                <a:ea typeface="ＭＳ Ｐゴシック" pitchFamily="34" charset="-128"/>
              </a:rPr>
              <a:pPr/>
              <a:t>80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DA25E-BBCE-4915-9B87-C67DDDA24FE7}" type="slidenum">
              <a:rPr lang="en-US" altLang="zh-TW" smtClean="0">
                <a:ea typeface="ＭＳ Ｐゴシック" pitchFamily="34" charset="-128"/>
              </a:rPr>
              <a:pPr/>
              <a:t>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526C-1295-4A99-A63A-695A0F9B4BA7}" type="slidenum">
              <a:rPr lang="en-US" altLang="zh-TW" smtClean="0">
                <a:ea typeface="ＭＳ Ｐゴシック" pitchFamily="34" charset="-128"/>
              </a:rPr>
              <a:pPr/>
              <a:t>81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526C-1295-4A99-A63A-695A0F9B4BA7}" type="slidenum">
              <a:rPr lang="en-US" altLang="zh-TW" smtClean="0">
                <a:ea typeface="ＭＳ Ｐゴシック" pitchFamily="34" charset="-128"/>
              </a:rPr>
              <a:pPr/>
              <a:t>82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8DCEF-602B-401F-9275-8389AEEA3EAE}" type="slidenum">
              <a:rPr lang="en-US" altLang="zh-TW" smtClean="0">
                <a:ea typeface="ＭＳ Ｐゴシック" pitchFamily="34" charset="-128"/>
              </a:rPr>
              <a:pPr/>
              <a:t>83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EE225-F8C6-4762-8FC7-A632A204E23B}" type="slidenum">
              <a:rPr lang="en-US" altLang="zh-TW" smtClean="0">
                <a:ea typeface="ＭＳ Ｐゴシック" pitchFamily="34" charset="-128"/>
              </a:rPr>
              <a:pPr/>
              <a:t>84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FC50B-4E30-4F8C-BC68-1C2BCCA653E3}" type="slidenum">
              <a:rPr lang="en-US" altLang="zh-TW" smtClean="0">
                <a:ea typeface="ＭＳ Ｐゴシック" pitchFamily="34" charset="-128"/>
              </a:rPr>
              <a:pPr/>
              <a:t>85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143D6-B9F3-4726-A5FA-301A6E478286}" type="slidenum">
              <a:rPr lang="en-US" altLang="zh-TW" smtClean="0">
                <a:ea typeface="ＭＳ Ｐゴシック" pitchFamily="34" charset="-128"/>
              </a:rPr>
              <a:pPr/>
              <a:t>86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143D6-B9F3-4726-A5FA-301A6E478286}" type="slidenum">
              <a:rPr lang="en-US" altLang="zh-TW" smtClean="0">
                <a:ea typeface="ＭＳ Ｐゴシック" pitchFamily="34" charset="-128"/>
              </a:rPr>
              <a:pPr/>
              <a:t>87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34B1-6060-4BE1-BFC8-3A0BECB0962D}" type="slidenum">
              <a:rPr lang="en-US" altLang="zh-TW" smtClean="0">
                <a:ea typeface="ＭＳ Ｐゴシック" pitchFamily="34" charset="-128"/>
              </a:rPr>
              <a:pPr/>
              <a:t>88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32F01-C91E-405A-92EC-708137772311}" type="slidenum">
              <a:rPr lang="en-US" altLang="zh-TW" smtClean="0">
                <a:ea typeface="ＭＳ Ｐゴシック" pitchFamily="34" charset="-128"/>
              </a:rPr>
              <a:pPr/>
              <a:t>89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34B1-6060-4BE1-BFC8-3A0BECB0962D}" type="slidenum">
              <a:rPr lang="en-US" altLang="zh-TW" smtClean="0">
                <a:ea typeface="ＭＳ Ｐゴシック" pitchFamily="34" charset="-128"/>
              </a:rPr>
              <a:pPr/>
              <a:t>90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DEEEA-3EA7-4F77-B837-B3CC2F065BD1}" type="slidenum">
              <a:rPr lang="en-US" altLang="zh-TW" smtClean="0">
                <a:ea typeface="ＭＳ Ｐゴシック" pitchFamily="34" charset="-128"/>
              </a:rPr>
              <a:pPr/>
              <a:t>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5E6A0-E6D6-4F92-8E4F-B0FE073D63AE}" type="slidenum">
              <a:rPr lang="en-US" altLang="zh-TW" smtClean="0">
                <a:ea typeface="ＭＳ Ｐゴシック" pitchFamily="34" charset="-128"/>
              </a:rPr>
              <a:pPr/>
              <a:t>91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55883-6E47-40BE-90DE-80DB9514EABF}" type="slidenum">
              <a:rPr lang="en-US" altLang="zh-TW" smtClean="0">
                <a:ea typeface="ＭＳ Ｐゴシック" pitchFamily="34" charset="-128"/>
              </a:rPr>
              <a:pPr/>
              <a:t>10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 smtClean="0">
                <a:solidFill>
                  <a:srgbClr val="006699"/>
                </a:solidFill>
                <a:latin typeface="Helvetica" pitchFamily="34" charset="0"/>
              </a:rPr>
              <a:t>6.</a:t>
            </a:r>
            <a:fld id="{200C53B6-F49C-4AD2-B03B-91DC0AA133AC}" type="slidenum">
              <a:rPr lang="en-US" altLang="zh-TW" sz="14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rgbClr val="006699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19050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ea typeface="ＭＳ Ｐゴシック" pitchFamily="34" charset="-128"/>
              </a:rPr>
              <a:t>Chapter 6: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028700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ea typeface="ＭＳ Ｐゴシック" pitchFamily="34" charset="-128"/>
              </a:rPr>
              <a:t>2.	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Progress </a:t>
            </a:r>
            <a:r>
              <a:rPr lang="en-US" altLang="zh-TW" sz="2400" dirty="0" smtClean="0">
                <a:ea typeface="ＭＳ Ｐゴシック" pitchFamily="34" charset="-128"/>
              </a:rPr>
              <a:t>- If no process is executing in its critical section and there exist some processes that wish to enter their critical section, then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the selection of the processes </a:t>
            </a:r>
            <a:r>
              <a:rPr lang="en-US" altLang="zh-TW" sz="2400" dirty="0" smtClean="0">
                <a:ea typeface="ＭＳ Ｐゴシック" pitchFamily="34" charset="-128"/>
              </a:rPr>
              <a:t>that will enter the critical section next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cannot be postponed indefinitely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 smtClean="0">
              <a:ea typeface="ＭＳ Ｐゴシック" pitchFamily="34" charset="-128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055813" y="3081338"/>
            <a:ext cx="6972300" cy="4413250"/>
            <a:chOff x="2055813" y="3081338"/>
            <a:chExt cx="6972300" cy="4413250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3027363" y="4848225"/>
              <a:ext cx="3341687" cy="576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3000375" y="3595688"/>
              <a:ext cx="3384550" cy="6667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2294" name="Rectangle 3"/>
            <p:cNvSpPr txBox="1">
              <a:spLocks noChangeArrowheads="1"/>
            </p:cNvSpPr>
            <p:nvPr/>
          </p:nvSpPr>
          <p:spPr bwMode="auto">
            <a:xfrm>
              <a:off x="2355850" y="3081338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cxnSp>
          <p:nvCxnSpPr>
            <p:cNvPr id="12295" name="直線單箭頭接點 7"/>
            <p:cNvCxnSpPr>
              <a:cxnSpLocks noChangeShapeType="1"/>
            </p:cNvCxnSpPr>
            <p:nvPr/>
          </p:nvCxnSpPr>
          <p:spPr bwMode="auto">
            <a:xfrm flipV="1">
              <a:off x="2060575" y="3702050"/>
              <a:ext cx="946150" cy="15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6" name="直線單箭頭接點 8"/>
            <p:cNvCxnSpPr>
              <a:cxnSpLocks noChangeShapeType="1"/>
            </p:cNvCxnSpPr>
            <p:nvPr/>
          </p:nvCxnSpPr>
          <p:spPr bwMode="auto">
            <a:xfrm flipV="1">
              <a:off x="2074863" y="3946525"/>
              <a:ext cx="944562" cy="3175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7" name="直線單箭頭接點 9"/>
            <p:cNvCxnSpPr>
              <a:cxnSpLocks noChangeShapeType="1"/>
            </p:cNvCxnSpPr>
            <p:nvPr/>
          </p:nvCxnSpPr>
          <p:spPr bwMode="auto">
            <a:xfrm flipV="1">
              <a:off x="2055813" y="4160838"/>
              <a:ext cx="946150" cy="3175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3" y="1230313"/>
            <a:ext cx="8323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ea typeface="ＭＳ Ｐゴシック" pitchFamily="34" charset="-128"/>
              </a:rPr>
              <a:t>3.	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dirty="0" smtClean="0">
                <a:ea typeface="ＭＳ Ｐゴシック" pitchFamily="34" charset="-128"/>
              </a:rPr>
              <a:t>-  A bound must exist on the number of times that other processes are allowed to enter their critical sections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after a process has made a request to enter its critical section and before that request is granted</a:t>
            </a:r>
          </a:p>
          <a:p>
            <a:pPr lvl="1">
              <a:buSzPct val="125000"/>
              <a:buFont typeface="Wingdings 2" pitchFamily="18" charset="2"/>
              <a:buChar char=""/>
            </a:pPr>
            <a:r>
              <a:rPr lang="en-US" altLang="zh-TW" sz="2800" dirty="0" smtClean="0">
                <a:ea typeface="ＭＳ Ｐゴシック" pitchFamily="34" charset="-128"/>
              </a:rPr>
              <a:t>Assume that each process executes at a nonzero speed </a:t>
            </a:r>
          </a:p>
          <a:p>
            <a:pPr lvl="1">
              <a:buSzPct val="125000"/>
              <a:buFont typeface="Wingdings 2" pitchFamily="18" charset="2"/>
              <a:buChar char=""/>
            </a:pPr>
            <a:r>
              <a:rPr lang="en-US" altLang="zh-TW" sz="2800" dirty="0" smtClean="0">
                <a:ea typeface="ＭＳ Ｐゴシック" pitchFamily="34" charset="-128"/>
              </a:rPr>
              <a:t>No assumption concerning relative speed of the 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N</a:t>
            </a:r>
            <a:r>
              <a:rPr lang="en-US" altLang="zh-TW" sz="2800" dirty="0" smtClean="0">
                <a:ea typeface="ＭＳ Ｐゴシック" pitchFamily="34" charset="-128"/>
              </a:rPr>
              <a:t>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Peterson’s 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939800"/>
            <a:ext cx="8151812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Two-process solution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Assume that the LOAD and STORE instructions are atomic; that is, cannot be interrupted.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The two processes share two variables: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err="1" smtClean="0">
                <a:ea typeface="ＭＳ Ｐゴシック" pitchFamily="34" charset="-128"/>
              </a:rPr>
              <a:t>int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 turn</a:t>
            </a:r>
            <a:r>
              <a:rPr lang="en-US" altLang="zh-TW" sz="2800" dirty="0" smtClean="0">
                <a:ea typeface="ＭＳ Ｐゴシック" pitchFamily="34" charset="-128"/>
              </a:rPr>
              <a:t>; 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Boolean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flag[2]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The variable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turn</a:t>
            </a:r>
            <a:r>
              <a:rPr lang="en-US" altLang="zh-TW" sz="2800" dirty="0" smtClean="0">
                <a:ea typeface="ＭＳ Ｐゴシック" pitchFamily="34" charset="-128"/>
              </a:rPr>
              <a:t> indicates whose turn it is to enter the critical section.  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The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flag</a:t>
            </a:r>
            <a:r>
              <a:rPr lang="en-US" altLang="zh-TW" sz="2800" dirty="0" smtClean="0">
                <a:ea typeface="ＭＳ Ｐゴシック" pitchFamily="34" charset="-128"/>
              </a:rPr>
              <a:t> array is used to indicate if a process is ready to enter the critical section.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flag[</a:t>
            </a:r>
            <a:r>
              <a:rPr lang="en-US" altLang="zh-TW" sz="2800" dirty="0" err="1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] </a:t>
            </a:r>
            <a:r>
              <a:rPr lang="en-US" altLang="zh-TW" sz="2800" dirty="0" smtClean="0">
                <a:ea typeface="ＭＳ Ｐゴシック" pitchFamily="34" charset="-128"/>
              </a:rPr>
              <a:t>= true implies that process 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sz="2800" baseline="-25000" dirty="0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 is ready!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2362200" y="4073525"/>
            <a:ext cx="3124200" cy="6064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309813" y="1720850"/>
            <a:ext cx="4510087" cy="1797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9238" y="1206500"/>
            <a:ext cx="6294437" cy="49085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flag[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] = TRUE;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turn = j;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while (flag[j] &amp;&amp; turn == j);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flag[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] = FALSE;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} while (TRUE);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endParaRPr lang="en-US" altLang="zh-TW" sz="200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Algorithm for Process </a:t>
            </a:r>
            <a:r>
              <a:rPr lang="en-US" altLang="zh-TW" smtClean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baseline="-25000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334421" y="1734208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29161" y="2328056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339667" y="2921904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365939" y="4083328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右箭號 9"/>
          <p:cNvSpPr/>
          <p:nvPr/>
        </p:nvSpPr>
        <p:spPr bwMode="auto">
          <a:xfrm>
            <a:off x="2743201" y="3515710"/>
            <a:ext cx="567558" cy="551793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 smtClean="0">
                <a:ea typeface="ＭＳ Ｐゴシック" pitchFamily="34" charset="-128"/>
              </a:rPr>
              <a:t>1.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b="1" dirty="0" smtClean="0">
                <a:ea typeface="ＭＳ Ｐゴシック" pitchFamily="34" charset="-128"/>
              </a:rPr>
              <a:t>is preserved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 smtClean="0">
                <a:ea typeface="ＭＳ Ｐゴシック" pitchFamily="34" charset="-128"/>
              </a:rPr>
              <a:t>2.The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progress</a:t>
            </a:r>
            <a:r>
              <a:rPr lang="en-US" altLang="zh-TW" sz="2800" b="1" dirty="0" smtClean="0">
                <a:ea typeface="ＭＳ Ｐゴシック" pitchFamily="34" charset="-128"/>
              </a:rPr>
              <a:t> requirement is satisfied.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 smtClean="0">
                <a:ea typeface="ＭＳ Ｐゴシック" pitchFamily="34" charset="-128"/>
              </a:rPr>
              <a:t>3. The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b="1" dirty="0" smtClean="0">
                <a:ea typeface="ＭＳ Ｐゴシック" pitchFamily="34" charset="-128"/>
              </a:rPr>
              <a:t>requirement is met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smtClean="0">
                <a:ea typeface="ＭＳ Ｐゴシック" pitchFamily="34" charset="-128"/>
              </a:rPr>
              <a:t>1. Mutual exclusion is preserved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smtClean="0">
              <a:ea typeface="ＭＳ Ｐゴシック" pitchFamily="34" charset="-128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4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7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i;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(flag[i] &amp;&amp; turn == i);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17418" name="直線單箭頭接點 9"/>
          <p:cNvCxnSpPr>
            <a:cxnSpLocks noChangeShapeType="1"/>
          </p:cNvCxnSpPr>
          <p:nvPr/>
        </p:nvCxnSpPr>
        <p:spPr bwMode="auto">
          <a:xfrm flipV="1">
            <a:off x="4757738" y="3575050"/>
            <a:ext cx="523875" cy="47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19" name="直線單箭頭接點 10"/>
          <p:cNvCxnSpPr>
            <a:cxnSpLocks noChangeShapeType="1"/>
          </p:cNvCxnSpPr>
          <p:nvPr/>
        </p:nvCxnSpPr>
        <p:spPr bwMode="auto">
          <a:xfrm>
            <a:off x="1333500" y="4106863"/>
            <a:ext cx="474663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smtClean="0">
                <a:ea typeface="ＭＳ Ｐゴシック" pitchFamily="34" charset="-128"/>
              </a:rPr>
              <a:t>2. The progress requirement is satisfied.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smtClean="0">
              <a:ea typeface="ＭＳ Ｐゴシック" pitchFamily="34" charset="-128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38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40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41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i;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(flag[i] &amp;&amp; turn == i);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18442" name="直線單箭頭接點 9"/>
          <p:cNvCxnSpPr>
            <a:cxnSpLocks noChangeShapeType="1"/>
          </p:cNvCxnSpPr>
          <p:nvPr/>
        </p:nvCxnSpPr>
        <p:spPr bwMode="auto">
          <a:xfrm flipV="1">
            <a:off x="4678908" y="3575050"/>
            <a:ext cx="523875" cy="47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3" name="直線單箭頭接點 10"/>
          <p:cNvCxnSpPr>
            <a:cxnSpLocks noChangeShapeType="1"/>
          </p:cNvCxnSpPr>
          <p:nvPr/>
        </p:nvCxnSpPr>
        <p:spPr bwMode="auto">
          <a:xfrm>
            <a:off x="449263" y="3611563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直線單箭頭接點 10"/>
          <p:cNvCxnSpPr>
            <a:cxnSpLocks noChangeShapeType="1"/>
          </p:cNvCxnSpPr>
          <p:nvPr/>
        </p:nvCxnSpPr>
        <p:spPr bwMode="auto">
          <a:xfrm>
            <a:off x="1311133" y="4047751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線單箭頭接點 10"/>
          <p:cNvCxnSpPr>
            <a:cxnSpLocks noChangeShapeType="1"/>
          </p:cNvCxnSpPr>
          <p:nvPr/>
        </p:nvCxnSpPr>
        <p:spPr bwMode="auto">
          <a:xfrm>
            <a:off x="422977" y="4531237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線單箭頭接點 11"/>
          <p:cNvCxnSpPr>
            <a:cxnSpLocks noChangeShapeType="1"/>
          </p:cNvCxnSpPr>
          <p:nvPr/>
        </p:nvCxnSpPr>
        <p:spPr bwMode="auto">
          <a:xfrm flipV="1">
            <a:off x="3871913" y="3735388"/>
            <a:ext cx="2482850" cy="865187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grpSp>
        <p:nvGrpSpPr>
          <p:cNvPr id="17" name="群組 16"/>
          <p:cNvGrpSpPr/>
          <p:nvPr/>
        </p:nvGrpSpPr>
        <p:grpSpPr>
          <a:xfrm>
            <a:off x="4571985" y="3389586"/>
            <a:ext cx="1555732" cy="673713"/>
            <a:chOff x="4571985" y="3389586"/>
            <a:chExt cx="1555732" cy="673713"/>
          </a:xfrm>
        </p:grpSpPr>
        <p:cxnSp>
          <p:nvCxnSpPr>
            <p:cNvPr id="15" name="直線單箭頭接點 9"/>
            <p:cNvCxnSpPr>
              <a:cxnSpLocks noChangeShapeType="1"/>
            </p:cNvCxnSpPr>
            <p:nvPr/>
          </p:nvCxnSpPr>
          <p:spPr bwMode="auto">
            <a:xfrm flipV="1">
              <a:off x="5603842" y="4058536"/>
              <a:ext cx="523875" cy="4763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矩形 15"/>
            <p:cNvSpPr/>
            <p:nvPr/>
          </p:nvSpPr>
          <p:spPr bwMode="auto">
            <a:xfrm>
              <a:off x="4571985" y="3389586"/>
              <a:ext cx="614855" cy="3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b="1" smtClean="0">
                <a:ea typeface="ＭＳ Ｐゴシック" pitchFamily="34" charset="-128"/>
              </a:rPr>
              <a:t>3. The bounded waiting requirement is met</a:t>
            </a:r>
          </a:p>
          <a:p>
            <a:pPr>
              <a:buFont typeface="Monotype Sorts" pitchFamily="2" charset="2"/>
              <a:buNone/>
            </a:pPr>
            <a:endParaRPr lang="en-US" altLang="zh-TW" sz="2800" b="1" smtClean="0">
              <a:ea typeface="ＭＳ Ｐゴシック" pitchFamily="34" charset="-128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6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8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9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turn = 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while (flag[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] &amp;&amp; turn == 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 dirty="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 dirty="0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20490" name="直線單箭頭接點 9"/>
          <p:cNvCxnSpPr>
            <a:cxnSpLocks noChangeShapeType="1"/>
          </p:cNvCxnSpPr>
          <p:nvPr/>
        </p:nvCxnSpPr>
        <p:spPr bwMode="auto">
          <a:xfrm flipV="1">
            <a:off x="5610225" y="4040188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91" name="直線單箭頭接點 10"/>
          <p:cNvCxnSpPr>
            <a:cxnSpLocks noChangeShapeType="1"/>
          </p:cNvCxnSpPr>
          <p:nvPr/>
        </p:nvCxnSpPr>
        <p:spPr bwMode="auto">
          <a:xfrm>
            <a:off x="323026" y="3595688"/>
            <a:ext cx="476250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線單箭頭接點 9"/>
          <p:cNvCxnSpPr>
            <a:cxnSpLocks noChangeShapeType="1"/>
          </p:cNvCxnSpPr>
          <p:nvPr/>
        </p:nvCxnSpPr>
        <p:spPr bwMode="auto">
          <a:xfrm flipV="1">
            <a:off x="4722069" y="4586738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線單箭頭接點 9"/>
          <p:cNvCxnSpPr>
            <a:cxnSpLocks noChangeShapeType="1"/>
          </p:cNvCxnSpPr>
          <p:nvPr/>
        </p:nvCxnSpPr>
        <p:spPr bwMode="auto">
          <a:xfrm flipV="1">
            <a:off x="4669511" y="2594962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直線單箭頭接點 9"/>
          <p:cNvCxnSpPr>
            <a:cxnSpLocks noChangeShapeType="1"/>
          </p:cNvCxnSpPr>
          <p:nvPr/>
        </p:nvCxnSpPr>
        <p:spPr bwMode="auto">
          <a:xfrm flipV="1">
            <a:off x="4632719" y="3094214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直線單箭頭接點 9"/>
          <p:cNvCxnSpPr>
            <a:cxnSpLocks noChangeShapeType="1"/>
          </p:cNvCxnSpPr>
          <p:nvPr/>
        </p:nvCxnSpPr>
        <p:spPr bwMode="auto">
          <a:xfrm flipV="1">
            <a:off x="4658991" y="3593466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9" name="群組 18"/>
          <p:cNvGrpSpPr/>
          <p:nvPr/>
        </p:nvGrpSpPr>
        <p:grpSpPr>
          <a:xfrm>
            <a:off x="157638" y="3452647"/>
            <a:ext cx="1676934" cy="634464"/>
            <a:chOff x="157638" y="3452647"/>
            <a:chExt cx="1676934" cy="634464"/>
          </a:xfrm>
        </p:grpSpPr>
        <p:cxnSp>
          <p:nvCxnSpPr>
            <p:cNvPr id="17" name="直線單箭頭接點 10"/>
            <p:cNvCxnSpPr>
              <a:cxnSpLocks noChangeShapeType="1"/>
            </p:cNvCxnSpPr>
            <p:nvPr/>
          </p:nvCxnSpPr>
          <p:spPr bwMode="auto">
            <a:xfrm>
              <a:off x="1358322" y="4079174"/>
              <a:ext cx="476250" cy="7937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8" name="矩形 17"/>
            <p:cNvSpPr/>
            <p:nvPr/>
          </p:nvSpPr>
          <p:spPr bwMode="auto">
            <a:xfrm>
              <a:off x="157638" y="3452647"/>
              <a:ext cx="614855" cy="3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  <p:cxnSp>
        <p:nvCxnSpPr>
          <p:cNvPr id="20" name="直線單箭頭接點 11"/>
          <p:cNvCxnSpPr>
            <a:cxnSpLocks noChangeShapeType="1"/>
          </p:cNvCxnSpPr>
          <p:nvPr/>
        </p:nvCxnSpPr>
        <p:spPr bwMode="auto">
          <a:xfrm flipH="1" flipV="1">
            <a:off x="2585546" y="3752193"/>
            <a:ext cx="2774730" cy="740979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24" name="直線單箭頭接點 11"/>
          <p:cNvCxnSpPr>
            <a:cxnSpLocks noChangeShapeType="1"/>
          </p:cNvCxnSpPr>
          <p:nvPr/>
        </p:nvCxnSpPr>
        <p:spPr bwMode="auto">
          <a:xfrm flipH="1">
            <a:off x="3957145" y="3184635"/>
            <a:ext cx="1245478" cy="268014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3065102" y="4678363"/>
            <a:ext cx="2589213" cy="4365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57165" y="3529013"/>
            <a:ext cx="2581275" cy="454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Synchronization Hardware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201738"/>
            <a:ext cx="8275638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Any solution to the critical-section problem requires a simple tool – a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dirty="0" smtClean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 Race</a:t>
            </a:r>
            <a:r>
              <a:rPr lang="zh-TW" altLang="en-US" sz="2400" dirty="0" smtClean="0"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conditions are prevented by requiring that critical regions be protected by locks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60240" y="2922588"/>
            <a:ext cx="7019925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acquire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+mn-lt"/>
                <a:ea typeface="MS PGothic" pitchFamily="34" charset="-128"/>
                <a:cs typeface="ＭＳ Ｐゴシック" charset="-128"/>
              </a:rPr>
              <a:t>lock</a:t>
            </a: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release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+mn-lt"/>
                <a:ea typeface="MS PGothic" pitchFamily="34" charset="-128"/>
                <a:cs typeface="ＭＳ Ｐゴシック" charset="-128"/>
              </a:rPr>
              <a:t>lock</a:t>
            </a: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} while (TRUE);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0042" y="3253839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630886" y="3207219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單箭頭接點 8"/>
          <p:cNvCxnSpPr/>
          <p:nvPr/>
        </p:nvCxnSpPr>
        <p:spPr bwMode="auto">
          <a:xfrm flipV="1">
            <a:off x="2601416" y="371811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611316" y="373988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3640322" y="437341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1619 L 0.00225 0.0263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uiExpand="1" animBg="1"/>
      <p:bldP spid="21507" grpId="0" animBg="1"/>
      <p:bldP spid="21509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Synchronization Hardware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2" y="1177988"/>
            <a:ext cx="8275638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Many systems provide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hardware support </a:t>
            </a:r>
            <a:r>
              <a:rPr lang="en-US" altLang="zh-TW" sz="2400" dirty="0" smtClean="0">
                <a:ea typeface="ＭＳ Ｐゴシック" pitchFamily="34" charset="-128"/>
              </a:rPr>
              <a:t>for critical section code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err="1" smtClean="0">
                <a:ea typeface="ＭＳ Ｐゴシック" pitchFamily="34" charset="-128"/>
              </a:rPr>
              <a:t>Uniprocessors</a:t>
            </a:r>
            <a:r>
              <a:rPr lang="en-US" altLang="zh-TW" sz="2400" dirty="0" smtClean="0">
                <a:ea typeface="ＭＳ Ｐゴシック" pitchFamily="34" charset="-128"/>
              </a:rPr>
              <a:t> – could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disable interrupts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Currently running code would execute without preemption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Generally too inefficient on multiprocessor systems</a:t>
            </a: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Operating systems using this not broadly scalable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Modern machines provide special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atomic hardware instructions</a:t>
            </a: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Atomic = non-</a:t>
            </a:r>
            <a:r>
              <a:rPr lang="en-US" altLang="zh-TW" sz="2400" b="1" dirty="0" err="1" smtClean="0">
                <a:solidFill>
                  <a:srgbClr val="FF0000"/>
                </a:solidFill>
                <a:ea typeface="ＭＳ Ｐゴシック" pitchFamily="34" charset="-128"/>
              </a:rPr>
              <a:t>interruptable</a:t>
            </a:r>
            <a:endParaRPr lang="en-US" altLang="zh-TW" sz="2400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Either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test</a:t>
            </a:r>
            <a:r>
              <a:rPr lang="en-US" altLang="zh-TW" sz="2400" dirty="0" smtClean="0">
                <a:ea typeface="ＭＳ Ｐゴシック" pitchFamily="34" charset="-128"/>
              </a:rPr>
              <a:t> memory word and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set</a:t>
            </a:r>
            <a:r>
              <a:rPr lang="en-US" altLang="zh-TW" sz="2400" dirty="0" smtClean="0">
                <a:ea typeface="ＭＳ Ｐゴシック" pitchFamily="34" charset="-128"/>
              </a:rPr>
              <a:t> value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Or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swap contents </a:t>
            </a:r>
            <a:r>
              <a:rPr lang="en-US" altLang="zh-TW" sz="2400" dirty="0" smtClean="0">
                <a:ea typeface="ＭＳ Ｐゴシック" pitchFamily="34" charset="-128"/>
              </a:rPr>
              <a:t>of two memory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Synchronization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431925"/>
            <a:ext cx="7748588" cy="3270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Background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The Critical-Section Problem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Peterson’s Solution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Synchronization Hardware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Semaphores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Classic Problems of Synchronization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Monitors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Synchronization Examples 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Atomic Transactions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en-US" altLang="zh-TW">
              <a:latin typeface="Helvetica" pitchFamily="34" charset="0"/>
            </a:endParaRPr>
          </a:p>
          <a:p>
            <a:endParaRPr kumimoji="1" lang="en-US" altLang="zh-TW">
              <a:latin typeface="Helvetica" pitchFamily="34" charset="0"/>
            </a:endParaRPr>
          </a:p>
          <a:p>
            <a:endParaRPr kumimoji="1" lang="en-US" altLang="zh-TW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TestAndndSet Instruction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08863" cy="4422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Definition: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        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(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*target)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rv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= *target;  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/* Test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*target = TRUE;            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/* Set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return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rv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80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8794" y="2992580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794668" y="2993463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317676" y="3418996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366402" y="360395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1374996" y="411626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2408333" y="4418013"/>
            <a:ext cx="4043362" cy="463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363992" y="2711450"/>
            <a:ext cx="4989512" cy="11318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Solution using TestAndSet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54138"/>
            <a:ext cx="7835900" cy="50307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Shared </a:t>
            </a:r>
            <a:r>
              <a:rPr lang="en-US" altLang="zh-TW" sz="2400" dirty="0" err="1" smtClean="0">
                <a:ea typeface="ＭＳ Ｐゴシック" pitchFamily="34" charset="-128"/>
              </a:rPr>
              <a:t>boolean</a:t>
            </a:r>
            <a:r>
              <a:rPr lang="en-US" altLang="zh-TW" sz="2400" dirty="0" smtClean="0">
                <a:ea typeface="ＭＳ Ｐゴシック" pitchFamily="34" charset="-128"/>
              </a:rPr>
              <a:t> variable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dirty="0" smtClean="0">
                <a:ea typeface="ＭＳ Ｐゴシック" pitchFamily="34" charset="-128"/>
              </a:rPr>
              <a:t>., initialized to false.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Solution (Mutual-Exclusion):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   while (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(&amp;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))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               ;   // do nothing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             //    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  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             //      remainder section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} while (TRUE);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4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9440" y="2493817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592788" y="2613451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924541" y="307686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2785299" y="417153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942555" y="4668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4961" y="2563092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602688" y="2611476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 bwMode="auto">
          <a:xfrm flipV="1">
            <a:off x="1934441" y="309863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662045" y="214411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5754E-6 L 0.00226 0.07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Swap  Instruction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74663"/>
            <a:ext cx="7872413" cy="4422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 smtClean="0">
                <a:ea typeface="ＭＳ Ｐゴシック" pitchFamily="34" charset="-128"/>
              </a:rPr>
              <a:t>Definition: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 smtClean="0">
                <a:ea typeface="ＭＳ Ｐゴシック" pitchFamily="34" charset="-128"/>
              </a:rPr>
              <a:t>         </a:t>
            </a: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void Swap (</a:t>
            </a:r>
            <a:r>
              <a:rPr lang="en-US" altLang="zh-TW" sz="3200" dirty="0" err="1" smtClean="0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*a, </a:t>
            </a:r>
            <a:r>
              <a:rPr lang="en-US" altLang="zh-TW" sz="3200" dirty="0" err="1" smtClean="0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*b)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    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</a:t>
            </a:r>
            <a:r>
              <a:rPr lang="en-US" altLang="zh-TW" sz="3200" dirty="0" err="1" smtClean="0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temp = *a;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*a = *b;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*b = temp: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0654" y="3206337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355278" y="320722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8706" y="4308761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320146" y="427402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744786" y="4423787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1753380" y="504646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990275" y="4681538"/>
            <a:ext cx="4044950" cy="463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961700" y="2870200"/>
            <a:ext cx="4044950" cy="14081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Solution using Swap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11263"/>
            <a:ext cx="7883525" cy="50307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ea typeface="ＭＳ Ｐゴシック" pitchFamily="34" charset="-128"/>
              </a:rPr>
              <a:t>Shared Boolean variable 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smtClean="0">
                <a:ea typeface="ＭＳ Ｐゴシック" pitchFamily="34" charset="-128"/>
              </a:rPr>
              <a:t> initialized to FALSE; Each process has a local Boolean variable 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key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ea typeface="ＭＳ Ｐゴシック" pitchFamily="34" charset="-128"/>
              </a:rPr>
              <a:t>Solution(Mutual-Exclusion):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ea typeface="ＭＳ Ｐゴシック" pitchFamily="34" charset="-128"/>
              </a:rPr>
              <a:t>          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          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= TRUE;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          while ( 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== TRUE)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                   Swap (&amp;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, &amp;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);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                       //    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           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                      //      remainder section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 } while (TRUE);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ea typeface="ＭＳ Ｐゴシック" pitchFamily="34" charset="-128"/>
              </a:rPr>
              <a:t>              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140" y="2793371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804488" y="2913005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530391" y="361290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2391149" y="447108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548405" y="49676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6661" y="2862646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814388" y="291103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 bwMode="auto">
          <a:xfrm flipV="1">
            <a:off x="1540291" y="363468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6921066" y="242789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5754E-6 L 0.00226 0.07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597024" y="3552825"/>
            <a:ext cx="5528989" cy="2320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568450" y="1555750"/>
            <a:ext cx="3654425" cy="171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2" name="Title 1"/>
          <p:cNvSpPr>
            <a:spLocks noGrp="1"/>
          </p:cNvSpPr>
          <p:nvPr>
            <p:ph type="title"/>
          </p:nvPr>
        </p:nvSpPr>
        <p:spPr>
          <a:xfrm>
            <a:off x="488729" y="228600"/>
            <a:ext cx="8716141" cy="576263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Bounded-waiting Mutual Exclusion with </a:t>
            </a:r>
            <a:r>
              <a:rPr lang="en-US" altLang="zh-TW" sz="2800" dirty="0" err="1" smtClean="0">
                <a:ea typeface="ＭＳ Ｐゴシック" pitchFamily="34" charset="-128"/>
              </a:rPr>
              <a:t>TestandSet</a:t>
            </a:r>
            <a:r>
              <a:rPr lang="en-US" altLang="zh-TW" sz="2800" dirty="0" smtClean="0">
                <a:ea typeface="ＭＳ Ｐゴシック" pitchFamily="34" charset="-128"/>
              </a:rPr>
              <a:t>()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waiting[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] = TRUE;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key = TRUE;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while (waiting[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] &amp;&amp; key)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	key = 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(&amp;lock);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waiting[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] = FALSE;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	// 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j = (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 + 1) % n;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while ((j != 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) &amp;&amp; !waiting[j]) </a:t>
            </a:r>
            <a:r>
              <a:rPr lang="zh-TW" altLang="en-US" sz="1600" dirty="0" smtClean="0">
                <a:solidFill>
                  <a:srgbClr val="0000FF"/>
                </a:solidFill>
                <a:ea typeface="ＭＳ Ｐゴシック" pitchFamily="34" charset="-128"/>
              </a:rPr>
              <a:t>  </a:t>
            </a:r>
            <a:r>
              <a:rPr lang="en-US" altLang="zh-TW" sz="1600" dirty="0" smtClean="0">
                <a:solidFill>
                  <a:srgbClr val="FF0000"/>
                </a:solidFill>
                <a:ea typeface="ＭＳ Ｐゴシック" pitchFamily="34" charset="-128"/>
              </a:rPr>
              <a:t>(Find next waiting process)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	j = (j + 1) % n; </a:t>
            </a:r>
            <a:r>
              <a:rPr lang="zh-TW" altLang="en-US" sz="1600" dirty="0" smtClean="0">
                <a:solidFill>
                  <a:srgbClr val="0000FF"/>
                </a:solidFill>
                <a:ea typeface="ＭＳ Ｐゴシック" pitchFamily="34" charset="-128"/>
              </a:rPr>
              <a:t>     </a:t>
            </a:r>
            <a:endParaRPr lang="en-US" altLang="zh-TW" sz="16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if (j == 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	lock = FALSE; </a:t>
            </a:r>
            <a:r>
              <a:rPr lang="en-US" altLang="zh-TW" sz="1600" dirty="0" smtClean="0">
                <a:solidFill>
                  <a:srgbClr val="FF0000"/>
                </a:solidFill>
                <a:ea typeface="ＭＳ Ｐゴシック" pitchFamily="34" charset="-128"/>
              </a:rPr>
              <a:t>(No one is waiting)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else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	waiting[j] = FALSE; </a:t>
            </a:r>
            <a:r>
              <a:rPr lang="en-US" altLang="zh-TW" sz="1600" dirty="0" smtClean="0">
                <a:solidFill>
                  <a:srgbClr val="FF0000"/>
                </a:solidFill>
                <a:ea typeface="ＭＳ Ｐゴシック" pitchFamily="34" charset="-128"/>
              </a:rPr>
              <a:t>(process j enters next)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	// 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} while (TRUE);</a:t>
            </a:r>
          </a:p>
        </p:txBody>
      </p:sp>
      <p:grpSp>
        <p:nvGrpSpPr>
          <p:cNvPr id="82" name="群組 81"/>
          <p:cNvGrpSpPr/>
          <p:nvPr/>
        </p:nvGrpSpPr>
        <p:grpSpPr>
          <a:xfrm>
            <a:off x="6086475" y="1552575"/>
            <a:ext cx="2552700" cy="1414265"/>
            <a:chOff x="6086475" y="1552575"/>
            <a:chExt cx="2552700" cy="1414265"/>
          </a:xfrm>
        </p:grpSpPr>
        <p:sp>
          <p:nvSpPr>
            <p:cNvPr id="83" name="矩形 82"/>
            <p:cNvSpPr/>
            <p:nvPr/>
          </p:nvSpPr>
          <p:spPr bwMode="auto">
            <a:xfrm>
              <a:off x="6086475" y="1552575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84" name="群組 67"/>
            <p:cNvGrpSpPr/>
            <p:nvPr/>
          </p:nvGrpSpPr>
          <p:grpSpPr>
            <a:xfrm>
              <a:off x="6308725" y="1627188"/>
              <a:ext cx="2104838" cy="1339652"/>
              <a:chOff x="6308725" y="1627188"/>
              <a:chExt cx="2104838" cy="1339652"/>
            </a:xfrm>
          </p:grpSpPr>
          <p:sp>
            <p:nvSpPr>
              <p:cNvPr id="85" name="Rectangle 8"/>
              <p:cNvSpPr>
                <a:spLocks noChangeArrowheads="1"/>
              </p:cNvSpPr>
              <p:nvPr/>
            </p:nvSpPr>
            <p:spPr bwMode="auto">
              <a:xfrm>
                <a:off x="6308725" y="16367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" name="Rectangle 9"/>
              <p:cNvSpPr>
                <a:spLocks noChangeArrowheads="1"/>
              </p:cNvSpPr>
              <p:nvPr/>
            </p:nvSpPr>
            <p:spPr bwMode="auto">
              <a:xfrm>
                <a:off x="7159625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" name="Rectangle 10"/>
              <p:cNvSpPr>
                <a:spLocks noChangeArrowheads="1"/>
              </p:cNvSpPr>
              <p:nvPr/>
            </p:nvSpPr>
            <p:spPr bwMode="auto">
              <a:xfrm>
                <a:off x="6794500" y="162718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" name="Rectangle 11"/>
              <p:cNvSpPr>
                <a:spLocks noChangeArrowheads="1"/>
              </p:cNvSpPr>
              <p:nvPr/>
            </p:nvSpPr>
            <p:spPr bwMode="auto">
              <a:xfrm>
                <a:off x="8131175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9" name="Rectangle 12"/>
              <p:cNvSpPr>
                <a:spLocks noChangeArrowheads="1"/>
              </p:cNvSpPr>
              <p:nvPr/>
            </p:nvSpPr>
            <p:spPr bwMode="auto">
              <a:xfrm>
                <a:off x="7651750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7664450" y="18938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8140700" y="21224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" name="Rectangle 17"/>
              <p:cNvSpPr>
                <a:spLocks noChangeArrowheads="1"/>
              </p:cNvSpPr>
              <p:nvPr/>
            </p:nvSpPr>
            <p:spPr bwMode="auto">
              <a:xfrm>
                <a:off x="6800850" y="23002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93" name="直線單箭頭接點 92"/>
              <p:cNvCxnSpPr/>
              <p:nvPr/>
            </p:nvCxnSpPr>
            <p:spPr bwMode="auto">
              <a:xfrm>
                <a:off x="6572250" y="22669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4" name="直線單箭頭接點 93"/>
              <p:cNvCxnSpPr/>
              <p:nvPr/>
            </p:nvCxnSpPr>
            <p:spPr bwMode="auto">
              <a:xfrm>
                <a:off x="7448550" y="18192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5" name="直線單箭頭接點 94"/>
              <p:cNvCxnSpPr/>
              <p:nvPr/>
            </p:nvCxnSpPr>
            <p:spPr bwMode="auto">
              <a:xfrm>
                <a:off x="7943850" y="20288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6" name="Text Box 13"/>
              <p:cNvSpPr txBox="1">
                <a:spLocks noChangeArrowheads="1"/>
              </p:cNvSpPr>
              <p:nvPr/>
            </p:nvSpPr>
            <p:spPr bwMode="auto">
              <a:xfrm>
                <a:off x="7108825" y="264953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Candara" pitchFamily="34" charset="0"/>
                  </a:rPr>
                  <a:t>i+1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/>
            </p:nvSpPr>
            <p:spPr bwMode="auto">
              <a:xfrm>
                <a:off x="6813550" y="26590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8" name="Text Box 13"/>
              <p:cNvSpPr txBox="1">
                <a:spLocks noChangeArrowheads="1"/>
              </p:cNvSpPr>
              <p:nvPr/>
            </p:nvSpPr>
            <p:spPr bwMode="auto">
              <a:xfrm>
                <a:off x="7680325" y="26400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9" name="Text Box 13"/>
              <p:cNvSpPr txBox="1">
                <a:spLocks noChangeArrowheads="1"/>
              </p:cNvSpPr>
              <p:nvPr/>
            </p:nvSpPr>
            <p:spPr bwMode="auto">
              <a:xfrm>
                <a:off x="8137525" y="264001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00" name="群組 99"/>
          <p:cNvGrpSpPr/>
          <p:nvPr/>
        </p:nvGrpSpPr>
        <p:grpSpPr>
          <a:xfrm>
            <a:off x="6105525" y="1533525"/>
            <a:ext cx="2552700" cy="1461890"/>
            <a:chOff x="6143625" y="3048000"/>
            <a:chExt cx="2552700" cy="1461890"/>
          </a:xfrm>
        </p:grpSpPr>
        <p:sp>
          <p:nvSpPr>
            <p:cNvPr id="101" name="矩形 100"/>
            <p:cNvSpPr/>
            <p:nvPr/>
          </p:nvSpPr>
          <p:spPr bwMode="auto">
            <a:xfrm>
              <a:off x="6143625" y="3048000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02" name="群組 68"/>
            <p:cNvGrpSpPr/>
            <p:nvPr/>
          </p:nvGrpSpPr>
          <p:grpSpPr>
            <a:xfrm>
              <a:off x="6346825" y="3170238"/>
              <a:ext cx="2104838" cy="1339652"/>
              <a:chOff x="6346825" y="3170238"/>
              <a:chExt cx="2104838" cy="1339652"/>
            </a:xfrm>
          </p:grpSpPr>
          <p:sp>
            <p:nvSpPr>
              <p:cNvPr id="103" name="Rectangle 8"/>
              <p:cNvSpPr>
                <a:spLocks noChangeArrowheads="1"/>
              </p:cNvSpPr>
              <p:nvPr/>
            </p:nvSpPr>
            <p:spPr bwMode="auto">
              <a:xfrm>
                <a:off x="6346825" y="317976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7197725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Rectangle 10"/>
              <p:cNvSpPr>
                <a:spLocks noChangeArrowheads="1"/>
              </p:cNvSpPr>
              <p:nvPr/>
            </p:nvSpPr>
            <p:spPr bwMode="auto">
              <a:xfrm>
                <a:off x="6832600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Rectangle 11"/>
              <p:cNvSpPr>
                <a:spLocks noChangeArrowheads="1"/>
              </p:cNvSpPr>
              <p:nvPr/>
            </p:nvSpPr>
            <p:spPr bwMode="auto">
              <a:xfrm>
                <a:off x="8169275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Rectangle 12"/>
              <p:cNvSpPr>
                <a:spLocks noChangeArrowheads="1"/>
              </p:cNvSpPr>
              <p:nvPr/>
            </p:nvSpPr>
            <p:spPr bwMode="auto">
              <a:xfrm>
                <a:off x="7689850" y="317023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7702550" y="34369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Rectangle 16"/>
              <p:cNvSpPr>
                <a:spLocks noChangeArrowheads="1"/>
              </p:cNvSpPr>
              <p:nvPr/>
            </p:nvSpPr>
            <p:spPr bwMode="auto">
              <a:xfrm>
                <a:off x="8178800" y="36655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Rectangle 17"/>
              <p:cNvSpPr>
                <a:spLocks noChangeArrowheads="1"/>
              </p:cNvSpPr>
              <p:nvPr/>
            </p:nvSpPr>
            <p:spPr bwMode="auto">
              <a:xfrm>
                <a:off x="6838950" y="38433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11" name="直線單箭頭接點 110"/>
              <p:cNvCxnSpPr/>
              <p:nvPr/>
            </p:nvCxnSpPr>
            <p:spPr bwMode="auto">
              <a:xfrm>
                <a:off x="6610350" y="396240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2" name="直線單箭頭接點 111"/>
              <p:cNvCxnSpPr/>
              <p:nvPr/>
            </p:nvCxnSpPr>
            <p:spPr bwMode="auto">
              <a:xfrm>
                <a:off x="7486650" y="33623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3" name="直線單箭頭接點 112"/>
              <p:cNvCxnSpPr/>
              <p:nvPr/>
            </p:nvCxnSpPr>
            <p:spPr bwMode="auto">
              <a:xfrm>
                <a:off x="7981950" y="35718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4" name="Text Box 13"/>
              <p:cNvSpPr txBox="1">
                <a:spLocks noChangeArrowheads="1"/>
              </p:cNvSpPr>
              <p:nvPr/>
            </p:nvSpPr>
            <p:spPr bwMode="auto">
              <a:xfrm>
                <a:off x="7146925" y="419258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Candara" pitchFamily="34" charset="0"/>
                  </a:rPr>
                  <a:t>i+1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5" name="Text Box 13"/>
              <p:cNvSpPr txBox="1">
                <a:spLocks noChangeArrowheads="1"/>
              </p:cNvSpPr>
              <p:nvPr/>
            </p:nvSpPr>
            <p:spPr bwMode="auto">
              <a:xfrm>
                <a:off x="6851650" y="42021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6" name="Text Box 13"/>
              <p:cNvSpPr txBox="1">
                <a:spLocks noChangeArrowheads="1"/>
              </p:cNvSpPr>
              <p:nvPr/>
            </p:nvSpPr>
            <p:spPr bwMode="auto">
              <a:xfrm>
                <a:off x="7718425" y="41830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7" name="Text Box 13"/>
              <p:cNvSpPr txBox="1">
                <a:spLocks noChangeArrowheads="1"/>
              </p:cNvSpPr>
              <p:nvPr/>
            </p:nvSpPr>
            <p:spPr bwMode="auto">
              <a:xfrm>
                <a:off x="8175625" y="418306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18" name="群組 117"/>
          <p:cNvGrpSpPr/>
          <p:nvPr/>
        </p:nvGrpSpPr>
        <p:grpSpPr>
          <a:xfrm>
            <a:off x="6162675" y="1562100"/>
            <a:ext cx="2552700" cy="1433315"/>
            <a:chOff x="6200775" y="4543425"/>
            <a:chExt cx="2552700" cy="1433315"/>
          </a:xfrm>
        </p:grpSpPr>
        <p:sp>
          <p:nvSpPr>
            <p:cNvPr id="119" name="矩形 118"/>
            <p:cNvSpPr/>
            <p:nvPr/>
          </p:nvSpPr>
          <p:spPr bwMode="auto">
            <a:xfrm>
              <a:off x="6200775" y="4543425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20" name="群組 69"/>
            <p:cNvGrpSpPr/>
            <p:nvPr/>
          </p:nvGrpSpPr>
          <p:grpSpPr>
            <a:xfrm>
              <a:off x="6346825" y="4637088"/>
              <a:ext cx="2104838" cy="1339652"/>
              <a:chOff x="6346825" y="4637088"/>
              <a:chExt cx="2104838" cy="1339652"/>
            </a:xfrm>
          </p:grpSpPr>
          <p:sp>
            <p:nvSpPr>
              <p:cNvPr id="121" name="Rectangle 8"/>
              <p:cNvSpPr>
                <a:spLocks noChangeArrowheads="1"/>
              </p:cNvSpPr>
              <p:nvPr/>
            </p:nvSpPr>
            <p:spPr bwMode="auto">
              <a:xfrm>
                <a:off x="6346825" y="46466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2" name="Rectangle 9"/>
              <p:cNvSpPr>
                <a:spLocks noChangeArrowheads="1"/>
              </p:cNvSpPr>
              <p:nvPr/>
            </p:nvSpPr>
            <p:spPr bwMode="auto">
              <a:xfrm>
                <a:off x="7197725" y="46370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" name="Rectangle 10"/>
              <p:cNvSpPr>
                <a:spLocks noChangeArrowheads="1"/>
              </p:cNvSpPr>
              <p:nvPr/>
            </p:nvSpPr>
            <p:spPr bwMode="auto">
              <a:xfrm>
                <a:off x="6832600" y="46370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4" name="Rectangle 11"/>
              <p:cNvSpPr>
                <a:spLocks noChangeArrowheads="1"/>
              </p:cNvSpPr>
              <p:nvPr/>
            </p:nvSpPr>
            <p:spPr bwMode="auto">
              <a:xfrm>
                <a:off x="8169275" y="463708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5" name="Rectangle 12"/>
              <p:cNvSpPr>
                <a:spLocks noChangeArrowheads="1"/>
              </p:cNvSpPr>
              <p:nvPr/>
            </p:nvSpPr>
            <p:spPr bwMode="auto">
              <a:xfrm>
                <a:off x="7689850" y="4637088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7702550" y="49037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8178800" y="51323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8" name="Rectangle 17"/>
              <p:cNvSpPr>
                <a:spLocks noChangeArrowheads="1"/>
              </p:cNvSpPr>
              <p:nvPr/>
            </p:nvSpPr>
            <p:spPr bwMode="auto">
              <a:xfrm>
                <a:off x="6838950" y="53101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29" name="直線單箭頭接點 128"/>
              <p:cNvCxnSpPr/>
              <p:nvPr/>
            </p:nvCxnSpPr>
            <p:spPr bwMode="auto">
              <a:xfrm>
                <a:off x="6610350" y="54292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0" name="直線單箭頭接點 129"/>
              <p:cNvCxnSpPr/>
              <p:nvPr/>
            </p:nvCxnSpPr>
            <p:spPr bwMode="auto">
              <a:xfrm>
                <a:off x="7486650" y="49244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1" name="直線單箭頭接點 130"/>
              <p:cNvCxnSpPr/>
              <p:nvPr/>
            </p:nvCxnSpPr>
            <p:spPr bwMode="auto">
              <a:xfrm>
                <a:off x="7981950" y="50387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2" name="Text Box 13"/>
              <p:cNvSpPr txBox="1">
                <a:spLocks noChangeArrowheads="1"/>
              </p:cNvSpPr>
              <p:nvPr/>
            </p:nvSpPr>
            <p:spPr bwMode="auto">
              <a:xfrm>
                <a:off x="7146925" y="565943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Candara" pitchFamily="34" charset="0"/>
                  </a:rPr>
                  <a:t>i+1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3" name="Text Box 13"/>
              <p:cNvSpPr txBox="1">
                <a:spLocks noChangeArrowheads="1"/>
              </p:cNvSpPr>
              <p:nvPr/>
            </p:nvSpPr>
            <p:spPr bwMode="auto">
              <a:xfrm>
                <a:off x="6851650" y="56689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4" name="Text Box 13"/>
              <p:cNvSpPr txBox="1">
                <a:spLocks noChangeArrowheads="1"/>
              </p:cNvSpPr>
              <p:nvPr/>
            </p:nvSpPr>
            <p:spPr bwMode="auto">
              <a:xfrm>
                <a:off x="7718425" y="56499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5" name="Text Box 13"/>
              <p:cNvSpPr txBox="1">
                <a:spLocks noChangeArrowheads="1"/>
              </p:cNvSpPr>
              <p:nvPr/>
            </p:nvSpPr>
            <p:spPr bwMode="auto">
              <a:xfrm>
                <a:off x="8175625" y="564991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36" name="群組 135"/>
          <p:cNvGrpSpPr/>
          <p:nvPr/>
        </p:nvGrpSpPr>
        <p:grpSpPr>
          <a:xfrm>
            <a:off x="6096000" y="1543050"/>
            <a:ext cx="2552700" cy="1452365"/>
            <a:chOff x="3619500" y="4495800"/>
            <a:chExt cx="2552700" cy="1452365"/>
          </a:xfrm>
        </p:grpSpPr>
        <p:sp>
          <p:nvSpPr>
            <p:cNvPr id="137" name="矩形 136"/>
            <p:cNvSpPr/>
            <p:nvPr/>
          </p:nvSpPr>
          <p:spPr bwMode="auto">
            <a:xfrm>
              <a:off x="3619500" y="4495800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38" name="群組 70"/>
            <p:cNvGrpSpPr/>
            <p:nvPr/>
          </p:nvGrpSpPr>
          <p:grpSpPr>
            <a:xfrm>
              <a:off x="3822700" y="4608513"/>
              <a:ext cx="2104838" cy="1339652"/>
              <a:chOff x="3822700" y="4608513"/>
              <a:chExt cx="2104838" cy="1339652"/>
            </a:xfrm>
          </p:grpSpPr>
          <p:sp>
            <p:nvSpPr>
              <p:cNvPr id="139" name="Rectangle 8"/>
              <p:cNvSpPr>
                <a:spLocks noChangeArrowheads="1"/>
              </p:cNvSpPr>
              <p:nvPr/>
            </p:nvSpPr>
            <p:spPr bwMode="auto">
              <a:xfrm>
                <a:off x="3822700" y="46180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0" name="Rectangle 9"/>
              <p:cNvSpPr>
                <a:spLocks noChangeArrowheads="1"/>
              </p:cNvSpPr>
              <p:nvPr/>
            </p:nvSpPr>
            <p:spPr bwMode="auto">
              <a:xfrm>
                <a:off x="4673600" y="46085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1" name="Rectangle 10"/>
              <p:cNvSpPr>
                <a:spLocks noChangeArrowheads="1"/>
              </p:cNvSpPr>
              <p:nvPr/>
            </p:nvSpPr>
            <p:spPr bwMode="auto">
              <a:xfrm>
                <a:off x="4308475" y="4608513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2" name="Rectangle 11"/>
              <p:cNvSpPr>
                <a:spLocks noChangeArrowheads="1"/>
              </p:cNvSpPr>
              <p:nvPr/>
            </p:nvSpPr>
            <p:spPr bwMode="auto">
              <a:xfrm>
                <a:off x="5645150" y="4608513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" name="Rectangle 12"/>
              <p:cNvSpPr>
                <a:spLocks noChangeArrowheads="1"/>
              </p:cNvSpPr>
              <p:nvPr/>
            </p:nvSpPr>
            <p:spPr bwMode="auto">
              <a:xfrm>
                <a:off x="5165725" y="4608513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4" name="Rectangle 15"/>
              <p:cNvSpPr>
                <a:spLocks noChangeArrowheads="1"/>
              </p:cNvSpPr>
              <p:nvPr/>
            </p:nvSpPr>
            <p:spPr bwMode="auto">
              <a:xfrm>
                <a:off x="5178425" y="48752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5" name="Rectangle 16"/>
              <p:cNvSpPr>
                <a:spLocks noChangeArrowheads="1"/>
              </p:cNvSpPr>
              <p:nvPr/>
            </p:nvSpPr>
            <p:spPr bwMode="auto">
              <a:xfrm>
                <a:off x="5654675" y="51038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6" name="Rectangle 17"/>
              <p:cNvSpPr>
                <a:spLocks noChangeArrowheads="1"/>
              </p:cNvSpPr>
              <p:nvPr/>
            </p:nvSpPr>
            <p:spPr bwMode="auto">
              <a:xfrm>
                <a:off x="4314825" y="52816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47" name="直線單箭頭接點 146"/>
              <p:cNvCxnSpPr/>
              <p:nvPr/>
            </p:nvCxnSpPr>
            <p:spPr bwMode="auto">
              <a:xfrm>
                <a:off x="4086225" y="54006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8" name="直線單箭頭接點 147"/>
              <p:cNvCxnSpPr/>
              <p:nvPr/>
            </p:nvCxnSpPr>
            <p:spPr bwMode="auto">
              <a:xfrm>
                <a:off x="4962525" y="48958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9" name="直線單箭頭接點 148"/>
              <p:cNvCxnSpPr/>
              <p:nvPr/>
            </p:nvCxnSpPr>
            <p:spPr bwMode="auto">
              <a:xfrm>
                <a:off x="5448300" y="51339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0" name="Text Box 13"/>
              <p:cNvSpPr txBox="1">
                <a:spLocks noChangeArrowheads="1"/>
              </p:cNvSpPr>
              <p:nvPr/>
            </p:nvSpPr>
            <p:spPr bwMode="auto">
              <a:xfrm>
                <a:off x="4622800" y="5630863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Candara" pitchFamily="34" charset="0"/>
                  </a:rPr>
                  <a:t>i+1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1" name="Text Box 13"/>
              <p:cNvSpPr txBox="1">
                <a:spLocks noChangeArrowheads="1"/>
              </p:cNvSpPr>
              <p:nvPr/>
            </p:nvSpPr>
            <p:spPr bwMode="auto">
              <a:xfrm>
                <a:off x="4327525" y="5640388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2" name="Text Box 13"/>
              <p:cNvSpPr txBox="1">
                <a:spLocks noChangeArrowheads="1"/>
              </p:cNvSpPr>
              <p:nvPr/>
            </p:nvSpPr>
            <p:spPr bwMode="auto">
              <a:xfrm>
                <a:off x="5194300" y="5621338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3" name="Text Box 13"/>
              <p:cNvSpPr txBox="1">
                <a:spLocks noChangeArrowheads="1"/>
              </p:cNvSpPr>
              <p:nvPr/>
            </p:nvSpPr>
            <p:spPr bwMode="auto">
              <a:xfrm>
                <a:off x="5651500" y="5621338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sp>
        <p:nvSpPr>
          <p:cNvPr id="27660" name="Freeform 14"/>
          <p:cNvSpPr>
            <a:spLocks/>
          </p:cNvSpPr>
          <p:nvPr/>
        </p:nvSpPr>
        <p:spPr bwMode="auto">
          <a:xfrm>
            <a:off x="6084888" y="2319338"/>
            <a:ext cx="2544762" cy="682625"/>
          </a:xfrm>
          <a:custGeom>
            <a:avLst/>
            <a:gdLst>
              <a:gd name="T0" fmla="*/ 2147483647 w 1332"/>
              <a:gd name="T1" fmla="*/ 2147483647 h 430"/>
              <a:gd name="T2" fmla="*/ 2147483647 w 1332"/>
              <a:gd name="T3" fmla="*/ 2147483647 h 430"/>
              <a:gd name="T4" fmla="*/ 2147483647 w 1332"/>
              <a:gd name="T5" fmla="*/ 2147483647 h 430"/>
              <a:gd name="T6" fmla="*/ 2147483647 w 1332"/>
              <a:gd name="T7" fmla="*/ 2147483647 h 430"/>
              <a:gd name="T8" fmla="*/ 2147483647 w 1332"/>
              <a:gd name="T9" fmla="*/ 2147483647 h 430"/>
              <a:gd name="T10" fmla="*/ 2147483647 w 1332"/>
              <a:gd name="T11" fmla="*/ 2147483647 h 430"/>
              <a:gd name="T12" fmla="*/ 2147483647 w 1332"/>
              <a:gd name="T13" fmla="*/ 2147483647 h 430"/>
              <a:gd name="T14" fmla="*/ 2147483647 w 1332"/>
              <a:gd name="T15" fmla="*/ 2147483647 h 430"/>
              <a:gd name="T16" fmla="*/ 2147483647 w 1332"/>
              <a:gd name="T17" fmla="*/ 2147483647 h 430"/>
              <a:gd name="T18" fmla="*/ 2147483647 w 1332"/>
              <a:gd name="T19" fmla="*/ 2147483647 h 430"/>
              <a:gd name="T20" fmla="*/ 2147483647 w 1332"/>
              <a:gd name="T21" fmla="*/ 2147483647 h 430"/>
              <a:gd name="T22" fmla="*/ 2147483647 w 1332"/>
              <a:gd name="T23" fmla="*/ 2147483647 h 4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32"/>
              <a:gd name="T37" fmla="*/ 0 h 430"/>
              <a:gd name="T38" fmla="*/ 1332 w 1332"/>
              <a:gd name="T39" fmla="*/ 430 h 4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32" h="430">
                <a:moveTo>
                  <a:pt x="679" y="404"/>
                </a:moveTo>
                <a:cubicBezTo>
                  <a:pt x="843" y="418"/>
                  <a:pt x="966" y="417"/>
                  <a:pt x="1143" y="412"/>
                </a:cubicBezTo>
                <a:cubicBezTo>
                  <a:pt x="1219" y="401"/>
                  <a:pt x="1256" y="386"/>
                  <a:pt x="1303" y="324"/>
                </a:cubicBezTo>
                <a:cubicBezTo>
                  <a:pt x="1332" y="238"/>
                  <a:pt x="1301" y="237"/>
                  <a:pt x="1247" y="172"/>
                </a:cubicBezTo>
                <a:cubicBezTo>
                  <a:pt x="1175" y="85"/>
                  <a:pt x="951" y="77"/>
                  <a:pt x="839" y="68"/>
                </a:cubicBezTo>
                <a:cubicBezTo>
                  <a:pt x="796" y="65"/>
                  <a:pt x="754" y="62"/>
                  <a:pt x="711" y="60"/>
                </a:cubicBezTo>
                <a:cubicBezTo>
                  <a:pt x="658" y="57"/>
                  <a:pt x="604" y="55"/>
                  <a:pt x="551" y="52"/>
                </a:cubicBezTo>
                <a:cubicBezTo>
                  <a:pt x="287" y="57"/>
                  <a:pt x="198" y="0"/>
                  <a:pt x="31" y="84"/>
                </a:cubicBezTo>
                <a:cubicBezTo>
                  <a:pt x="0" y="131"/>
                  <a:pt x="7" y="140"/>
                  <a:pt x="15" y="204"/>
                </a:cubicBezTo>
                <a:cubicBezTo>
                  <a:pt x="25" y="285"/>
                  <a:pt x="34" y="360"/>
                  <a:pt x="111" y="404"/>
                </a:cubicBezTo>
                <a:cubicBezTo>
                  <a:pt x="118" y="408"/>
                  <a:pt x="155" y="427"/>
                  <a:pt x="167" y="428"/>
                </a:cubicBezTo>
                <a:cubicBezTo>
                  <a:pt x="215" y="430"/>
                  <a:pt x="263" y="428"/>
                  <a:pt x="311" y="428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55" name="直線單箭頭接點 154"/>
          <p:cNvCxnSpPr/>
          <p:nvPr/>
        </p:nvCxnSpPr>
        <p:spPr bwMode="auto">
          <a:xfrm flipV="1">
            <a:off x="1343025" y="175260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0" name="直線單箭頭接點 159"/>
          <p:cNvCxnSpPr/>
          <p:nvPr/>
        </p:nvCxnSpPr>
        <p:spPr bwMode="auto">
          <a:xfrm flipV="1">
            <a:off x="1348783" y="205164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1" name="直線單箭頭接點 160"/>
          <p:cNvCxnSpPr/>
          <p:nvPr/>
        </p:nvCxnSpPr>
        <p:spPr bwMode="auto">
          <a:xfrm flipV="1">
            <a:off x="1337289" y="239381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2" name="直線單箭頭接點 161"/>
          <p:cNvCxnSpPr/>
          <p:nvPr/>
        </p:nvCxnSpPr>
        <p:spPr bwMode="auto">
          <a:xfrm flipV="1">
            <a:off x="2153891" y="274461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3" name="直線單箭頭接點 162"/>
          <p:cNvCxnSpPr/>
          <p:nvPr/>
        </p:nvCxnSpPr>
        <p:spPr bwMode="auto">
          <a:xfrm flipV="1">
            <a:off x="1331553" y="30695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4" name="直線單箭頭接點 163"/>
          <p:cNvCxnSpPr/>
          <p:nvPr/>
        </p:nvCxnSpPr>
        <p:spPr bwMode="auto">
          <a:xfrm flipV="1">
            <a:off x="2260293" y="3403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5" name="直線單箭頭接點 164"/>
          <p:cNvCxnSpPr/>
          <p:nvPr/>
        </p:nvCxnSpPr>
        <p:spPr bwMode="auto">
          <a:xfrm flipV="1">
            <a:off x="1348783" y="17497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6" name="直線單箭頭接點 165"/>
          <p:cNvCxnSpPr/>
          <p:nvPr/>
        </p:nvCxnSpPr>
        <p:spPr bwMode="auto">
          <a:xfrm flipV="1">
            <a:off x="1354541" y="204877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7" name="直線單箭頭接點 166"/>
          <p:cNvCxnSpPr/>
          <p:nvPr/>
        </p:nvCxnSpPr>
        <p:spPr bwMode="auto">
          <a:xfrm flipV="1">
            <a:off x="1343047" y="239094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 flipV="1">
            <a:off x="2159649" y="274174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9" name="直線單箭頭接點 168"/>
          <p:cNvCxnSpPr/>
          <p:nvPr/>
        </p:nvCxnSpPr>
        <p:spPr bwMode="auto">
          <a:xfrm flipV="1">
            <a:off x="1354541" y="174686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0" name="直線單箭頭接點 169"/>
          <p:cNvCxnSpPr/>
          <p:nvPr/>
        </p:nvCxnSpPr>
        <p:spPr bwMode="auto">
          <a:xfrm flipV="1">
            <a:off x="1360299" y="204590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1" name="直線單箭頭接點 170"/>
          <p:cNvCxnSpPr/>
          <p:nvPr/>
        </p:nvCxnSpPr>
        <p:spPr bwMode="auto">
          <a:xfrm flipV="1">
            <a:off x="1348805" y="2388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2" name="直線單箭頭接點 171"/>
          <p:cNvCxnSpPr/>
          <p:nvPr/>
        </p:nvCxnSpPr>
        <p:spPr bwMode="auto">
          <a:xfrm flipV="1">
            <a:off x="2165407" y="273887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3" name="直線單箭頭接點 172"/>
          <p:cNvCxnSpPr/>
          <p:nvPr/>
        </p:nvCxnSpPr>
        <p:spPr bwMode="auto">
          <a:xfrm flipV="1">
            <a:off x="2274677" y="340021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4" name="直線單箭頭接點 173"/>
          <p:cNvCxnSpPr/>
          <p:nvPr/>
        </p:nvCxnSpPr>
        <p:spPr bwMode="auto">
          <a:xfrm flipV="1">
            <a:off x="1331529" y="371651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5" name="直線單箭頭接點 174"/>
          <p:cNvCxnSpPr/>
          <p:nvPr/>
        </p:nvCxnSpPr>
        <p:spPr bwMode="auto">
          <a:xfrm flipV="1">
            <a:off x="1337241" y="404145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6" name="直線單箭頭接點 175"/>
          <p:cNvCxnSpPr/>
          <p:nvPr/>
        </p:nvCxnSpPr>
        <p:spPr bwMode="auto">
          <a:xfrm flipV="1">
            <a:off x="1325701" y="471142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7" name="直線單箭頭接點 176"/>
          <p:cNvCxnSpPr/>
          <p:nvPr/>
        </p:nvCxnSpPr>
        <p:spPr bwMode="auto">
          <a:xfrm flipV="1">
            <a:off x="2237143" y="570919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9" name="直線單箭頭接點 178"/>
          <p:cNvCxnSpPr/>
          <p:nvPr/>
        </p:nvCxnSpPr>
        <p:spPr bwMode="auto">
          <a:xfrm flipV="1">
            <a:off x="4442604" y="1958196"/>
            <a:ext cx="3165894" cy="35972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 smtClean="0">
                <a:ea typeface="ＭＳ Ｐゴシック" pitchFamily="34" charset="-128"/>
              </a:rPr>
              <a:t>1.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b="1" dirty="0" smtClean="0">
                <a:ea typeface="ＭＳ Ｐゴシック" pitchFamily="34" charset="-128"/>
              </a:rPr>
              <a:t>is preserved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 smtClean="0">
                <a:ea typeface="ＭＳ Ｐゴシック" pitchFamily="34" charset="-128"/>
              </a:rPr>
              <a:t>2. The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progress </a:t>
            </a:r>
            <a:r>
              <a:rPr lang="en-US" altLang="zh-TW" sz="2800" b="1" dirty="0" smtClean="0">
                <a:ea typeface="ＭＳ Ｐゴシック" pitchFamily="34" charset="-128"/>
              </a:rPr>
              <a:t>requirement is satisfied.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 smtClean="0">
                <a:ea typeface="ＭＳ Ｐゴシック" pitchFamily="34" charset="-128"/>
              </a:rPr>
              <a:t>3. The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b="1" dirty="0" smtClean="0">
                <a:ea typeface="ＭＳ Ｐゴシック" pitchFamily="34" charset="-128"/>
              </a:rPr>
              <a:t>requirement is met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Semaphores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031875"/>
            <a:ext cx="8224837" cy="5254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ＭＳ Ｐゴシック" pitchFamily="34" charset="-128"/>
              </a:rPr>
              <a:t>The hardware-based solutions for the CS problem are complicated for application programmers to use.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ＭＳ Ｐゴシック" pitchFamily="34" charset="-128"/>
              </a:rPr>
              <a:t>To overcome this difficulty, we use a synchronization tool called a </a:t>
            </a:r>
            <a:r>
              <a:rPr lang="en-US" altLang="zh-TW" sz="2000" b="1" dirty="0" smtClean="0">
                <a:solidFill>
                  <a:srgbClr val="FF0000"/>
                </a:solidFill>
                <a:ea typeface="ＭＳ Ｐゴシック" pitchFamily="34" charset="-128"/>
              </a:rPr>
              <a:t>semaphore</a:t>
            </a:r>
            <a:r>
              <a:rPr lang="en-US" altLang="zh-TW" sz="2000" dirty="0" smtClean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000" i="1" dirty="0" smtClean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 – integer variable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ＭＳ Ｐゴシック" pitchFamily="34" charset="-128"/>
              </a:rPr>
              <a:t>Two standard operations modify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S: wait()</a:t>
            </a:r>
            <a:r>
              <a:rPr lang="en-US" altLang="zh-TW" sz="2000" dirty="0" smtClean="0">
                <a:ea typeface="ＭＳ Ｐゴシック" pitchFamily="34" charset="-128"/>
              </a:rPr>
              <a:t> and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signal()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ea typeface="ＭＳ Ｐゴシック" pitchFamily="34" charset="-128"/>
              </a:rPr>
              <a:t>Originally called </a:t>
            </a:r>
            <a:r>
              <a:rPr lang="en-US" altLang="zh-TW" sz="2000" dirty="0" smtClean="0">
                <a:solidFill>
                  <a:srgbClr val="3366FF"/>
                </a:solidFill>
                <a:ea typeface="ＭＳ Ｐゴシック" pitchFamily="34" charset="-128"/>
              </a:rPr>
              <a:t>P() </a:t>
            </a:r>
            <a:r>
              <a:rPr lang="en-US" altLang="zh-TW" sz="2000" dirty="0" smtClean="0">
                <a:ea typeface="ＭＳ Ｐゴシック" pitchFamily="34" charset="-128"/>
              </a:rPr>
              <a:t>and</a:t>
            </a:r>
            <a:r>
              <a:rPr lang="en-US" altLang="zh-TW" sz="2000" i="1" dirty="0" smtClean="0">
                <a:ea typeface="ＭＳ Ｐゴシック" pitchFamily="34" charset="-128"/>
              </a:rPr>
              <a:t> </a:t>
            </a:r>
            <a:r>
              <a:rPr lang="en-US" altLang="zh-TW" sz="2000" dirty="0" smtClean="0">
                <a:solidFill>
                  <a:srgbClr val="3366FF"/>
                </a:solidFill>
                <a:ea typeface="ＭＳ Ｐゴシック" pitchFamily="34" charset="-128"/>
              </a:rPr>
              <a:t>V()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ＭＳ Ｐゴシック" pitchFamily="34" charset="-128"/>
              </a:rPr>
              <a:t>Less complicated</a:t>
            </a:r>
          </a:p>
          <a:p>
            <a:pPr>
              <a:lnSpc>
                <a:spcPct val="90000"/>
              </a:lnSpc>
            </a:pPr>
            <a:endParaRPr lang="en-US" altLang="zh-TW" sz="2000" dirty="0" smtClean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469900" y="3541838"/>
            <a:ext cx="7861176" cy="3268662"/>
            <a:chOff x="469900" y="3541838"/>
            <a:chExt cx="7861176" cy="3268662"/>
          </a:xfrm>
        </p:grpSpPr>
        <p:sp>
          <p:nvSpPr>
            <p:cNvPr id="29705" name="Line 13"/>
            <p:cNvSpPr>
              <a:spLocks noChangeShapeType="1"/>
            </p:cNvSpPr>
            <p:nvPr/>
          </p:nvSpPr>
          <p:spPr bwMode="auto">
            <a:xfrm>
              <a:off x="3548063" y="5476875"/>
              <a:ext cx="1171575" cy="800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469900" y="3541838"/>
              <a:ext cx="7861176" cy="3268662"/>
              <a:chOff x="469900" y="3541838"/>
              <a:chExt cx="7861176" cy="3268662"/>
            </a:xfrm>
          </p:grpSpPr>
          <p:sp>
            <p:nvSpPr>
              <p:cNvPr id="29700" name="Rectangle 2"/>
              <p:cNvSpPr>
                <a:spLocks noChangeArrowheads="1"/>
              </p:cNvSpPr>
              <p:nvPr/>
            </p:nvSpPr>
            <p:spPr bwMode="auto">
              <a:xfrm>
                <a:off x="1404938" y="5487988"/>
                <a:ext cx="2130425" cy="8302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1" name="Arc 9"/>
              <p:cNvSpPr>
                <a:spLocks/>
              </p:cNvSpPr>
              <p:nvPr/>
            </p:nvSpPr>
            <p:spPr bwMode="auto">
              <a:xfrm>
                <a:off x="1649413" y="5732463"/>
                <a:ext cx="722312" cy="593725"/>
              </a:xfrm>
              <a:custGeom>
                <a:avLst/>
                <a:gdLst>
                  <a:gd name="T0" fmla="*/ 0 w 21600"/>
                  <a:gd name="T1" fmla="*/ 2147483647 h 21600"/>
                  <a:gd name="T2" fmla="*/ 2147483647 w 21600"/>
                  <a:gd name="T3" fmla="*/ 0 h 21600"/>
                  <a:gd name="T4" fmla="*/ 2147483647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2" name="Arc 10"/>
              <p:cNvSpPr>
                <a:spLocks/>
              </p:cNvSpPr>
              <p:nvPr/>
            </p:nvSpPr>
            <p:spPr bwMode="auto">
              <a:xfrm>
                <a:off x="2384425" y="5732463"/>
                <a:ext cx="850900" cy="579437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3" name="Rectangle 11"/>
              <p:cNvSpPr>
                <a:spLocks noChangeArrowheads="1"/>
              </p:cNvSpPr>
              <p:nvPr/>
            </p:nvSpPr>
            <p:spPr bwMode="auto">
              <a:xfrm>
                <a:off x="1655763" y="6310313"/>
                <a:ext cx="1571625" cy="57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4" name="Line 12"/>
              <p:cNvSpPr>
                <a:spLocks noChangeShapeType="1"/>
              </p:cNvSpPr>
              <p:nvPr/>
            </p:nvSpPr>
            <p:spPr bwMode="auto">
              <a:xfrm flipH="1">
                <a:off x="469900" y="5502275"/>
                <a:ext cx="935038" cy="7064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6" name="Line 14"/>
              <p:cNvSpPr>
                <a:spLocks noChangeShapeType="1"/>
              </p:cNvSpPr>
              <p:nvPr/>
            </p:nvSpPr>
            <p:spPr bwMode="auto">
              <a:xfrm>
                <a:off x="1443038" y="5159375"/>
                <a:ext cx="0" cy="3159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7" name="AutoShape 17"/>
              <p:cNvSpPr>
                <a:spLocks noChangeArrowheads="1"/>
              </p:cNvSpPr>
              <p:nvPr/>
            </p:nvSpPr>
            <p:spPr bwMode="auto">
              <a:xfrm>
                <a:off x="1447800" y="5127625"/>
                <a:ext cx="330200" cy="228600"/>
              </a:xfrm>
              <a:prstGeom prst="rtTriangl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9708" name="Picture 13" descr="http://japanesephotolog.files.wordpress.com/2011/09/kintai-bridge-yamaguchi-prefecture-japan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73389" y="3541838"/>
                <a:ext cx="4357687" cy="3268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Semaphores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262" y="1031875"/>
            <a:ext cx="8733738" cy="52546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Can only be accessed via two indivisible (atomic) operations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wait (S)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   while S &lt;= 0</a:t>
            </a:r>
            <a:r>
              <a:rPr lang="zh-TW" altLang="en-US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Semaphore S is occupied */</a:t>
            </a:r>
            <a:endParaRPr lang="en-US" altLang="zh-TW" sz="2800" dirty="0" smtClean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		          ; // no-op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      </a:t>
            </a:r>
            <a:r>
              <a:rPr lang="en-US" altLang="zh-TW" sz="2800" b="1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S--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;                     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Semaphore S is available, get it */</a:t>
            </a:r>
            <a:endParaRPr lang="en-US" altLang="zh-TW" sz="2800" dirty="0" smtClean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}                             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signal (S)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en-US" altLang="zh-TW" sz="2800" b="1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S++;                         </a:t>
            </a:r>
            <a:r>
              <a:rPr lang="en-US" altLang="zh-TW" b="1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Release the semaphore S */</a:t>
            </a:r>
            <a:endParaRPr lang="en-US" altLang="zh-TW" sz="2800" b="1" dirty="0" smtClean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4000" dirty="0" smtClean="0">
                <a:ea typeface="ＭＳ Ｐゴシック" pitchFamily="34" charset="-128"/>
              </a:rPr>
              <a:t>Semaphore Usage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093788"/>
            <a:ext cx="8399463" cy="4530725"/>
          </a:xfrm>
        </p:spPr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Counting semaphore</a:t>
            </a:r>
            <a:r>
              <a:rPr lang="en-US" altLang="zh-TW" sz="2400" dirty="0" smtClean="0">
                <a:ea typeface="ＭＳ Ｐゴシック" pitchFamily="34" charset="-128"/>
              </a:rPr>
              <a:t> – integer range over an unrestricted domain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Binary semaphore</a:t>
            </a:r>
            <a:r>
              <a:rPr lang="en-US" altLang="zh-TW" sz="2400" dirty="0" smtClean="0">
                <a:ea typeface="ＭＳ Ｐゴシック" pitchFamily="34" charset="-128"/>
              </a:rPr>
              <a:t> – integer value can range only between 0 and 1; can be simpler to implement</a:t>
            </a:r>
          </a:p>
          <a:p>
            <a:pPr lvl="1"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  <a:sym typeface="MT Extra" pitchFamily="18" charset="2"/>
              </a:rPr>
              <a:t>Also known as </a:t>
            </a:r>
            <a:r>
              <a:rPr lang="en-US" altLang="zh-TW" sz="2400" b="1" dirty="0" err="1" smtClean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mutex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 locks </a:t>
            </a:r>
            <a:r>
              <a:rPr lang="en-US" altLang="zh-TW" sz="2400" dirty="0" smtClean="0">
                <a:ea typeface="ＭＳ Ｐゴシック" pitchFamily="34" charset="-128"/>
                <a:sym typeface="MT Extra" pitchFamily="18" charset="2"/>
              </a:rPr>
              <a:t>as they are locks that provide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</a:t>
            </a:r>
            <a:r>
              <a:rPr lang="en-US" altLang="zh-TW" sz="2400" dirty="0" smtClean="0">
                <a:ea typeface="ＭＳ Ｐゴシック" pitchFamily="34" charset="-128"/>
                <a:sym typeface="MT Extra" pitchFamily="18" charset="2"/>
              </a:rPr>
              <a:t>ual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ex</a:t>
            </a:r>
            <a:r>
              <a:rPr lang="en-US" altLang="zh-TW" sz="2400" dirty="0" smtClean="0">
                <a:ea typeface="ＭＳ Ｐゴシック" pitchFamily="34" charset="-128"/>
                <a:sym typeface="MT Extra" pitchFamily="18" charset="2"/>
              </a:rPr>
              <a:t>clusion.</a:t>
            </a:r>
            <a:endParaRPr lang="en-US" altLang="zh-TW" sz="2400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We can use binary semaphore to deal with the CS problem for multiple processes. 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The n processes share a semaphore, </a:t>
            </a:r>
            <a:r>
              <a:rPr lang="en-US" altLang="zh-TW" sz="2400" b="1" dirty="0" err="1" smtClean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400" dirty="0" smtClean="0">
                <a:ea typeface="ＭＳ Ｐゴシック" pitchFamily="34" charset="-128"/>
              </a:rPr>
              <a:t>, initialized to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365250" y="4057650"/>
            <a:ext cx="3127375" cy="6207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350963" y="2944813"/>
            <a:ext cx="3127375" cy="6191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467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Mutual-Exclusion Implementation with semaphores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ea typeface="ＭＳ Ｐゴシック" pitchFamily="34" charset="-128"/>
                <a:sym typeface="MT Extra" pitchFamily="18" charset="2"/>
              </a:rPr>
              <a:t>Provides mutual exclusion (for Process Pi)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Semaphore </a:t>
            </a:r>
            <a:r>
              <a:rPr lang="en-US" altLang="zh-TW" sz="2800" b="1" smtClean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mutex</a:t>
            </a: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;    //  initialized to 1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do {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	wait (mutex);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         // Critical Section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     signal (mutex);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		// remainder section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} while (TRUE);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TW" sz="2400" smtClean="0">
              <a:solidFill>
                <a:srgbClr val="0000FF"/>
              </a:solidFill>
              <a:ea typeface="ＭＳ Ｐゴシック" pitchFamily="34" charset="-128"/>
              <a:sym typeface="MT Extr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4838" y="1233488"/>
            <a:ext cx="8229600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To introduce the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critical-section problem</a:t>
            </a:r>
            <a:r>
              <a:rPr lang="en-US" altLang="zh-TW" sz="2800" dirty="0" smtClean="0">
                <a:ea typeface="ＭＳ Ｐゴシック" pitchFamily="34" charset="-128"/>
              </a:rPr>
              <a:t>, whose solutions can be used to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ensure the consistency of shared data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To present both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software and hardware solutions </a:t>
            </a:r>
            <a:r>
              <a:rPr lang="en-US" altLang="zh-TW" sz="2800" dirty="0" smtClean="0">
                <a:ea typeface="ＭＳ Ｐゴシック" pitchFamily="34" charset="-128"/>
              </a:rPr>
              <a:t>of the critical-section problem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To introduce the concept of an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atomic transaction </a:t>
            </a:r>
            <a:r>
              <a:rPr lang="en-US" altLang="zh-TW" sz="2800" dirty="0" smtClean="0">
                <a:ea typeface="ＭＳ Ｐゴシック" pitchFamily="34" charset="-128"/>
              </a:rPr>
              <a:t>and describe mechanisms to ensure atomicity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ＭＳ Ｐゴシック" pitchFamily="34" charset="-128"/>
              </a:rPr>
              <a:t>Semaphore Usage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892175"/>
            <a:ext cx="8601075" cy="4530725"/>
          </a:xfrm>
        </p:spPr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Counting semaphore can be used to control access to a given resource consisting of a finite number of instances.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The semaphore is initialized to the number of resources available.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To use a resource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, wait()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To release a resource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, signal()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Semaphores can be used to solve various synchronization problem. 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For example, we have two processes P1 and P2.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Execute S1 and then S2</a:t>
            </a:r>
            <a:r>
              <a:rPr lang="en-US" altLang="zh-TW" sz="2400" dirty="0" smtClean="0">
                <a:ea typeface="ＭＳ Ｐゴシック" pitchFamily="34" charset="-128"/>
              </a:rPr>
              <a:t>:</a:t>
            </a:r>
            <a:r>
              <a:rPr lang="zh-TW" altLang="en-US" sz="2400" dirty="0" smtClean="0"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Synch = 0</a:t>
            </a:r>
          </a:p>
          <a:p>
            <a:pPr>
              <a:tabLst>
                <a:tab pos="2005013" algn="ctr"/>
                <a:tab pos="4518025" algn="ctr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TW" sz="2000" dirty="0" smtClean="0">
              <a:solidFill>
                <a:srgbClr val="0000FF"/>
              </a:solidFill>
              <a:ea typeface="ＭＳ Ｐゴシック" pitchFamily="34" charset="-128"/>
              <a:sym typeface="MT Extra" pitchFamily="18" charset="2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49963" y="5006088"/>
            <a:ext cx="4211637" cy="1808054"/>
            <a:chOff x="2398713" y="4970463"/>
            <a:chExt cx="4211637" cy="1808054"/>
          </a:xfrm>
        </p:grpSpPr>
        <p:sp>
          <p:nvSpPr>
            <p:cNvPr id="33796" name="Rectangle 2"/>
            <p:cNvSpPr>
              <a:spLocks noChangeArrowheads="1"/>
            </p:cNvSpPr>
            <p:nvPr/>
          </p:nvSpPr>
          <p:spPr bwMode="auto">
            <a:xfrm>
              <a:off x="2398713" y="5484813"/>
              <a:ext cx="2016125" cy="873125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  <p:sp>
          <p:nvSpPr>
            <p:cNvPr id="33797" name="Rectangle 9"/>
            <p:cNvSpPr>
              <a:spLocks noChangeArrowheads="1"/>
            </p:cNvSpPr>
            <p:nvPr/>
          </p:nvSpPr>
          <p:spPr bwMode="auto">
            <a:xfrm>
              <a:off x="2428613" y="5527675"/>
              <a:ext cx="2013373" cy="865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S1;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signal(synch);</a:t>
              </a:r>
            </a:p>
          </p:txBody>
        </p:sp>
        <p:sp>
          <p:nvSpPr>
            <p:cNvPr id="33798" name="Rectangle 10"/>
            <p:cNvSpPr>
              <a:spLocks noChangeArrowheads="1"/>
            </p:cNvSpPr>
            <p:nvPr/>
          </p:nvSpPr>
          <p:spPr bwMode="auto">
            <a:xfrm>
              <a:off x="4594225" y="5494338"/>
              <a:ext cx="2016125" cy="873125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  <p:sp>
          <p:nvSpPr>
            <p:cNvPr id="33799" name="Rectangle 11"/>
            <p:cNvSpPr>
              <a:spLocks noChangeArrowheads="1"/>
            </p:cNvSpPr>
            <p:nvPr/>
          </p:nvSpPr>
          <p:spPr bwMode="auto">
            <a:xfrm>
              <a:off x="4731000" y="5525325"/>
              <a:ext cx="1817806" cy="865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wait(synch);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S2;</a:t>
              </a:r>
            </a:p>
          </p:txBody>
        </p:sp>
        <p:sp>
          <p:nvSpPr>
            <p:cNvPr id="33800" name="Rectangle 12"/>
            <p:cNvSpPr>
              <a:spLocks noChangeArrowheads="1"/>
            </p:cNvSpPr>
            <p:nvPr/>
          </p:nvSpPr>
          <p:spPr bwMode="auto">
            <a:xfrm>
              <a:off x="2959100" y="6356350"/>
              <a:ext cx="2930290" cy="422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>
                  <a:latin typeface="Candara" pitchFamily="34" charset="0"/>
                </a:rPr>
                <a:t>P1                                P2</a:t>
              </a:r>
            </a:p>
          </p:txBody>
        </p:sp>
        <p:sp>
          <p:nvSpPr>
            <p:cNvPr id="33801" name="AutoShape 14"/>
            <p:cNvSpPr>
              <a:spLocks noChangeArrowheads="1"/>
            </p:cNvSpPr>
            <p:nvPr/>
          </p:nvSpPr>
          <p:spPr bwMode="auto">
            <a:xfrm rot="16200000" flipH="1">
              <a:off x="4314826" y="4899025"/>
              <a:ext cx="400050" cy="542925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Semaphore Implementation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985838"/>
            <a:ext cx="8275637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The main disadvantage of previous mutual-exclusion solution is the</a:t>
            </a:r>
            <a:r>
              <a:rPr lang="en-US" altLang="zh-TW" sz="2800" i="1" dirty="0" smtClean="0">
                <a:ea typeface="ＭＳ Ｐゴシック" pitchFamily="34" charset="-128"/>
              </a:rPr>
              <a:t> </a:t>
            </a:r>
            <a:r>
              <a:rPr lang="en-US" altLang="zh-TW" sz="2800" b="1" i="1" dirty="0" smtClean="0">
                <a:solidFill>
                  <a:srgbClr val="FF0000"/>
                </a:solidFill>
                <a:ea typeface="ＭＳ Ｐゴシック" pitchFamily="34" charset="-128"/>
              </a:rPr>
              <a:t>busy waiting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(CPU is wasting)</a:t>
            </a:r>
            <a:r>
              <a:rPr lang="en-US" altLang="zh-TW" sz="2800" dirty="0" smtClean="0">
                <a:ea typeface="ＭＳ Ｐゴシック" pitchFamily="34" charset="-128"/>
              </a:rPr>
              <a:t>. 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This type of semaphore is called a </a:t>
            </a:r>
            <a:r>
              <a:rPr lang="en-US" altLang="zh-TW" sz="2800" b="1" i="1" dirty="0" smtClean="0">
                <a:solidFill>
                  <a:srgbClr val="FF0000"/>
                </a:solidFill>
                <a:ea typeface="ＭＳ Ｐゴシック" pitchFamily="34" charset="-128"/>
              </a:rPr>
              <a:t>spinlock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.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To overcome this, we can use the concept of </a:t>
            </a:r>
            <a:r>
              <a:rPr lang="en-US" altLang="zh-TW" sz="2800" b="1" i="1" dirty="0" smtClean="0">
                <a:solidFill>
                  <a:srgbClr val="FF0000"/>
                </a:solidFill>
                <a:ea typeface="ＭＳ Ｐゴシック" pitchFamily="34" charset="-128"/>
              </a:rPr>
              <a:t>block</a:t>
            </a:r>
            <a:r>
              <a:rPr lang="en-US" altLang="zh-TW" sz="2800" dirty="0" smtClean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and</a:t>
            </a:r>
            <a:r>
              <a:rPr lang="en-US" altLang="zh-TW" sz="2800" dirty="0" smtClean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b="1" i="1" dirty="0" smtClean="0">
                <a:solidFill>
                  <a:srgbClr val="FF0000"/>
                </a:solidFill>
                <a:ea typeface="ＭＳ Ｐゴシック" pitchFamily="34" charset="-128"/>
              </a:rPr>
              <a:t>wakeup</a:t>
            </a:r>
            <a:r>
              <a:rPr lang="en-US" altLang="zh-TW" sz="2800" dirty="0" smtClean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operations. </a:t>
            </a:r>
          </a:p>
          <a:p>
            <a:pPr lvl="1">
              <a:buFont typeface="Monotype Sorts" pitchFamily="2" charset="2"/>
              <a:buNone/>
            </a:pPr>
            <a:endParaRPr lang="en-US" altLang="zh-TW" sz="2800" dirty="0" smtClean="0">
              <a:ea typeface="ＭＳ Ｐゴシック" pitchFamily="34" charset="-128"/>
            </a:endParaRPr>
          </a:p>
        </p:txBody>
      </p:sp>
      <p:sp>
        <p:nvSpPr>
          <p:cNvPr id="34820" name="矩形 3"/>
          <p:cNvSpPr>
            <a:spLocks noChangeArrowheads="1"/>
          </p:cNvSpPr>
          <p:nvPr/>
        </p:nvSpPr>
        <p:spPr bwMode="auto">
          <a:xfrm>
            <a:off x="1836738" y="4219575"/>
            <a:ext cx="5897562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Typedef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struc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    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int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</a:rPr>
              <a:t>value;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    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struct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</a:rPr>
              <a:t>process *list;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} semaphore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  <p:bldP spid="348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7088" y="174407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549" y="862638"/>
            <a:ext cx="8172945" cy="4700587"/>
          </a:xfrm>
        </p:spPr>
        <p:txBody>
          <a:bodyPr/>
          <a:lstStyle/>
          <a:p>
            <a:r>
              <a:rPr lang="en-US" altLang="zh-TW" sz="2400" dirty="0" smtClean="0">
                <a:ea typeface="ＭＳ Ｐゴシック" pitchFamily="34" charset="-128"/>
              </a:rPr>
              <a:t>With each semaphore there is an associated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waiting queue</a:t>
            </a:r>
            <a:r>
              <a:rPr lang="en-US" altLang="zh-TW" sz="2400" dirty="0" smtClean="0">
                <a:ea typeface="ＭＳ Ｐゴシック" pitchFamily="34" charset="-128"/>
              </a:rPr>
              <a:t>. Each entry in a waiting queue has two data items:</a:t>
            </a:r>
          </a:p>
          <a:p>
            <a:pPr lvl="1"/>
            <a:r>
              <a:rPr lang="en-US" altLang="zh-TW" sz="2400" dirty="0" smtClean="0"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value</a:t>
            </a:r>
            <a:r>
              <a:rPr lang="en-US" altLang="zh-TW" sz="2400" dirty="0" smtClean="0">
                <a:ea typeface="ＭＳ Ｐゴシック" pitchFamily="34" charset="-128"/>
              </a:rPr>
              <a:t> (of type integer)  </a:t>
            </a:r>
          </a:p>
          <a:p>
            <a:pPr lvl="2"/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Value &gt; 0 indicates semaphore is still available</a:t>
            </a:r>
          </a:p>
          <a:p>
            <a:pPr lvl="2"/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Value = 0  indicates semaphore is just occupied and </a:t>
            </a:r>
          </a:p>
          <a:p>
            <a:pPr lvl="3">
              <a:buNone/>
            </a:pP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             </a:t>
            </a:r>
            <a:r>
              <a:rPr lang="zh-TW" alt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   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no waiting process</a:t>
            </a:r>
          </a:p>
          <a:p>
            <a:pPr lvl="2"/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Value &lt; 0  indicates the number of waiting processes</a:t>
            </a:r>
            <a:endParaRPr lang="en-US" altLang="zh-TW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/>
            <a:r>
              <a:rPr lang="en-US" altLang="zh-TW" sz="2400" dirty="0" smtClean="0"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pointer</a:t>
            </a:r>
            <a:r>
              <a:rPr lang="en-US" altLang="zh-TW" sz="2400" dirty="0" smtClean="0">
                <a:ea typeface="ＭＳ Ｐゴシック" pitchFamily="34" charset="-128"/>
              </a:rPr>
              <a:t> to next record in the list      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/* waiting list</a:t>
            </a:r>
            <a:r>
              <a:rPr lang="zh-TW" alt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 *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/</a:t>
            </a:r>
            <a:endParaRPr lang="en-US" altLang="zh-TW" sz="24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400" dirty="0" smtClean="0">
                <a:ea typeface="ＭＳ Ｐゴシック" pitchFamily="34" charset="-128"/>
              </a:rPr>
              <a:t>Two operations: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block</a:t>
            </a:r>
            <a:r>
              <a:rPr lang="en-US" altLang="zh-TW" sz="2400" dirty="0" smtClean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– place the process invoking the operation on the appropriate waiting queue.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wakeup</a:t>
            </a:r>
            <a:r>
              <a:rPr lang="en-US" altLang="zh-TW" sz="2400" dirty="0" smtClean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– remove one of processes in the waiting queue and place it in the ready queue.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98" y="204788"/>
            <a:ext cx="8458200" cy="581025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 smtClean="0">
                <a:ea typeface="ＭＳ Ｐゴシック" pitchFamily="34" charset="-128"/>
              </a:rPr>
              <a:t> </a:t>
            </a:r>
            <a:endParaRPr lang="en-US" altLang="zh-TW" sz="2800" dirty="0" smtClean="0">
              <a:ea typeface="ＭＳ Ｐゴシック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851775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ＭＳ Ｐゴシック" pitchFamily="34" charset="-128"/>
              </a:rPr>
              <a:t>Implementation of wait: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wait(semaphore *S)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--;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if (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&lt; 0)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	add this process to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S.list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	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block();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}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544" y="158641"/>
            <a:ext cx="8458200" cy="581025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 smtClean="0">
                <a:ea typeface="ＭＳ Ｐゴシック" pitchFamily="34" charset="-128"/>
              </a:rPr>
              <a:t> </a:t>
            </a:r>
            <a:endParaRPr lang="en-US" altLang="zh-TW" sz="2800" dirty="0" smtClean="0">
              <a:ea typeface="ＭＳ Ｐゴシック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282700"/>
            <a:ext cx="8332788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ＭＳ Ｐゴシック" pitchFamily="34" charset="-128"/>
              </a:rPr>
              <a:t>Implementation of signal: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signal(semaphore *S) 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++;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if (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&lt;= 0)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	remove a process P from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S.list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	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wakeup(P)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5556" y="14287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100138"/>
            <a:ext cx="8239125" cy="4700587"/>
          </a:xfrm>
        </p:spPr>
        <p:txBody>
          <a:bodyPr/>
          <a:lstStyle/>
          <a:p>
            <a:r>
              <a:rPr lang="en-US" altLang="zh-TW" sz="2400" dirty="0" smtClean="0">
                <a:ea typeface="ＭＳ Ｐゴシック" pitchFamily="34" charset="-128"/>
              </a:rPr>
              <a:t>Note that the semaphore value may be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negative</a:t>
            </a:r>
            <a:r>
              <a:rPr lang="en-US" altLang="zh-TW" sz="2400" dirty="0" smtClean="0">
                <a:ea typeface="ＭＳ Ｐゴシック" pitchFamily="34" charset="-128"/>
              </a:rPr>
              <a:t>.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Its magnitude is the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number of processes waiting on that semaphore</a:t>
            </a:r>
            <a:r>
              <a:rPr lang="en-US" altLang="zh-TW" sz="2400" dirty="0" smtClean="0">
                <a:ea typeface="ＭＳ Ｐゴシック" pitchFamily="34" charset="-128"/>
              </a:rPr>
              <a:t>.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The list of waiting processes can be easily implemented by a link field in each process control block (PCB).</a:t>
            </a:r>
            <a:endParaRPr lang="en-US" altLang="zh-TW" sz="240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Deadlock and Starvation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01713"/>
            <a:ext cx="8321675" cy="4667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Deadlock</a:t>
            </a:r>
            <a:r>
              <a:rPr lang="en-US" altLang="zh-TW" sz="2400" dirty="0" smtClean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– two or more processes are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waiting indefinitely </a:t>
            </a:r>
            <a:r>
              <a:rPr lang="en-US" altLang="zh-TW" sz="2400" dirty="0" smtClean="0">
                <a:ea typeface="ＭＳ Ｐゴシック" pitchFamily="34" charset="-128"/>
              </a:rPr>
              <a:t>for an event that can be caused by only one of the waiting processes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Let </a:t>
            </a:r>
            <a:r>
              <a:rPr lang="en-US" altLang="zh-TW" sz="2000" b="1" dirty="0" smtClean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altLang="zh-TW" sz="2400" dirty="0" smtClean="0">
                <a:ea typeface="ＭＳ Ｐゴシック" pitchFamily="34" charset="-128"/>
              </a:rPr>
              <a:t> and </a:t>
            </a:r>
            <a:r>
              <a:rPr lang="en-US" altLang="zh-TW" sz="2000" b="1" dirty="0" smtClean="0">
                <a:solidFill>
                  <a:srgbClr val="FF0000"/>
                </a:solidFill>
                <a:ea typeface="ＭＳ Ｐゴシック" pitchFamily="34" charset="-128"/>
              </a:rPr>
              <a:t>Q</a:t>
            </a:r>
            <a:r>
              <a:rPr lang="en-US" altLang="zh-TW" sz="2400" dirty="0" smtClean="0">
                <a:ea typeface="ＭＳ Ｐゴシック" pitchFamily="34" charset="-128"/>
              </a:rPr>
              <a:t> be two semaphores initialized to 1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endParaRPr lang="en-US" altLang="zh-TW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altLang="zh-TW" sz="2400" i="1" dirty="0" smtClean="0">
                <a:ea typeface="ＭＳ Ｐゴシック" pitchFamily="34" charset="-128"/>
              </a:rPr>
              <a:t>		</a:t>
            </a:r>
            <a:endParaRPr lang="en-US" altLang="zh-TW" sz="20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Starvation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 – indefinite blocking</a:t>
            </a:r>
            <a:r>
              <a:rPr lang="en-US" altLang="zh-TW" sz="2400" dirty="0" smtClean="0">
                <a:ea typeface="ＭＳ Ｐゴシック" pitchFamily="34" charset="-128"/>
              </a:rPr>
              <a:t>.  A process may never be removed from the semaphore queue in which it is suspended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2670175" y="2566163"/>
            <a:ext cx="3861688" cy="2601912"/>
            <a:chOff x="2670175" y="2566163"/>
            <a:chExt cx="3861688" cy="2601912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2670175" y="2930525"/>
              <a:ext cx="1701800" cy="213042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2840350" y="2585213"/>
              <a:ext cx="1484313" cy="2582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dirty="0">
                  <a:solidFill>
                    <a:srgbClr val="FFFFFF"/>
                  </a:solidFill>
                </a:rPr>
                <a:t>  </a:t>
              </a:r>
              <a:r>
                <a:rPr lang="en-US" altLang="zh-TW" sz="2000" dirty="0"/>
                <a:t> P0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    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signal(Q);</a:t>
              </a:r>
            </a:p>
            <a:p>
              <a:pPr marL="285750" indent="-285750" latinLnBrk="1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endParaRPr lang="en-US" altLang="zh-TW" sz="2000" i="1" dirty="0">
                <a:solidFill>
                  <a:srgbClr val="FFFFFF"/>
                </a:solidFill>
              </a:endParaRPr>
            </a:p>
          </p:txBody>
        </p:sp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3325813" y="3502025"/>
              <a:ext cx="285750" cy="585788"/>
              <a:chOff x="1866" y="2365"/>
              <a:chExt cx="180" cy="369"/>
            </a:xfrm>
          </p:grpSpPr>
          <p:sp>
            <p:nvSpPr>
              <p:cNvPr id="39948" name="Rectangle 7"/>
              <p:cNvSpPr>
                <a:spLocks noChangeArrowheads="1"/>
              </p:cNvSpPr>
              <p:nvPr/>
            </p:nvSpPr>
            <p:spPr bwMode="auto">
              <a:xfrm>
                <a:off x="1869" y="2365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  <p:sp>
            <p:nvSpPr>
              <p:cNvPr id="39949" name="Rectangle 8"/>
              <p:cNvSpPr>
                <a:spLocks noChangeArrowheads="1"/>
              </p:cNvSpPr>
              <p:nvPr/>
            </p:nvSpPr>
            <p:spPr bwMode="auto">
              <a:xfrm>
                <a:off x="1866" y="2434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  <p:sp>
            <p:nvSpPr>
              <p:cNvPr id="39950" name="Rectangle 9"/>
              <p:cNvSpPr>
                <a:spLocks noChangeArrowheads="1"/>
              </p:cNvSpPr>
              <p:nvPr/>
            </p:nvSpPr>
            <p:spPr bwMode="auto">
              <a:xfrm>
                <a:off x="1872" y="2503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</p:grp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94250" y="2911475"/>
              <a:ext cx="1701800" cy="213042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9944" name="Rectangle 11"/>
            <p:cNvSpPr>
              <a:spLocks noChangeArrowheads="1"/>
            </p:cNvSpPr>
            <p:nvPr/>
          </p:nvSpPr>
          <p:spPr bwMode="auto">
            <a:xfrm>
              <a:off x="5047550" y="2566163"/>
              <a:ext cx="1484313" cy="2582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dirty="0"/>
                <a:t>   P1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    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signal(S);</a:t>
              </a:r>
              <a:endParaRPr lang="en-US" altLang="zh-TW" sz="2000" dirty="0"/>
            </a:p>
            <a:p>
              <a:pPr marL="285750" indent="-285750" latinLnBrk="1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endParaRPr lang="en-US" altLang="zh-TW" sz="2000" dirty="0"/>
            </a:p>
          </p:txBody>
        </p:sp>
        <p:sp>
          <p:nvSpPr>
            <p:cNvPr id="39945" name="Rectangle 12"/>
            <p:cNvSpPr>
              <a:spLocks noChangeArrowheads="1"/>
            </p:cNvSpPr>
            <p:nvPr/>
          </p:nvSpPr>
          <p:spPr bwMode="auto">
            <a:xfrm>
              <a:off x="5454650" y="3482975"/>
              <a:ext cx="2762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39946" name="Rectangle 13"/>
            <p:cNvSpPr>
              <a:spLocks noChangeArrowheads="1"/>
            </p:cNvSpPr>
            <p:nvPr/>
          </p:nvSpPr>
          <p:spPr bwMode="auto">
            <a:xfrm>
              <a:off x="5464175" y="3592513"/>
              <a:ext cx="2762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39947" name="Rectangle 14"/>
            <p:cNvSpPr>
              <a:spLocks noChangeArrowheads="1"/>
            </p:cNvSpPr>
            <p:nvPr/>
          </p:nvSpPr>
          <p:spPr bwMode="auto">
            <a:xfrm>
              <a:off x="5459413" y="3702050"/>
              <a:ext cx="2762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</p:grpSp>
      <p:cxnSp>
        <p:nvCxnSpPr>
          <p:cNvPr id="16" name="直線單箭頭接點 15"/>
          <p:cNvCxnSpPr/>
          <p:nvPr/>
        </p:nvCxnSpPr>
        <p:spPr bwMode="auto">
          <a:xfrm flipV="1">
            <a:off x="2488433" y="313895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 flipV="1">
            <a:off x="4668495" y="312275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 flipV="1">
            <a:off x="2477272" y="349518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 flipV="1">
            <a:off x="4650792" y="347639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6840187" y="332509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Deadlock !!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Priority Inversion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031875"/>
            <a:ext cx="8229600" cy="4667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Priority Inversion  </a:t>
            </a:r>
            <a:r>
              <a:rPr lang="en-US" altLang="zh-TW" sz="2400" dirty="0" smtClean="0">
                <a:ea typeface="ＭＳ Ｐゴシック" pitchFamily="34" charset="-128"/>
              </a:rPr>
              <a:t>- Scheduling problem when lower-priority process holds a lock needed by higher-priority process.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Three processes L, M, H with priority L &lt; M &lt; H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Assume process H requires resource R, which is using by process L.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Process H waits.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Assume process M becomes </a:t>
            </a:r>
            <a:r>
              <a:rPr lang="en-US" altLang="zh-TW" sz="2400" dirty="0" err="1" smtClean="0">
                <a:ea typeface="ＭＳ Ｐゴシック" pitchFamily="34" charset="-128"/>
              </a:rPr>
              <a:t>runnable</a:t>
            </a:r>
            <a:r>
              <a:rPr lang="en-US" altLang="zh-TW" sz="2400" dirty="0" smtClean="0">
                <a:ea typeface="ＭＳ Ｐゴシック" pitchFamily="34" charset="-128"/>
              </a:rPr>
              <a:t>, thereby preempting process L.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Indirectly, a process with lower priority – M – has affected how long H must wait for L to release R.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Priority-inheritance protocol </a:t>
            </a:r>
            <a:r>
              <a:rPr lang="en-US" altLang="zh-TW" sz="2400" dirty="0" smtClean="0">
                <a:ea typeface="ＭＳ Ｐゴシック" pitchFamily="34" charset="-128"/>
              </a:rPr>
              <a:t>– all processes that are accessing resources needed by a higher priority process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inherit the higher priority </a:t>
            </a:r>
            <a:r>
              <a:rPr lang="en-US" altLang="zh-TW" sz="2400" dirty="0" smtClean="0">
                <a:ea typeface="ＭＳ Ｐゴシック" pitchFamily="34" charset="-128"/>
              </a:rPr>
              <a:t>until they are finished with the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Classical Problems of Synchronization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smtClean="0">
                <a:ea typeface="ＭＳ Ｐゴシック" pitchFamily="34" charset="-128"/>
              </a:rPr>
              <a:t>Bounded-Buffer Problem</a:t>
            </a:r>
          </a:p>
          <a:p>
            <a:r>
              <a:rPr lang="en-US" altLang="zh-TW" sz="2800" smtClean="0">
                <a:ea typeface="ＭＳ Ｐゴシック" pitchFamily="34" charset="-128"/>
              </a:rPr>
              <a:t>Readers and Writers Problem</a:t>
            </a:r>
          </a:p>
          <a:p>
            <a:r>
              <a:rPr lang="en-US" altLang="zh-TW" sz="2800" smtClean="0">
                <a:ea typeface="ＭＳ Ｐゴシック" pitchFamily="34" charset="-128"/>
              </a:rPr>
              <a:t>Dining-Philosophers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ＭＳ Ｐゴシック" pitchFamily="34" charset="-128"/>
              </a:rPr>
              <a:t>Bounded-Buffer Problem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277938"/>
            <a:ext cx="8091488" cy="3725862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Used to illustrate the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power of synchronization primitives</a:t>
            </a:r>
            <a:r>
              <a:rPr lang="en-US" altLang="zh-TW" sz="2800" dirty="0" smtClean="0">
                <a:ea typeface="ＭＳ Ｐゴシック" pitchFamily="34" charset="-128"/>
              </a:rPr>
              <a:t>.</a:t>
            </a:r>
          </a:p>
          <a:p>
            <a:r>
              <a:rPr lang="en-US" altLang="zh-TW" sz="2800" i="1" dirty="0" smtClean="0">
                <a:ea typeface="ＭＳ Ｐゴシック" pitchFamily="34" charset="-128"/>
              </a:rPr>
              <a:t>N</a:t>
            </a:r>
            <a:r>
              <a:rPr lang="en-US" altLang="zh-TW" sz="2800" dirty="0" smtClean="0">
                <a:ea typeface="ＭＳ Ｐゴシック" pitchFamily="34" charset="-128"/>
              </a:rPr>
              <a:t> buffers, each can hold one item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Semaphore </a:t>
            </a:r>
            <a:r>
              <a:rPr lang="en-US" altLang="zh-TW" sz="2800" b="1" dirty="0" err="1" smtClean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 initialized to the value 1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Semaphore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full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initialized to the value 0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Semaphore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empty</a:t>
            </a:r>
            <a:r>
              <a:rPr lang="en-US" altLang="zh-TW" sz="2800" dirty="0" smtClean="0">
                <a:ea typeface="ＭＳ Ｐゴシック" pitchFamily="34" charset="-128"/>
              </a:rPr>
              <a:t> initialized to the value N.</a:t>
            </a:r>
          </a:p>
          <a:p>
            <a:endParaRPr lang="en-US" altLang="zh-TW" sz="2800" dirty="0" smtClean="0">
              <a:ea typeface="ＭＳ Ｐゴシック" pitchFamily="34" charset="-128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249237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TW" altLang="zh-TW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Background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7388" y="1071563"/>
            <a:ext cx="8069262" cy="4860925"/>
          </a:xfrm>
        </p:spPr>
        <p:txBody>
          <a:bodyPr/>
          <a:lstStyle/>
          <a:p>
            <a:r>
              <a:rPr lang="en-US" altLang="zh-TW" sz="2400" dirty="0" smtClean="0">
                <a:ea typeface="ＭＳ Ｐゴシック" pitchFamily="34" charset="-128"/>
              </a:rPr>
              <a:t>Concurrent access to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shared data </a:t>
            </a:r>
            <a:r>
              <a:rPr lang="en-US" altLang="zh-TW" sz="2400" dirty="0" smtClean="0">
                <a:ea typeface="ＭＳ Ｐゴシック" pitchFamily="34" charset="-128"/>
              </a:rPr>
              <a:t>may result in data inconsistency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Maintaining data consistency requires mechanisms to ensure the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orderly execution </a:t>
            </a:r>
            <a:r>
              <a:rPr lang="en-US" altLang="zh-TW" sz="2400" dirty="0" smtClean="0">
                <a:ea typeface="ＭＳ Ｐゴシック" pitchFamily="34" charset="-128"/>
              </a:rPr>
              <a:t>of cooperating processes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Suppose that we want to provide a solution to the consumer-producer problem that fills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all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the buffers. 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We can do so by having an integer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count</a:t>
            </a:r>
            <a:r>
              <a:rPr lang="en-US" altLang="zh-TW" sz="2400" dirty="0" smtClean="0">
                <a:ea typeface="ＭＳ Ｐゴシック" pitchFamily="34" charset="-128"/>
              </a:rPr>
              <a:t> that keeps track of the number of full buffers.  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Initially, count is set to 0. It is incremented by the producer after it produces a new buffer and is decremented by the consumer after it consumes a buffer.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9400" y="1581150"/>
            <a:ext cx="3951288" cy="4370388"/>
          </a:xfrm>
          <a:prstGeom prst="rect">
            <a:avLst/>
          </a:prstGeom>
          <a:gradFill rotWithShape="0">
            <a:gsLst>
              <a:gs pos="0">
                <a:srgbClr val="990B8A">
                  <a:gamma/>
                  <a:shade val="46275"/>
                  <a:invGamma/>
                </a:srgbClr>
              </a:gs>
              <a:gs pos="50000">
                <a:srgbClr val="990B8A"/>
              </a:gs>
              <a:gs pos="100000">
                <a:srgbClr val="990B8A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0076" y="1593850"/>
            <a:ext cx="4389540" cy="4387850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Bounded Buffer Problem (Cont.)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" y="1016000"/>
            <a:ext cx="7848600" cy="4876800"/>
          </a:xfrm>
        </p:spPr>
        <p:txBody>
          <a:bodyPr/>
          <a:lstStyle/>
          <a:p>
            <a:r>
              <a:rPr lang="en-US" altLang="zh-TW" sz="1600" dirty="0" smtClean="0">
                <a:ea typeface="ＭＳ Ｐゴシック" pitchFamily="34" charset="-128"/>
              </a:rPr>
              <a:t>The structure of the producer process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do  {</a:t>
            </a:r>
            <a:b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</a:br>
            <a:endParaRPr lang="en-US" altLang="zh-TW" sz="1600" dirty="0" smtClean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                         //   produce an item in </a:t>
            </a:r>
            <a:r>
              <a:rPr lang="en-US" altLang="zh-TW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nextp</a:t>
            </a:r>
            <a:endParaRPr lang="en-US" altLang="zh-TW" sz="1600" dirty="0" smtClean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1600" dirty="0" smtClean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                   wait (empty);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                   wait (</a:t>
            </a:r>
            <a:r>
              <a:rPr lang="en-US" altLang="zh-TW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mutex</a:t>
            </a: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 smtClean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                         //  add the item to the  buffer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 smtClean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                    signal (</a:t>
            </a:r>
            <a:r>
              <a:rPr lang="en-US" altLang="zh-TW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mutex</a:t>
            </a: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                    signal (full);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           } while (TRUE);</a:t>
            </a:r>
          </a:p>
        </p:txBody>
      </p:sp>
      <p:sp>
        <p:nvSpPr>
          <p:cNvPr id="44038" name="Rectangle 3"/>
          <p:cNvSpPr txBox="1">
            <a:spLocks noChangeArrowheads="1"/>
          </p:cNvSpPr>
          <p:nvPr/>
        </p:nvSpPr>
        <p:spPr bwMode="auto">
          <a:xfrm>
            <a:off x="3911600" y="1047750"/>
            <a:ext cx="582136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1600" b="1" dirty="0">
                <a:latin typeface="Candara" pitchFamily="34" charset="0"/>
              </a:rPr>
              <a:t>The structure of the consumer process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solidFill>
                  <a:srgbClr val="0000FF"/>
                </a:solidFill>
                <a:latin typeface="Candara" pitchFamily="34" charset="0"/>
              </a:rPr>
              <a:t>           </a:t>
            </a:r>
            <a:r>
              <a:rPr kumimoji="1" lang="en-US" altLang="zh-TW" sz="1600" b="1" dirty="0">
                <a:latin typeface="Candar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wait (full);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wait (</a:t>
            </a:r>
            <a:r>
              <a:rPr kumimoji="1" lang="en-US" altLang="zh-TW" sz="1600" b="1" dirty="0" err="1">
                <a:latin typeface="Candara" pitchFamily="34" charset="0"/>
              </a:rPr>
              <a:t>mutex</a:t>
            </a:r>
            <a:r>
              <a:rPr kumimoji="1" lang="en-US" altLang="zh-TW" sz="1600" b="1" dirty="0">
                <a:latin typeface="Candar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         //  remove an item from  buffer to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signal (</a:t>
            </a:r>
            <a:r>
              <a:rPr kumimoji="1" lang="en-US" altLang="zh-TW" sz="1600" b="1" dirty="0" err="1">
                <a:latin typeface="Candara" pitchFamily="34" charset="0"/>
              </a:rPr>
              <a:t>mutex</a:t>
            </a:r>
            <a:r>
              <a:rPr kumimoji="1" lang="en-US" altLang="zh-TW" sz="1600" b="1" dirty="0">
                <a:latin typeface="Candar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signal (empty);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        //  consume the item in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} while (TRUE);</a:t>
            </a:r>
          </a:p>
        </p:txBody>
      </p:sp>
      <p:sp>
        <p:nvSpPr>
          <p:cNvPr id="44039" name="Freeform 10"/>
          <p:cNvSpPr>
            <a:spLocks/>
          </p:cNvSpPr>
          <p:nvPr/>
        </p:nvSpPr>
        <p:spPr bwMode="auto">
          <a:xfrm>
            <a:off x="311075" y="3440113"/>
            <a:ext cx="6445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0" name="Freeform 12"/>
          <p:cNvSpPr>
            <a:spLocks/>
          </p:cNvSpPr>
          <p:nvPr/>
        </p:nvSpPr>
        <p:spPr bwMode="auto">
          <a:xfrm flipH="1">
            <a:off x="6172063" y="2571750"/>
            <a:ext cx="6318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1" name="Line 13"/>
          <p:cNvSpPr>
            <a:spLocks noChangeShapeType="1"/>
          </p:cNvSpPr>
          <p:nvPr/>
        </p:nvSpPr>
        <p:spPr bwMode="auto">
          <a:xfrm flipH="1" flipV="1">
            <a:off x="2350950" y="3173413"/>
            <a:ext cx="2452688" cy="1011237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 flipV="1">
            <a:off x="2288275" y="2247900"/>
            <a:ext cx="2517775" cy="2817813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911936" y="6246424"/>
            <a:ext cx="350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Candara" pitchFamily="34" charset="0"/>
                <a:ea typeface="ＭＳ Ｐゴシック" pitchFamily="34" charset="-128"/>
              </a:rPr>
              <a:t>Initial, Empty = N, Full = 0</a:t>
            </a:r>
            <a:endParaRPr lang="zh-TW" altLang="en-US" sz="24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31775"/>
            <a:ext cx="8229600" cy="576263"/>
          </a:xfrm>
          <a:noFill/>
        </p:spPr>
        <p:txBody>
          <a:bodyPr lIns="90488" tIns="44450" rIns="90488" bIns="44450"/>
          <a:lstStyle/>
          <a:p>
            <a:r>
              <a:rPr lang="en-US" altLang="zh-TW" smtClean="0">
                <a:ea typeface="ＭＳ Ｐゴシック" pitchFamily="34" charset="-128"/>
              </a:rPr>
              <a:t>The Reader and Writers Problem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69975"/>
            <a:ext cx="8402638" cy="3729038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 smtClean="0">
                <a:ea typeface="ＭＳ Ｐゴシック" pitchFamily="34" charset="-128"/>
              </a:rPr>
              <a:t>A data object, such as a file or record, is to be shared among several concurrent processes.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The writers are required to have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exclusive access </a:t>
            </a:r>
            <a:r>
              <a:rPr lang="en-US" altLang="zh-TW" sz="2800" dirty="0" smtClean="0">
                <a:ea typeface="ＭＳ Ｐゴシック" pitchFamily="34" charset="-128"/>
              </a:rPr>
              <a:t>to the shared object.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The readers-writers problem has several variations, all involving priorities.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The First problem </a:t>
            </a:r>
            <a:r>
              <a:rPr lang="en-US" altLang="zh-TW" sz="2800" dirty="0" smtClean="0">
                <a:ea typeface="ＭＳ Ｐゴシック" pitchFamily="34" charset="-128"/>
              </a:rPr>
              <a:t>-- require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no reader will be kept waiting unless a writer has already obtained permission to use the shared object. </a:t>
            </a:r>
            <a:r>
              <a:rPr lang="en-US" altLang="zh-TW" sz="2800" dirty="0" smtClean="0">
                <a:ea typeface="ＭＳ Ｐゴシック" pitchFamily="34" charset="-128"/>
              </a:rPr>
              <a:t>Thus, no reader should wait for other readers to finish even a writer is waiting.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77813"/>
            <a:ext cx="8229600" cy="576262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The Reader and Writers Problem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63625"/>
            <a:ext cx="8266113" cy="4191000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The Second  problem </a:t>
            </a:r>
            <a:r>
              <a:rPr lang="en-US" altLang="zh-TW" sz="2800" dirty="0" smtClean="0">
                <a:ea typeface="ＭＳ Ｐゴシック" pitchFamily="34" charset="-128"/>
              </a:rPr>
              <a:t>-- require once a writer is ready, that writer performs its write as soon as possible, after old readers (or writer) are completed.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Thus, if a writer is waiting to access the object, no new readers may start reading</a:t>
            </a:r>
            <a:r>
              <a:rPr lang="en-US" altLang="zh-TW" sz="2800" dirty="0" smtClean="0">
                <a:ea typeface="ＭＳ Ｐゴシック" pitchFamily="34" charset="-128"/>
              </a:rPr>
              <a:t>.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A solution to either problem may result in </a:t>
            </a:r>
            <a:r>
              <a:rPr lang="en-US" altLang="zh-TW" sz="2800" i="1" dirty="0" smtClean="0">
                <a:solidFill>
                  <a:srgbClr val="FF0000"/>
                </a:solidFill>
                <a:ea typeface="ＭＳ Ｐゴシック" pitchFamily="34" charset="-128"/>
              </a:rPr>
              <a:t>starvation</a:t>
            </a:r>
            <a:r>
              <a:rPr lang="en-US" altLang="zh-TW" sz="2800" dirty="0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The first problem : Writers</a:t>
            </a:r>
          </a:p>
          <a:p>
            <a:pPr lvl="2"/>
            <a:r>
              <a:rPr lang="en-US" altLang="zh-TW" dirty="0" smtClean="0">
                <a:ea typeface="ＭＳ Ｐゴシック" pitchFamily="34" charset="-128"/>
              </a:rPr>
              <a:t>Writers wait, but readers come in one after one 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The second problem : Readers</a:t>
            </a:r>
          </a:p>
          <a:p>
            <a:pPr lvl="2"/>
            <a:r>
              <a:rPr lang="en-US" altLang="zh-TW" dirty="0" smtClean="0">
                <a:ea typeface="ＭＳ Ｐゴシック" pitchFamily="34" charset="-128"/>
              </a:rPr>
              <a:t>Readers wait, but writers come in one after one</a:t>
            </a:r>
            <a:endParaRPr lang="en-US" altLang="zh-TW" sz="2000" dirty="0" smtClean="0">
              <a:ea typeface="ＭＳ Ｐゴシック" pitchFamily="34" charset="-128"/>
            </a:endParaRPr>
          </a:p>
          <a:p>
            <a:endParaRPr lang="en-US" altLang="zh-TW" sz="2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346075"/>
            <a:ext cx="77470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 smtClean="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846388"/>
            <a:ext cx="8142288" cy="4191000"/>
          </a:xfrm>
          <a:noFill/>
        </p:spPr>
        <p:txBody>
          <a:bodyPr lIns="90488" tIns="44450" rIns="90488" bIns="44450"/>
          <a:lstStyle/>
          <a:p>
            <a:r>
              <a:rPr lang="en-US" altLang="zh-TW" dirty="0" smtClean="0">
                <a:ea typeface="ＭＳ Ｐゴシック" pitchFamily="34" charset="-128"/>
              </a:rPr>
              <a:t>Shared Data</a:t>
            </a:r>
            <a:endParaRPr lang="en-US" altLang="zh-TW" sz="2000" dirty="0" smtClean="0">
              <a:ea typeface="ＭＳ Ｐゴシック" pitchFamily="34" charset="-128"/>
            </a:endParaRPr>
          </a:p>
          <a:p>
            <a:pPr lvl="1"/>
            <a:r>
              <a:rPr lang="en-US" altLang="zh-TW" sz="2000" dirty="0" smtClean="0">
                <a:ea typeface="ＭＳ Ｐゴシック" pitchFamily="34" charset="-128"/>
              </a:rPr>
              <a:t>Semaphore </a:t>
            </a:r>
            <a:r>
              <a:rPr lang="en-US" altLang="zh-TW" sz="2000" dirty="0" err="1" smtClean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 smtClean="0">
                <a:ea typeface="ＭＳ Ｐゴシック" pitchFamily="34" charset="-128"/>
              </a:rPr>
              <a:t> initialized to 1</a:t>
            </a:r>
          </a:p>
          <a:p>
            <a:pPr lvl="1"/>
            <a:r>
              <a:rPr lang="en-US" altLang="zh-TW" sz="2000" dirty="0" smtClean="0">
                <a:ea typeface="ＭＳ Ｐゴシック" pitchFamily="34" charset="-128"/>
              </a:rPr>
              <a:t>Semaphore </a:t>
            </a:r>
            <a:r>
              <a:rPr lang="en-US" altLang="zh-TW" sz="2000" dirty="0" err="1" smtClean="0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000" dirty="0" smtClean="0">
                <a:ea typeface="ＭＳ Ｐゴシック" pitchFamily="34" charset="-128"/>
              </a:rPr>
              <a:t> initialized to 1</a:t>
            </a:r>
          </a:p>
          <a:p>
            <a:pPr lvl="1"/>
            <a:r>
              <a:rPr lang="en-US" altLang="zh-TW" sz="2000" dirty="0" smtClean="0">
                <a:ea typeface="ＭＳ Ｐゴシック" pitchFamily="34" charset="-128"/>
              </a:rPr>
              <a:t>Integer </a:t>
            </a:r>
            <a:r>
              <a:rPr lang="en-US" altLang="zh-TW" sz="2000" dirty="0" err="1" smtClean="0">
                <a:solidFill>
                  <a:srgbClr val="FF0000"/>
                </a:solidFill>
                <a:ea typeface="ＭＳ Ｐゴシック" pitchFamily="34" charset="-128"/>
              </a:rPr>
              <a:t>readcount</a:t>
            </a:r>
            <a:r>
              <a:rPr lang="en-US" altLang="zh-TW" sz="2000" dirty="0" smtClean="0">
                <a:ea typeface="ＭＳ Ｐゴシック" pitchFamily="34" charset="-128"/>
              </a:rPr>
              <a:t> initialized to 0</a:t>
            </a:r>
            <a:endParaRPr lang="en-US" altLang="zh-TW" dirty="0" smtClean="0">
              <a:ea typeface="ＭＳ Ｐゴシック" pitchFamily="34" charset="-128"/>
            </a:endParaRPr>
          </a:p>
          <a:p>
            <a:r>
              <a:rPr lang="en-US" altLang="zh-TW" sz="2400" dirty="0" smtClean="0">
                <a:ea typeface="ＭＳ Ｐゴシック" pitchFamily="34" charset="-128"/>
              </a:rPr>
              <a:t>The </a:t>
            </a:r>
            <a:r>
              <a:rPr lang="en-US" altLang="zh-TW" sz="2400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400" b="1" i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 smtClean="0">
                <a:ea typeface="ＭＳ Ｐゴシック" pitchFamily="34" charset="-128"/>
              </a:rPr>
              <a:t>is used to ensure mutual exclusion when the variable </a:t>
            </a:r>
            <a:r>
              <a:rPr lang="en-US" altLang="zh-TW" sz="2400" dirty="0" err="1" smtClean="0">
                <a:ea typeface="ＭＳ Ｐゴシック" pitchFamily="34" charset="-128"/>
              </a:rPr>
              <a:t>readcount</a:t>
            </a:r>
            <a:r>
              <a:rPr lang="en-US" altLang="zh-TW" sz="2400" dirty="0" smtClean="0">
                <a:ea typeface="ＭＳ Ｐゴシック" pitchFamily="34" charset="-128"/>
              </a:rPr>
              <a:t> is updated.</a:t>
            </a:r>
          </a:p>
          <a:p>
            <a:r>
              <a:rPr lang="en-US" altLang="zh-TW" sz="2400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Readcount</a:t>
            </a:r>
            <a:r>
              <a:rPr lang="en-US" altLang="zh-TW" sz="2400" dirty="0" smtClean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keeps track of how many processes are currently reading the object.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The </a:t>
            </a:r>
            <a:r>
              <a:rPr lang="en-US" altLang="zh-TW" sz="2400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400" b="1" i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 smtClean="0">
                <a:ea typeface="ＭＳ Ｐゴシック" pitchFamily="34" charset="-128"/>
              </a:rPr>
              <a:t>functions as a mutual exclusion semaphore for the writers. 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It also is used by 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the </a:t>
            </a:r>
            <a:r>
              <a:rPr lang="en-US" altLang="zh-TW" b="1" i="1" dirty="0" smtClean="0">
                <a:solidFill>
                  <a:srgbClr val="FF0000"/>
                </a:solidFill>
                <a:ea typeface="ＭＳ Ｐゴシック" pitchFamily="34" charset="-128"/>
              </a:rPr>
              <a:t>first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 or</a:t>
            </a:r>
            <a:r>
              <a:rPr lang="en-US" altLang="zh-TW" b="1" i="1" dirty="0" smtClean="0">
                <a:solidFill>
                  <a:srgbClr val="FF0000"/>
                </a:solidFill>
                <a:ea typeface="ＭＳ Ｐゴシック" pitchFamily="34" charset="-128"/>
              </a:rPr>
              <a:t> last 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reader</a:t>
            </a:r>
            <a:r>
              <a:rPr lang="en-US" altLang="zh-TW" dirty="0" smtClean="0">
                <a:ea typeface="ＭＳ Ｐゴシック" pitchFamily="34" charset="-128"/>
              </a:rPr>
              <a:t> that enters or exits the critical section. 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It is not used by the readers who enter or exit while other processes are in their critical sections.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81150" y="2716213"/>
            <a:ext cx="3453988" cy="414178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23510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25130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580063" y="3348038"/>
            <a:ext cx="3284537" cy="22463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-339725"/>
            <a:ext cx="71628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 smtClean="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8325" y="812521"/>
            <a:ext cx="8353425" cy="4100512"/>
          </a:xfrm>
          <a:noFill/>
        </p:spPr>
        <p:txBody>
          <a:bodyPr lIns="90488" tIns="44450" rIns="90488" bIns="44450"/>
          <a:lstStyle/>
          <a:p>
            <a:r>
              <a:rPr lang="en-US" altLang="zh-TW" sz="2000" dirty="0" smtClean="0">
                <a:ea typeface="ＭＳ Ｐゴシック" pitchFamily="34" charset="-128"/>
              </a:rPr>
              <a:t>If a writer is in the CS and </a:t>
            </a:r>
            <a:r>
              <a:rPr lang="en-US" altLang="zh-TW" sz="2000" i="1" dirty="0" smtClean="0">
                <a:ea typeface="ＭＳ Ｐゴシック" pitchFamily="34" charset="-128"/>
              </a:rPr>
              <a:t>n </a:t>
            </a:r>
            <a:r>
              <a:rPr lang="en-US" altLang="zh-TW" sz="2000" dirty="0" smtClean="0">
                <a:ea typeface="ＭＳ Ｐゴシック" pitchFamily="34" charset="-128"/>
              </a:rPr>
              <a:t>readers are waiting, then </a:t>
            </a:r>
            <a:r>
              <a:rPr lang="en-US" altLang="zh-TW" sz="2000" b="1" dirty="0" smtClean="0">
                <a:solidFill>
                  <a:srgbClr val="FF0000"/>
                </a:solidFill>
                <a:ea typeface="ＭＳ Ｐゴシック" pitchFamily="34" charset="-128"/>
              </a:rPr>
              <a:t>one</a:t>
            </a:r>
            <a:r>
              <a:rPr lang="en-US" altLang="zh-TW" sz="2000" dirty="0" smtClean="0">
                <a:ea typeface="ＭＳ Ｐゴシック" pitchFamily="34" charset="-128"/>
              </a:rPr>
              <a:t> reader is queued on</a:t>
            </a:r>
            <a:r>
              <a:rPr lang="en-US" altLang="zh-TW" sz="2000" i="1" dirty="0" smtClean="0">
                <a:ea typeface="ＭＳ Ｐゴシック" pitchFamily="34" charset="-128"/>
              </a:rPr>
              <a:t> </a:t>
            </a:r>
            <a:r>
              <a:rPr lang="en-US" altLang="zh-TW" sz="2000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000" b="1" i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000" dirty="0" smtClean="0">
                <a:ea typeface="ＭＳ Ｐゴシック" pitchFamily="34" charset="-128"/>
              </a:rPr>
              <a:t> and </a:t>
            </a:r>
            <a:r>
              <a:rPr lang="en-US" altLang="zh-TW" sz="2000" b="1" dirty="0" smtClean="0">
                <a:solidFill>
                  <a:srgbClr val="FF0000"/>
                </a:solidFill>
                <a:ea typeface="ＭＳ Ｐゴシック" pitchFamily="34" charset="-128"/>
              </a:rPr>
              <a:t>n-1</a:t>
            </a:r>
            <a:r>
              <a:rPr lang="en-US" altLang="zh-TW" sz="2000" dirty="0" smtClean="0">
                <a:ea typeface="ＭＳ Ｐゴシック" pitchFamily="34" charset="-128"/>
              </a:rPr>
              <a:t> readers are queued on </a:t>
            </a:r>
            <a:r>
              <a:rPr lang="en-US" altLang="zh-TW" sz="2000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 smtClean="0">
                <a:ea typeface="ＭＳ Ｐゴシック" pitchFamily="34" charset="-128"/>
              </a:rPr>
              <a:t>.</a:t>
            </a:r>
          </a:p>
          <a:p>
            <a:r>
              <a:rPr lang="en-US" altLang="zh-TW" sz="2000" dirty="0" smtClean="0">
                <a:ea typeface="ＭＳ Ｐゴシック" pitchFamily="34" charset="-128"/>
              </a:rPr>
              <a:t>When a writer executes signal(</a:t>
            </a:r>
            <a:r>
              <a:rPr lang="en-US" altLang="zh-TW" sz="2000" dirty="0" err="1" smtClean="0">
                <a:ea typeface="ＭＳ Ｐゴシック" pitchFamily="34" charset="-128"/>
              </a:rPr>
              <a:t>wrt</a:t>
            </a:r>
            <a:r>
              <a:rPr lang="en-US" altLang="zh-TW" sz="2000" dirty="0" smtClean="0">
                <a:ea typeface="ＭＳ Ｐゴシック" pitchFamily="34" charset="-128"/>
              </a:rPr>
              <a:t>), we may assume the execution of either the waiting writers or a single reader. The selection is made by the scheduler.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26749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933700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33258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34877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36496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6125" y="3560775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89025" y="579630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3" y="3065463"/>
            <a:ext cx="49387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</a:t>
            </a:r>
            <a:r>
              <a:rPr kumimoji="1" lang="en-US" altLang="zh-TW" dirty="0" smtClean="0">
                <a:latin typeface="Helvetica" pitchFamily="34" charset="0"/>
              </a:rPr>
              <a:t> </a:t>
            </a:r>
            <a:r>
              <a:rPr kumimoji="1" lang="en-US" altLang="zh-TW" dirty="0">
                <a:latin typeface="Helvetica" pitchFamily="34" charset="0"/>
              </a:rPr>
              <a:t>//  </a:t>
            </a:r>
            <a:r>
              <a:rPr kumimoji="1" lang="en-US" altLang="zh-TW" dirty="0" smtClean="0">
                <a:latin typeface="Helvetica" pitchFamily="34" charset="0"/>
              </a:rPr>
              <a:t>writing </a:t>
            </a:r>
            <a:r>
              <a:rPr kumimoji="1" lang="en-US" altLang="zh-TW" dirty="0">
                <a:latin typeface="Helvetica" pitchFamily="34" charset="0"/>
              </a:rPr>
              <a:t>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946275"/>
            <a:ext cx="77470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++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       // 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- -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945188" y="41417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5224463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719140" y="3621974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350334" y="1858963"/>
            <a:ext cx="3684803" cy="414178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1547003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16557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580063" y="2490788"/>
            <a:ext cx="3284537" cy="22463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-339725"/>
            <a:ext cx="71628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 smtClean="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18176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076450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24685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26304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27924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6125" y="2703525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89025" y="493905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3" y="2227263"/>
            <a:ext cx="49387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</a:t>
            </a:r>
            <a:r>
              <a:rPr kumimoji="1" lang="en-US" altLang="zh-TW" dirty="0" smtClean="0">
                <a:latin typeface="Helvetica" pitchFamily="34" charset="0"/>
              </a:rPr>
              <a:t> </a:t>
            </a:r>
            <a:r>
              <a:rPr kumimoji="1" lang="en-US" altLang="zh-TW" dirty="0">
                <a:latin typeface="Helvetica" pitchFamily="34" charset="0"/>
              </a:rPr>
              <a:t>//  </a:t>
            </a:r>
            <a:r>
              <a:rPr kumimoji="1" lang="en-US" altLang="zh-TW" dirty="0" smtClean="0">
                <a:solidFill>
                  <a:srgbClr val="FF0000"/>
                </a:solidFill>
                <a:latin typeface="Helvetica" pitchFamily="34" charset="0"/>
              </a:rPr>
              <a:t>writing </a:t>
            </a:r>
            <a:r>
              <a:rPr kumimoji="1" lang="en-US" altLang="zh-TW" dirty="0">
                <a:solidFill>
                  <a:srgbClr val="FF0000"/>
                </a:solidFill>
                <a:latin typeface="Helvetica" pitchFamily="34" charset="0"/>
              </a:rPr>
              <a:t>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089025"/>
            <a:ext cx="77470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++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       // </a:t>
            </a:r>
            <a:r>
              <a:rPr kumimoji="1" lang="en-US" altLang="zh-TW" sz="1600" dirty="0">
                <a:solidFill>
                  <a:srgbClr val="FF0000"/>
                </a:solidFill>
                <a:latin typeface="Helvetica" pitchFamily="34" charset="0"/>
              </a:rPr>
              <a:t>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- -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860124" y="32845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4122738" y="2924175"/>
            <a:ext cx="2076450" cy="976313"/>
            <a:chOff x="4122738" y="3781425"/>
            <a:chExt cx="2076450" cy="976313"/>
          </a:xfrm>
        </p:grpSpPr>
        <p:sp>
          <p:nvSpPr>
            <p:cNvPr id="48147" name="Line 13"/>
            <p:cNvSpPr>
              <a:spLocks noChangeShapeType="1"/>
            </p:cNvSpPr>
            <p:nvPr/>
          </p:nvSpPr>
          <p:spPr bwMode="auto">
            <a:xfrm flipH="1" flipV="1">
              <a:off x="4122738" y="3781425"/>
              <a:ext cx="2076450" cy="97631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8" name="Line 14"/>
            <p:cNvSpPr>
              <a:spLocks noChangeShapeType="1"/>
            </p:cNvSpPr>
            <p:nvPr/>
          </p:nvSpPr>
          <p:spPr bwMode="auto">
            <a:xfrm flipV="1">
              <a:off x="5484813" y="3983038"/>
              <a:ext cx="606425" cy="4191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8149" name="Line 16"/>
          <p:cNvSpPr>
            <a:spLocks noChangeShapeType="1"/>
          </p:cNvSpPr>
          <p:nvPr/>
        </p:nvSpPr>
        <p:spPr bwMode="auto">
          <a:xfrm flipV="1">
            <a:off x="4214813" y="3187700"/>
            <a:ext cx="1954212" cy="19685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4367213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644709" y="2764724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矩形 34"/>
          <p:cNvSpPr/>
          <p:nvPr/>
        </p:nvSpPr>
        <p:spPr bwMode="auto">
          <a:xfrm>
            <a:off x="1451851" y="3391786"/>
            <a:ext cx="1046800" cy="68048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向右箭號 35"/>
          <p:cNvSpPr/>
          <p:nvPr/>
        </p:nvSpPr>
        <p:spPr bwMode="auto">
          <a:xfrm>
            <a:off x="16042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向右箭號 36"/>
          <p:cNvSpPr/>
          <p:nvPr/>
        </p:nvSpPr>
        <p:spPr bwMode="auto">
          <a:xfrm>
            <a:off x="17566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向右箭號 37"/>
          <p:cNvSpPr/>
          <p:nvPr/>
        </p:nvSpPr>
        <p:spPr bwMode="auto">
          <a:xfrm>
            <a:off x="189000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>
            <a:off x="2032876" y="3561243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C -0.00539 0.00185 -0.00747 0.00555 -0.00938 0.01111 C -0.00886 0.02199 -0.01146 0.0456 -0.00122 0.05462 C 0.00139 0.05694 0.00868 0.05578 0.01041 0.05578 " pathEditMode="relative" rAng="0" ptsTypes="fffA">
                                      <p:cBhvr>
                                        <p:cTn id="6" dur="20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4.07407E-6 C -0.00833 0.00416 -0.00885 0.00949 -0.01059 0.01342 C -0.01215 0.01689 -0.01302 0.0162 -0.0158 0.01736 C -0.02014 0.01921 -0.02465 0.02245 -0.02882 0.0243 C -0.0309 0.02523 -0.04097 0.02685 -0.04271 0.02708 C -0.04948 0.03009 -0.05469 0.03125 -0.06198 0.0324 C -0.06701 0.03472 -0.07205 0.03726 -0.07587 0.04189 C -0.07673 0.04282 -0.07726 0.04421 -0.07812 0.04467 C -0.08021 0.0456 -0.08246 0.0456 -0.08455 0.04606 C -0.08889 0.05 -0.09149 0.05486 -0.09531 0.05949 C -0.09844 0.07083 -0.0941 0.05694 -0.09844 0.06643 C -0.10035 0.07013 -0.10087 0.07592 -0.10173 0.07986 C -0.10087 0.09583 -0.10434 0.10763 -0.09201 0.11226 C -0.08785 0.11759 -0.0842 0.11666 -0.07812 0.11782 C -0.0717 0.12939 -0.07118 0.12314 -0.05677 0.12314 " pathEditMode="relative" rAng="0" ptsTypes="ffffffffffffff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162 C 0.00972 0.05 0.00643 0.10277 5E-6 0.15185 C 0.00035 0.175 0.0007 0.19768 0.00122 0.22106 C 0.00139 0.23148 -0.00121 0.24305 0.00244 0.25231 C 0.00417 0.25717 0.01025 0.25347 0.01407 0.25393 C 0.03994 0.25231 0.03108 0.25231 0.0408 0.25231 " pathEditMode="relative" rAng="0" ptsTypes="fffffA">
                                      <p:cBhvr>
                                        <p:cTn id="18" dur="20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81 C 0.0125 0.06342 0.00678 0.12013 -0.00364 0.17384 C -0.00416 0.18541 -0.00243 0.23263 -0.0059 0.2375 C -0.00416 0.27824 -0.00746 0.27013 0.02431 0.27013 " pathEditMode="relative" rAng="0" ptsTypes="fffA">
                                      <p:cBhvr>
                                        <p:cTn id="21" dur="2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0348 C 0.01789 0.06019 0.00539 0.01111 0.00539 0.17385 C 0.00539 0.20348 0.00261 0.22963 -0.00277 0.25764 C -0.00156 0.29699 -0.01093 0.29491 0.00295 0.29491 " pathEditMode="relative" rAng="0" ptsTypes="fffA">
                                      <p:cBhvr>
                                        <p:cTn id="24" dur="2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0 C -0.03351 0.01204 -0.0349 0.00556 -0.03229 0.01944 C -0.03195 0.0213 -0.03125 0.025 -0.03125 0.02523 C -0.02535 0.11273 -0.02934 0.04815 -0.03125 0.26111 C -0.03125 0.26296 -0.03229 0.26667 -0.03229 0.2669 " pathEditMode="relative" rAng="0" ptsTypes="ffff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37 -1.11111E-6 C -0.01337 0.09028 -0.01337 0.18056 -0.01337 0.27083 " pathEditMode="relative" rAng="0" ptsTypes="fA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C -0.00035 0.09213 -0.00105 0.27639 -0.00105 0.27639 " pathEditMode="relative" ptsTypes="fA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162 C 0.00712 0.00255 0.00677 0.00093 0.00677 0.01042 C 0.00747 0.06435 0.0073 0.11782 0.00799 0.17107 C 0.00834 0.20185 0.04983 0.19445 0.0573 0.19491 C 0.07934 0.20463 0.09289 0.20278 0.11962 0.20278 " pathEditMode="relative" rAng="0" ptsTypes="ffffA">
                                      <p:cBhvr>
                                        <p:cTn id="5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2.22222E-6 C 0.00555 0.02106 0.00121 0.0662 0.00121 0.07893 " pathEditMode="relative" ptsTypes="fA">
                                      <p:cBhvr>
                                        <p:cTn id="60" dur="2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/>
      <p:bldP spid="48132" grpId="0" animBg="1"/>
      <p:bldP spid="48137" grpId="0" animBg="1"/>
      <p:bldP spid="48141" grpId="0" animBg="1"/>
      <p:bldP spid="48146" grpId="1" animBg="1"/>
      <p:bldP spid="48149" grpId="1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6.6.3 Dining-Philosophers </a:t>
            </a:r>
            <a:r>
              <a:rPr lang="en-US" altLang="zh-TW" dirty="0" smtClean="0">
                <a:ea typeface="ＭＳ Ｐゴシック" pitchFamily="34" charset="-128"/>
              </a:rPr>
              <a:t>Problem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4706938"/>
            <a:ext cx="7029450" cy="1247775"/>
          </a:xfrm>
        </p:spPr>
        <p:txBody>
          <a:bodyPr/>
          <a:lstStyle/>
          <a:p>
            <a:pPr>
              <a:tabLst>
                <a:tab pos="1370013" algn="l"/>
                <a:tab pos="1541463" algn="l"/>
              </a:tabLst>
            </a:pPr>
            <a:r>
              <a:rPr lang="en-US" altLang="zh-TW" sz="2800" smtClean="0">
                <a:ea typeface="ＭＳ Ｐゴシック" pitchFamily="34" charset="-128"/>
              </a:rPr>
              <a:t>Shared data </a:t>
            </a:r>
          </a:p>
          <a:p>
            <a:pPr lvl="1">
              <a:tabLst>
                <a:tab pos="1370013" algn="l"/>
                <a:tab pos="1541463" algn="l"/>
              </a:tabLst>
            </a:pPr>
            <a:r>
              <a:rPr lang="en-US" altLang="zh-TW" sz="2800" smtClean="0">
                <a:ea typeface="ＭＳ Ｐゴシック" pitchFamily="34" charset="-128"/>
              </a:rPr>
              <a:t>Bowl of rice (data set)</a:t>
            </a:r>
          </a:p>
          <a:p>
            <a:pPr lvl="1">
              <a:tabLst>
                <a:tab pos="1370013" algn="l"/>
                <a:tab pos="1541463" algn="l"/>
              </a:tabLst>
            </a:pPr>
            <a:r>
              <a:rPr lang="en-US" altLang="zh-TW" sz="2400" smtClean="0">
                <a:ea typeface="ＭＳ Ｐゴシック" pitchFamily="34" charset="-128"/>
              </a:rPr>
              <a:t>Semaphore </a:t>
            </a:r>
            <a:r>
              <a:rPr lang="en-US" altLang="zh-TW" sz="2400" smtClean="0">
                <a:solidFill>
                  <a:srgbClr val="FF0000"/>
                </a:solidFill>
                <a:ea typeface="ＭＳ Ｐゴシック" pitchFamily="34" charset="-128"/>
              </a:rPr>
              <a:t>chopstick [5]</a:t>
            </a:r>
            <a:r>
              <a:rPr lang="en-US" altLang="zh-TW" sz="2400" smtClean="0">
                <a:ea typeface="ＭＳ Ｐゴシック" pitchFamily="34" charset="-128"/>
              </a:rPr>
              <a:t> initialized to 1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7600" y="1196975"/>
            <a:ext cx="3489325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Dining-Philosophers Problem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954088"/>
            <a:ext cx="7681912" cy="4784725"/>
          </a:xfrm>
        </p:spPr>
        <p:txBody>
          <a:bodyPr/>
          <a:lstStyle/>
          <a:p>
            <a:pPr>
              <a:defRPr/>
            </a:pPr>
            <a:r>
              <a:rPr lang="en-US" altLang="zh-TW" sz="2400" dirty="0" smtClean="0"/>
              <a:t>Represent each chopstick by a semaphore.</a:t>
            </a:r>
          </a:p>
          <a:p>
            <a:pPr>
              <a:defRPr/>
            </a:pPr>
            <a:r>
              <a:rPr lang="en-US" altLang="zh-TW" sz="2400" b="1" dirty="0" smtClean="0">
                <a:solidFill>
                  <a:srgbClr val="FF0000"/>
                </a:solidFill>
              </a:rPr>
              <a:t>Wait</a:t>
            </a:r>
            <a:r>
              <a:rPr lang="en-US" altLang="zh-TW" sz="2400" dirty="0" smtClean="0"/>
              <a:t> and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Signal</a:t>
            </a:r>
            <a:r>
              <a:rPr lang="en-US" altLang="zh-TW" sz="2400" dirty="0" smtClean="0"/>
              <a:t> on the semaphores.</a:t>
            </a:r>
          </a:p>
          <a:p>
            <a:pPr>
              <a:defRPr/>
            </a:pPr>
            <a:r>
              <a:rPr lang="en-US" altLang="zh-TW" sz="2400" dirty="0" err="1" smtClean="0"/>
              <a:t>Var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chopstick:</a:t>
            </a:r>
            <a:r>
              <a:rPr lang="en-US" altLang="zh-TW" sz="2400" dirty="0" smtClean="0"/>
              <a:t> array [0..4] of </a:t>
            </a:r>
            <a:r>
              <a:rPr lang="en-US" altLang="zh-TW" sz="2400" i="1" dirty="0" smtClean="0"/>
              <a:t>semaphores;</a:t>
            </a:r>
          </a:p>
          <a:p>
            <a:pPr marL="381000" indent="-381000">
              <a:lnSpc>
                <a:spcPct val="90000"/>
              </a:lnSpc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/>
              <a:t>The structure of Philosopher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/>
              <a:t>: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            do  { 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                      wait ( chopstick[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] );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	                 wait ( chopstick[ (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 + 1) % 5] );	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	                           //  eat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	                  signal ( chopstick[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] );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	                  signal (chopstick[ (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 + 1) % 5] );	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                             //  think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                  } while (TRUE);</a:t>
            </a:r>
          </a:p>
        </p:txBody>
      </p:sp>
      <p:cxnSp>
        <p:nvCxnSpPr>
          <p:cNvPr id="4" name="直線單箭頭接點 3"/>
          <p:cNvCxnSpPr/>
          <p:nvPr/>
        </p:nvCxnSpPr>
        <p:spPr bwMode="auto">
          <a:xfrm flipV="1">
            <a:off x="3418618" y="378533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" name="直線單箭頭接點 4"/>
          <p:cNvCxnSpPr/>
          <p:nvPr/>
        </p:nvCxnSpPr>
        <p:spPr bwMode="auto">
          <a:xfrm flipV="1">
            <a:off x="2961457" y="377940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直線單箭頭接點 5"/>
          <p:cNvCxnSpPr/>
          <p:nvPr/>
        </p:nvCxnSpPr>
        <p:spPr bwMode="auto">
          <a:xfrm flipV="1">
            <a:off x="2522034" y="377860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 flipV="1">
            <a:off x="2059039" y="377521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文字方塊 7"/>
          <p:cNvSpPr txBox="1"/>
          <p:nvPr/>
        </p:nvSpPr>
        <p:spPr>
          <a:xfrm>
            <a:off x="1290746" y="431831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Deadlock !!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1630677" y="378059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9502" y="277813"/>
            <a:ext cx="8229600" cy="576262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 smtClean="0">
                <a:ea typeface="ＭＳ Ｐゴシック" pitchFamily="34" charset="-128"/>
              </a:rPr>
              <a:t>Several possible solutions to the deadlock problem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68400"/>
            <a:ext cx="8228013" cy="4191000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 smtClean="0">
                <a:ea typeface="ＭＳ Ｐゴシック" pitchFamily="34" charset="-128"/>
              </a:rPr>
              <a:t>Allow at most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four</a:t>
            </a:r>
            <a:r>
              <a:rPr lang="en-US" altLang="zh-TW" sz="2800" dirty="0" smtClean="0">
                <a:ea typeface="ＭＳ Ｐゴシック" pitchFamily="34" charset="-128"/>
              </a:rPr>
              <a:t> philosophers to be sitting simultaneously at the table.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Allow a philosopher to pick up her chopsticks only if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both chopsticks are available </a:t>
            </a:r>
            <a:r>
              <a:rPr lang="en-US" altLang="zh-TW" sz="2800" dirty="0" smtClean="0">
                <a:ea typeface="ＭＳ Ｐゴシック" pitchFamily="34" charset="-128"/>
              </a:rPr>
              <a:t>(note that she must pick them up in a critical section).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Use an asymmetric solution</a:t>
            </a:r>
            <a:r>
              <a:rPr lang="en-US" altLang="zh-TW" sz="2800" dirty="0" smtClean="0">
                <a:ea typeface="ＭＳ Ｐゴシック" pitchFamily="34" charset="-128"/>
              </a:rPr>
              <a:t>. Thus, 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an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odd philosopher </a:t>
            </a:r>
            <a:r>
              <a:rPr lang="en-US" altLang="zh-TW" sz="2800" dirty="0" smtClean="0">
                <a:ea typeface="ＭＳ Ｐゴシック" pitchFamily="34" charset="-128"/>
              </a:rPr>
              <a:t>picks up first her left chopstick and then her right chopstick, whereas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 an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even philosopher</a:t>
            </a:r>
            <a:r>
              <a:rPr lang="en-US" altLang="zh-TW" sz="2800" dirty="0" smtClean="0">
                <a:ea typeface="ＭＳ Ｐゴシック" pitchFamily="34" charset="-128"/>
              </a:rPr>
              <a:t> picks up her right chopstick and then her left chopstick.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Problems with Semaphores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323" y="1140806"/>
            <a:ext cx="8276895" cy="48609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 Correct use of semaphore operations: Otherwise, some problems may happen</a:t>
            </a:r>
            <a:br>
              <a:rPr lang="en-US" altLang="zh-TW" sz="2800" dirty="0" smtClean="0">
                <a:ea typeface="ＭＳ Ｐゴシック" pitchFamily="34" charset="-128"/>
              </a:rPr>
            </a:br>
            <a:endParaRPr lang="en-US" altLang="zh-TW" sz="2800" dirty="0" smtClean="0">
              <a:ea typeface="ＭＳ Ｐゴシック" pitchFamily="34" charset="-128"/>
            </a:endParaRP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 signal (</a:t>
            </a:r>
            <a:r>
              <a:rPr lang="en-US" altLang="zh-TW" sz="2800" dirty="0" err="1" smtClean="0"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)  ….  wait (</a:t>
            </a:r>
            <a:r>
              <a:rPr lang="en-US" altLang="zh-TW" sz="2800" dirty="0" err="1" smtClean="0"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 wait (</a:t>
            </a:r>
            <a:r>
              <a:rPr lang="en-US" altLang="zh-TW" sz="2800" dirty="0" err="1" smtClean="0"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)  …  wait (</a:t>
            </a:r>
            <a:r>
              <a:rPr lang="en-US" altLang="zh-TW" sz="2800" dirty="0" err="1" smtClean="0"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 Omitting  of wait (</a:t>
            </a:r>
            <a:r>
              <a:rPr lang="en-US" altLang="zh-TW" sz="2800" dirty="0" err="1" smtClean="0"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) or signal (</a:t>
            </a:r>
            <a:r>
              <a:rPr lang="en-US" altLang="zh-TW" sz="2800" dirty="0" err="1" smtClean="0"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) (or both)</a:t>
            </a:r>
          </a:p>
          <a:p>
            <a:endParaRPr lang="en-US" altLang="zh-TW" sz="2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Producer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08113"/>
            <a:ext cx="7427913" cy="49466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while (true)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/*  produce an item and put in nextProduced 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      while (count == BUFFER_SIZE)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	; // do nothing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       buffer [in] = nextProduced;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       in = (in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       count++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}  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445375" y="1320800"/>
          <a:ext cx="1455738" cy="3657600"/>
        </p:xfrm>
        <a:graphic>
          <a:graphicData uri="http://schemas.openxmlformats.org/drawingml/2006/table">
            <a:tbl>
              <a:tblPr/>
              <a:tblGrid>
                <a:gridCol w="1455738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</a:tbl>
          </a:graphicData>
        </a:graphic>
      </p:graphicFrame>
      <p:sp>
        <p:nvSpPr>
          <p:cNvPr id="7196" name="文字方塊 5"/>
          <p:cNvSpPr txBox="1">
            <a:spLocks noChangeArrowheads="1"/>
          </p:cNvSpPr>
          <p:nvPr/>
        </p:nvSpPr>
        <p:spPr bwMode="auto">
          <a:xfrm>
            <a:off x="6405563" y="3435350"/>
            <a:ext cx="427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7197" name="文字方塊 6"/>
          <p:cNvSpPr txBox="1">
            <a:spLocks noChangeArrowheads="1"/>
          </p:cNvSpPr>
          <p:nvPr/>
        </p:nvSpPr>
        <p:spPr bwMode="auto">
          <a:xfrm>
            <a:off x="6480175" y="1201738"/>
            <a:ext cx="560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7198" name="直線單箭頭接點 8"/>
          <p:cNvCxnSpPr>
            <a:cxnSpLocks noChangeShapeType="1"/>
            <a:stCxn id="7196" idx="3"/>
          </p:cNvCxnSpPr>
          <p:nvPr/>
        </p:nvCxnSpPr>
        <p:spPr bwMode="auto">
          <a:xfrm>
            <a:off x="6832600" y="3619500"/>
            <a:ext cx="560388" cy="146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9" name="直線單箭頭接點 9"/>
          <p:cNvCxnSpPr>
            <a:cxnSpLocks noChangeShapeType="1"/>
          </p:cNvCxnSpPr>
          <p:nvPr/>
        </p:nvCxnSpPr>
        <p:spPr bwMode="auto">
          <a:xfrm>
            <a:off x="7054850" y="1371600"/>
            <a:ext cx="373063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6.7 Monitors</a:t>
            </a:r>
            <a:endParaRPr lang="en-US" altLang="zh-TW" dirty="0" smtClean="0">
              <a:ea typeface="ＭＳ Ｐゴシック" pitchFamily="34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895350"/>
            <a:ext cx="7897813" cy="4860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ＭＳ Ｐゴシック" pitchFamily="34" charset="-128"/>
              </a:rPr>
              <a:t>A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high-level abstraction </a:t>
            </a:r>
            <a:r>
              <a:rPr lang="en-US" altLang="zh-TW" sz="2400" dirty="0" smtClean="0">
                <a:ea typeface="ＭＳ Ｐゴシック" pitchFamily="34" charset="-128"/>
              </a:rPr>
              <a:t>that provides a convenient and effective mechanism for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process synchronization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Only one process may be active within the monitor at a time</a:t>
            </a:r>
            <a:endParaRPr lang="en-US" altLang="zh-TW" sz="20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monitor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monitor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-name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{	//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shared variable declarations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    procedure P1 (…) { …. 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    procedure 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Pn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 (…) {……}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endParaRPr lang="en-US" altLang="zh-TW" sz="24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    Initialization code ( ….) { … 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endParaRPr lang="en-US" altLang="zh-TW" sz="240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9989" y="2554019"/>
            <a:ext cx="3061322" cy="292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Schematic view of a Monitor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1041" y="1101557"/>
            <a:ext cx="5634968" cy="538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 rot="20214505">
            <a:off x="5084498" y="2021247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Processes waiting to 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enter their Monitor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400" smtClean="0">
                <a:ea typeface="ＭＳ Ｐゴシック" pitchFamily="34" charset="-128"/>
              </a:rPr>
              <a:t>Monitors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814388" y="1985963"/>
            <a:ext cx="3001962" cy="4316412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60438" y="2170113"/>
            <a:ext cx="2755564" cy="41524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type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monitor-name =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monitor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variable declarations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sz="1600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P1(...);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P2(...);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sz="1600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Pn(...);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begin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       initialization code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end.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843463" y="1790700"/>
            <a:ext cx="2459037" cy="3687763"/>
          </a:xfrm>
          <a:prstGeom prst="ellipse">
            <a:avLst/>
          </a:prstGeom>
          <a:gradFill rotWithShape="0">
            <a:gsLst>
              <a:gs pos="0">
                <a:srgbClr val="990B8A"/>
              </a:gs>
              <a:gs pos="50000">
                <a:srgbClr val="470540"/>
              </a:gs>
              <a:gs pos="100000">
                <a:srgbClr val="990B8A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272088" y="3048000"/>
            <a:ext cx="315912" cy="1116013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781675" y="3043238"/>
            <a:ext cx="315913" cy="1116012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619875" y="3038475"/>
            <a:ext cx="315913" cy="1116013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5029200" y="2670175"/>
            <a:ext cx="20875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5072063" y="4727575"/>
            <a:ext cx="19875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686550" y="1590675"/>
            <a:ext cx="301625" cy="3159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7210425" y="1400175"/>
            <a:ext cx="301625" cy="3159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7720013" y="1195388"/>
            <a:ext cx="301625" cy="3159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8286750" y="1062038"/>
            <a:ext cx="301625" cy="3159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V="1">
            <a:off x="6429375" y="1820863"/>
            <a:ext cx="244475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V="1">
            <a:off x="6915150" y="1577975"/>
            <a:ext cx="33020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7415213" y="1363663"/>
            <a:ext cx="358775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7958138" y="1192213"/>
            <a:ext cx="33020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8601075" y="12414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8780463" y="1247775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8715375" y="1341438"/>
            <a:ext cx="187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8758238" y="1384300"/>
            <a:ext cx="87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8815388" y="1427163"/>
            <a:ext cx="15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5487988" y="960438"/>
            <a:ext cx="1777732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>
                <a:latin typeface="Candara" pitchFamily="34" charset="0"/>
              </a:rPr>
              <a:t>entry queue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5313363" y="2114550"/>
            <a:ext cx="14619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solidFill>
                  <a:schemeClr val="bg1"/>
                </a:solidFill>
                <a:latin typeface="Candara" pitchFamily="34" charset="0"/>
              </a:rPr>
              <a:t>shared data</a:t>
            </a: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5508625" y="4224338"/>
            <a:ext cx="137537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solidFill>
                  <a:schemeClr val="bg1"/>
                </a:solidFill>
                <a:latin typeface="Candara" pitchFamily="34" charset="0"/>
              </a:rPr>
              <a:t>operations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32415" y="4833938"/>
            <a:ext cx="1544638" cy="581025"/>
            <a:chOff x="3330" y="3172"/>
            <a:chExt cx="973" cy="366"/>
          </a:xfrm>
        </p:grpSpPr>
        <p:sp>
          <p:nvSpPr>
            <p:cNvPr id="55332" name="Rectangle 28"/>
            <p:cNvSpPr>
              <a:spLocks noChangeArrowheads="1"/>
            </p:cNvSpPr>
            <p:nvPr/>
          </p:nvSpPr>
          <p:spPr bwMode="auto">
            <a:xfrm>
              <a:off x="3330" y="3172"/>
              <a:ext cx="9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Candara" pitchFamily="34" charset="0"/>
                </a:rPr>
                <a:t>initialization</a:t>
              </a:r>
            </a:p>
          </p:txBody>
        </p:sp>
        <p:sp>
          <p:nvSpPr>
            <p:cNvPr id="55333" name="Rectangle 29"/>
            <p:cNvSpPr>
              <a:spLocks noChangeArrowheads="1"/>
            </p:cNvSpPr>
            <p:nvPr/>
          </p:nvSpPr>
          <p:spPr bwMode="auto">
            <a:xfrm>
              <a:off x="3420" y="3307"/>
              <a:ext cx="59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Candara" pitchFamily="34" charset="0"/>
                </a:rPr>
                <a:t>    code</a:t>
              </a:r>
            </a:p>
          </p:txBody>
        </p:sp>
      </p:grpSp>
      <p:sp>
        <p:nvSpPr>
          <p:cNvPr id="55324" name="Rectangle 30"/>
          <p:cNvSpPr>
            <a:spLocks noChangeArrowheads="1"/>
          </p:cNvSpPr>
          <p:nvPr/>
        </p:nvSpPr>
        <p:spPr bwMode="auto">
          <a:xfrm>
            <a:off x="6189663" y="3433763"/>
            <a:ext cx="37510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latin typeface="Candara" pitchFamily="34" charset="0"/>
              </a:rPr>
              <a:t>...</a:t>
            </a:r>
          </a:p>
        </p:txBody>
      </p:sp>
      <p:sp>
        <p:nvSpPr>
          <p:cNvPr id="55325" name="Rectangle 31"/>
          <p:cNvSpPr>
            <a:spLocks noChangeArrowheads="1"/>
          </p:cNvSpPr>
          <p:nvPr/>
        </p:nvSpPr>
        <p:spPr bwMode="auto">
          <a:xfrm>
            <a:off x="822325" y="1533525"/>
            <a:ext cx="264976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Char char="l"/>
            </a:pPr>
            <a:r>
              <a:rPr lang="en-US" altLang="zh-TW" sz="2000" b="1">
                <a:latin typeface="Candara" pitchFamily="34" charset="0"/>
              </a:rPr>
              <a:t>Syntax of a monitor</a:t>
            </a:r>
          </a:p>
        </p:txBody>
      </p:sp>
      <p:sp>
        <p:nvSpPr>
          <p:cNvPr id="55326" name="Rectangle 32"/>
          <p:cNvSpPr>
            <a:spLocks noChangeArrowheads="1"/>
          </p:cNvSpPr>
          <p:nvPr/>
        </p:nvSpPr>
        <p:spPr bwMode="auto">
          <a:xfrm>
            <a:off x="4513263" y="5591175"/>
            <a:ext cx="360836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Char char="l"/>
            </a:pPr>
            <a:r>
              <a:rPr lang="en-US" altLang="zh-TW" sz="2000" b="1" dirty="0">
                <a:latin typeface="Candara" pitchFamily="34" charset="0"/>
              </a:rPr>
              <a:t>Schematic view of a monitor</a:t>
            </a:r>
          </a:p>
        </p:txBody>
      </p:sp>
      <p:sp>
        <p:nvSpPr>
          <p:cNvPr id="55327" name="Line 33"/>
          <p:cNvSpPr>
            <a:spLocks noChangeShapeType="1"/>
          </p:cNvSpPr>
          <p:nvPr/>
        </p:nvSpPr>
        <p:spPr bwMode="auto">
          <a:xfrm>
            <a:off x="3830638" y="3240088"/>
            <a:ext cx="1562100" cy="266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8" name="Line 34"/>
          <p:cNvSpPr>
            <a:spLocks noChangeShapeType="1"/>
          </p:cNvSpPr>
          <p:nvPr/>
        </p:nvSpPr>
        <p:spPr bwMode="auto">
          <a:xfrm flipV="1">
            <a:off x="3830638" y="3570288"/>
            <a:ext cx="2070100" cy="520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9" name="Line 35"/>
          <p:cNvSpPr>
            <a:spLocks noChangeShapeType="1"/>
          </p:cNvSpPr>
          <p:nvPr/>
        </p:nvSpPr>
        <p:spPr bwMode="auto">
          <a:xfrm flipV="1">
            <a:off x="3843338" y="3938588"/>
            <a:ext cx="2933700" cy="1028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30" name="Line 36"/>
          <p:cNvSpPr>
            <a:spLocks noChangeShapeType="1"/>
          </p:cNvSpPr>
          <p:nvPr/>
        </p:nvSpPr>
        <p:spPr bwMode="auto">
          <a:xfrm flipV="1">
            <a:off x="3614738" y="2427288"/>
            <a:ext cx="1676400" cy="1651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31" name="Line 37"/>
          <p:cNvSpPr>
            <a:spLocks noChangeShapeType="1"/>
          </p:cNvSpPr>
          <p:nvPr/>
        </p:nvSpPr>
        <p:spPr bwMode="auto">
          <a:xfrm flipV="1">
            <a:off x="3779838" y="5246688"/>
            <a:ext cx="1778000" cy="5842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000" smtClean="0">
                <a:ea typeface="ＭＳ Ｐゴシック" pitchFamily="34" charset="-128"/>
              </a:rPr>
              <a:t>Condition Construct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486" y="1062412"/>
            <a:ext cx="8104188" cy="4191000"/>
          </a:xfrm>
          <a:noFill/>
        </p:spPr>
        <p:txBody>
          <a:bodyPr lIns="90488" tIns="44450" rIns="90488" bIns="44450"/>
          <a:lstStyle/>
          <a:p>
            <a:r>
              <a:rPr lang="en-US" altLang="zh-TW" dirty="0" smtClean="0">
                <a:ea typeface="ＭＳ Ｐゴシック" pitchFamily="34" charset="-128"/>
              </a:rPr>
              <a:t>A programmer who needs to write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her own tailor-made synchronization scheme </a:t>
            </a:r>
            <a:r>
              <a:rPr lang="en-US" altLang="zh-TW" dirty="0" smtClean="0">
                <a:ea typeface="ＭＳ Ｐゴシック" pitchFamily="34" charset="-128"/>
              </a:rPr>
              <a:t>can define one or more variables of type</a:t>
            </a:r>
            <a:r>
              <a:rPr lang="en-US" altLang="zh-TW" i="1" dirty="0" smtClean="0">
                <a:ea typeface="ＭＳ Ｐゴシック" pitchFamily="34" charset="-128"/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  <a:ea typeface="ＭＳ Ｐゴシック" pitchFamily="34" charset="-128"/>
              </a:rPr>
              <a:t>condition.</a:t>
            </a:r>
          </a:p>
          <a:p>
            <a:r>
              <a:rPr lang="en-US" altLang="zh-TW" dirty="0" err="1" smtClean="0">
                <a:ea typeface="ＭＳ Ｐゴシック" pitchFamily="34" charset="-128"/>
              </a:rPr>
              <a:t>Var</a:t>
            </a:r>
            <a:r>
              <a:rPr lang="en-US" altLang="zh-TW" dirty="0" smtClean="0">
                <a:ea typeface="ＭＳ Ｐゴシック" pitchFamily="34" charset="-128"/>
              </a:rPr>
              <a:t> </a:t>
            </a:r>
            <a:r>
              <a:rPr lang="en-US" altLang="zh-TW" i="1" dirty="0" err="1" smtClean="0">
                <a:ea typeface="ＭＳ Ｐゴシック" pitchFamily="34" charset="-128"/>
              </a:rPr>
              <a:t>x,y</a:t>
            </a:r>
            <a:r>
              <a:rPr lang="en-US" altLang="zh-TW" i="1" dirty="0" smtClean="0">
                <a:ea typeface="ＭＳ Ｐゴシック" pitchFamily="34" charset="-128"/>
              </a:rPr>
              <a:t> : condition;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The only operations that can be invoked on a condition variable are </a:t>
            </a:r>
            <a:r>
              <a:rPr lang="en-US" altLang="zh-TW" i="1" dirty="0" smtClean="0">
                <a:ea typeface="ＭＳ Ｐゴシック" pitchFamily="34" charset="-128"/>
              </a:rPr>
              <a:t>wait </a:t>
            </a:r>
            <a:r>
              <a:rPr lang="en-US" altLang="zh-TW" dirty="0" smtClean="0">
                <a:ea typeface="ＭＳ Ｐゴシック" pitchFamily="34" charset="-128"/>
              </a:rPr>
              <a:t>and </a:t>
            </a:r>
            <a:r>
              <a:rPr lang="en-US" altLang="zh-TW" i="1" dirty="0" smtClean="0">
                <a:ea typeface="ＭＳ Ｐゴシック" pitchFamily="34" charset="-128"/>
              </a:rPr>
              <a:t>signal</a:t>
            </a:r>
            <a:r>
              <a:rPr lang="en-US" altLang="zh-TW" dirty="0" smtClean="0">
                <a:ea typeface="ＭＳ Ｐゴシック" pitchFamily="34" charset="-128"/>
              </a:rPr>
              <a:t>. For example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b="1" i="1" dirty="0" smtClean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i="1" dirty="0" smtClean="0">
                <a:ea typeface="ＭＳ Ｐゴシック" pitchFamily="34" charset="-128"/>
              </a:rPr>
              <a:t>.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The </a:t>
            </a:r>
            <a:r>
              <a:rPr lang="en-US" altLang="zh-TW" b="1" dirty="0" err="1" smtClean="0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dirty="0" smtClean="0">
                <a:ea typeface="ＭＳ Ｐゴシック" pitchFamily="34" charset="-128"/>
              </a:rPr>
              <a:t> resumes exactly one suspended process.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If no process is suspended, then the signal operation has no effect.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Suppose P invokes </a:t>
            </a:r>
            <a:r>
              <a:rPr lang="en-US" altLang="zh-TW" dirty="0" err="1" smtClean="0">
                <a:ea typeface="ＭＳ Ｐゴシック" pitchFamily="34" charset="-128"/>
              </a:rPr>
              <a:t>x.signal</a:t>
            </a:r>
            <a:r>
              <a:rPr lang="en-US" altLang="zh-TW" dirty="0" smtClean="0">
                <a:ea typeface="ＭＳ Ｐゴシック" pitchFamily="34" charset="-128"/>
              </a:rPr>
              <a:t> and Q is suspended with x. Two possibilities exist: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P either waits Q leaves or another condition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Q either waits P leaves or another condition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Condition Variables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3300" y="1303883"/>
            <a:ext cx="8007350" cy="4394200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condition x, y;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Two operations on a condition variable:</a:t>
            </a:r>
          </a:p>
          <a:p>
            <a:pPr lvl="1"/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x.wait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() </a:t>
            </a:r>
            <a:r>
              <a:rPr lang="en-US" altLang="zh-TW" sz="2800" dirty="0" smtClean="0">
                <a:ea typeface="ＭＳ Ｐゴシック" pitchFamily="34" charset="-128"/>
              </a:rPr>
              <a:t> – a process that invokes the operation is suspended.</a:t>
            </a:r>
          </a:p>
          <a:p>
            <a:pPr lvl="1"/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x.signal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() </a:t>
            </a:r>
            <a:r>
              <a:rPr lang="en-US" altLang="zh-TW" sz="2800" dirty="0" smtClean="0">
                <a:ea typeface="ＭＳ Ｐゴシック" pitchFamily="34" charset="-128"/>
              </a:rPr>
              <a:t>–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resumes one of processes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(if any) </a:t>
            </a:r>
            <a:r>
              <a:rPr lang="en-US" altLang="zh-TW" sz="2800" dirty="0" smtClean="0">
                <a:ea typeface="ＭＳ Ｐゴシック" pitchFamily="34" charset="-128"/>
              </a:rPr>
              <a:t>that</a:t>
            </a:r>
            <a:r>
              <a:rPr lang="zh-TW" altLang="en-US" sz="2800" dirty="0" smtClean="0"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invoked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x.wait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 Monitor with Condition Variables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238" y="1241425"/>
            <a:ext cx="7185025" cy="49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706110" y="3126499"/>
            <a:ext cx="1825822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 err="1" smtClean="0">
                <a:solidFill>
                  <a:srgbClr val="FF0000"/>
                </a:solidFill>
                <a:latin typeface="Candara" pitchFamily="34" charset="0"/>
              </a:rPr>
              <a:t>x.wait</a:t>
            </a:r>
            <a:r>
              <a:rPr lang="en-US" altLang="zh-TW" sz="2000" b="1" dirty="0">
                <a:solidFill>
                  <a:srgbClr val="FF0000"/>
                </a:solidFill>
                <a:latin typeface="Candara" pitchFamily="34" charset="0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x.signal</a:t>
            </a:r>
            <a:endParaRPr lang="en-US" altLang="zh-TW" sz="2000" b="1" dirty="0">
              <a:solidFill>
                <a:srgbClr val="FF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y.wait</a:t>
            </a:r>
            <a:r>
              <a:rPr lang="en-US" altLang="zh-TW" sz="2000" b="1" dirty="0">
                <a:solidFill>
                  <a:srgbClr val="FF0000"/>
                </a:solidFill>
                <a:latin typeface="Candara" pitchFamily="34" charset="0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y.signal</a:t>
            </a:r>
            <a:endParaRPr lang="en-US" altLang="zh-TW" sz="20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 rot="20214505">
            <a:off x="6127823" y="2021256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Processes waiting to 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enter their Monitor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339725"/>
            <a:ext cx="8229600" cy="576263"/>
          </a:xfrm>
          <a:noFill/>
        </p:spPr>
        <p:txBody>
          <a:bodyPr lIns="90488" tIns="44450" rIns="90488" bIns="44450"/>
          <a:lstStyle/>
          <a:p>
            <a:r>
              <a:rPr lang="en-US" altLang="zh-TW" sz="2800" smtClean="0">
                <a:ea typeface="ＭＳ Ｐゴシック" pitchFamily="34" charset="-128"/>
              </a:rPr>
              <a:t>A Deadlock-free Monitor Solution for the Dining-Philosophers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19175"/>
            <a:ext cx="8432800" cy="4191000"/>
          </a:xfrm>
          <a:noFill/>
        </p:spPr>
        <p:txBody>
          <a:bodyPr lIns="90488" tIns="44450" rIns="90488" bIns="44450"/>
          <a:lstStyle/>
          <a:p>
            <a:r>
              <a:rPr lang="en-US" altLang="zh-TW" sz="2400" dirty="0" smtClean="0">
                <a:ea typeface="ＭＳ Ｐゴシック" pitchFamily="34" charset="-128"/>
              </a:rPr>
              <a:t>A philosopher is allowed to pick up her chopsticks only if both of them are available.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Data structure</a:t>
            </a:r>
            <a:r>
              <a:rPr lang="en-US" altLang="zh-TW" sz="2400" dirty="0" smtClean="0">
                <a:ea typeface="ＭＳ Ｐゴシック" pitchFamily="34" charset="-128"/>
              </a:rPr>
              <a:t>: 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 smtClean="0">
                <a:ea typeface="ＭＳ Ｐゴシック" pitchFamily="34" charset="-128"/>
              </a:rPr>
              <a:t>      </a:t>
            </a:r>
            <a:r>
              <a:rPr lang="en-US" altLang="zh-TW" sz="2400" dirty="0" err="1" smtClean="0">
                <a:ea typeface="ＭＳ Ｐゴシック" pitchFamily="34" charset="-128"/>
              </a:rPr>
              <a:t>Var</a:t>
            </a:r>
            <a:r>
              <a:rPr lang="en-US" altLang="zh-TW" sz="2400" dirty="0" smtClean="0">
                <a:ea typeface="ＭＳ Ｐゴシック" pitchFamily="34" charset="-128"/>
              </a:rPr>
              <a:t> </a:t>
            </a:r>
            <a:r>
              <a:rPr lang="en-US" altLang="zh-TW" sz="2400" i="1" dirty="0" smtClean="0">
                <a:ea typeface="ＭＳ Ｐゴシック" pitchFamily="34" charset="-128"/>
              </a:rPr>
              <a:t>state</a:t>
            </a:r>
            <a:r>
              <a:rPr lang="en-US" altLang="zh-TW" sz="2400" dirty="0" smtClean="0">
                <a:ea typeface="ＭＳ Ｐゴシック" pitchFamily="34" charset="-128"/>
              </a:rPr>
              <a:t>: array [0..4] of (</a:t>
            </a:r>
            <a:r>
              <a:rPr lang="en-US" altLang="zh-TW" sz="2400" i="1" dirty="0" smtClean="0">
                <a:ea typeface="ＭＳ Ｐゴシック" pitchFamily="34" charset="-128"/>
              </a:rPr>
              <a:t>thinking, hungry, eating);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 smtClean="0">
                <a:ea typeface="ＭＳ Ｐゴシック" pitchFamily="34" charset="-128"/>
              </a:rPr>
              <a:t>      </a:t>
            </a:r>
            <a:r>
              <a:rPr lang="en-US" altLang="zh-TW" sz="2400" dirty="0" err="1" smtClean="0">
                <a:ea typeface="ＭＳ Ｐゴシック" pitchFamily="34" charset="-128"/>
              </a:rPr>
              <a:t>Var</a:t>
            </a:r>
            <a:r>
              <a:rPr lang="en-US" altLang="zh-TW" sz="2400" dirty="0" smtClean="0">
                <a:ea typeface="ＭＳ Ｐゴシック" pitchFamily="34" charset="-128"/>
              </a:rPr>
              <a:t> </a:t>
            </a:r>
            <a:r>
              <a:rPr lang="en-US" altLang="zh-TW" sz="2400" i="1" dirty="0" smtClean="0">
                <a:solidFill>
                  <a:srgbClr val="FF0000"/>
                </a:solidFill>
                <a:ea typeface="ＭＳ Ｐゴシック" pitchFamily="34" charset="-128"/>
              </a:rPr>
              <a:t>self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: array [0..4] of </a:t>
            </a:r>
            <a:r>
              <a:rPr lang="en-US" altLang="zh-TW" sz="2400" i="1" dirty="0" smtClean="0">
                <a:solidFill>
                  <a:srgbClr val="FF0000"/>
                </a:solidFill>
                <a:ea typeface="ＭＳ Ｐゴシック" pitchFamily="34" charset="-128"/>
              </a:rPr>
              <a:t>condition</a:t>
            </a:r>
            <a:r>
              <a:rPr lang="en-US" altLang="zh-TW" sz="2400" i="1" dirty="0" smtClean="0">
                <a:ea typeface="ＭＳ Ｐゴシック" pitchFamily="34" charset="-128"/>
              </a:rPr>
              <a:t>;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Philosopher</a:t>
            </a:r>
            <a:r>
              <a:rPr lang="en-US" altLang="zh-TW" sz="2400" i="1" dirty="0" smtClean="0">
                <a:ea typeface="ＭＳ Ｐゴシック" pitchFamily="34" charset="-128"/>
              </a:rPr>
              <a:t> </a:t>
            </a:r>
            <a:r>
              <a:rPr lang="en-US" altLang="zh-TW" sz="2400" i="1" dirty="0" err="1" smtClean="0">
                <a:ea typeface="ＭＳ Ｐゴシック" pitchFamily="34" charset="-128"/>
              </a:rPr>
              <a:t>i</a:t>
            </a:r>
            <a:r>
              <a:rPr lang="en-US" altLang="zh-TW" sz="2400" i="1" dirty="0" smtClean="0"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can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delay herself </a:t>
            </a:r>
            <a:r>
              <a:rPr lang="en-US" altLang="zh-TW" sz="2400" dirty="0" smtClean="0">
                <a:ea typeface="ＭＳ Ｐゴシック" pitchFamily="34" charset="-128"/>
              </a:rPr>
              <a:t>when she is hungry, but is unable to obtain the chopsticks she needs.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Operations: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 smtClean="0">
                <a:ea typeface="ＭＳ Ｐゴシック" pitchFamily="34" charset="-128"/>
              </a:rPr>
              <a:t>    </a:t>
            </a:r>
            <a:r>
              <a:rPr lang="en-US" altLang="zh-TW" sz="2400" i="1" dirty="0" smtClean="0">
                <a:ea typeface="ＭＳ Ｐゴシック" pitchFamily="34" charset="-128"/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  <a:ea typeface="ＭＳ Ｐゴシック" pitchFamily="34" charset="-128"/>
              </a:rPr>
              <a:t>pickup</a:t>
            </a:r>
            <a:r>
              <a:rPr lang="en-US" altLang="zh-TW" sz="2400" dirty="0" smtClean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and</a:t>
            </a:r>
            <a:r>
              <a:rPr lang="en-US" altLang="zh-TW" sz="2400" dirty="0" smtClean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  <a:ea typeface="ＭＳ Ｐゴシック" pitchFamily="34" charset="-128"/>
              </a:rPr>
              <a:t>putdown</a:t>
            </a:r>
            <a:r>
              <a:rPr lang="en-US" altLang="zh-TW" sz="2400" i="1" dirty="0" smtClean="0"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on the instance  </a:t>
            </a:r>
            <a:r>
              <a:rPr lang="en-US" altLang="zh-TW" sz="2400" i="1" dirty="0" err="1" smtClean="0">
                <a:ea typeface="ＭＳ Ｐゴシック" pitchFamily="34" charset="-128"/>
              </a:rPr>
              <a:t>dp</a:t>
            </a:r>
            <a:r>
              <a:rPr lang="en-US" altLang="zh-TW" sz="2400" dirty="0" smtClean="0">
                <a:ea typeface="ＭＳ Ｐゴシック" pitchFamily="34" charset="-128"/>
              </a:rPr>
              <a:t> of the </a:t>
            </a:r>
            <a:r>
              <a:rPr lang="en-US" altLang="zh-TW" sz="2400" i="1" dirty="0" smtClean="0">
                <a:ea typeface="ＭＳ Ｐゴシック" pitchFamily="34" charset="-128"/>
              </a:rPr>
              <a:t>dining-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 smtClean="0">
                <a:ea typeface="ＭＳ Ｐゴシック" pitchFamily="34" charset="-128"/>
              </a:rPr>
              <a:t>    philosophers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monitor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44463"/>
            <a:ext cx="8429625" cy="638175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Solution to Dining Philosophers (cont)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16203"/>
            <a:ext cx="8413750" cy="526891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4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r>
              <a:rPr lang="en-US" altLang="zh-TW" sz="2800" dirty="0" smtClean="0">
                <a:ea typeface="ＭＳ Ｐゴシック" pitchFamily="34" charset="-128"/>
              </a:rPr>
              <a:t>Each philosopher </a:t>
            </a:r>
            <a:r>
              <a:rPr lang="en-US" altLang="zh-TW" sz="2800" i="1" dirty="0" err="1" smtClean="0">
                <a:ea typeface="ＭＳ Ｐゴシック" pitchFamily="34" charset="-128"/>
              </a:rPr>
              <a:t>i</a:t>
            </a:r>
            <a:r>
              <a:rPr lang="en-US" altLang="zh-TW" sz="2800" i="1" dirty="0" smtClean="0"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must invoke the</a:t>
            </a:r>
            <a:r>
              <a:rPr lang="en-US" altLang="zh-TW" sz="2800" i="1" dirty="0" smtClean="0"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operations 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pickup()</a:t>
            </a:r>
            <a:r>
              <a:rPr lang="zh-TW" altLang="en-US" sz="2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and 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putdown()</a:t>
            </a:r>
            <a:r>
              <a:rPr lang="en-US" altLang="zh-TW" sz="2800" dirty="0" smtClean="0">
                <a:ea typeface="ＭＳ Ｐゴシック" pitchFamily="34" charset="-128"/>
              </a:rPr>
              <a:t> in the following sequence: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i="1" dirty="0" smtClean="0">
                <a:solidFill>
                  <a:srgbClr val="0000FF"/>
                </a:solidFill>
                <a:ea typeface="ＭＳ Ｐゴシック" pitchFamily="34" charset="-128"/>
              </a:rPr>
              <a:t>      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27263" y="2484438"/>
            <a:ext cx="4105275" cy="3629025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2000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247900" y="3327400"/>
            <a:ext cx="3409589" cy="26658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latin typeface="Candara" pitchFamily="34" charset="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dining-philosophers</a:t>
            </a: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.pickup(i);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   	</a:t>
            </a: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...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  	    eat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        ...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dining-philosophers</a:t>
            </a: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.putdown(i);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626396" y="4068606"/>
            <a:ext cx="1338509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 dirty="0">
                <a:latin typeface="Candara" pitchFamily="34" charset="0"/>
              </a:rPr>
              <a:t>Process</a:t>
            </a:r>
            <a:r>
              <a:rPr lang="en-US" altLang="zh-TW" sz="2400" b="1" i="1" dirty="0">
                <a:latin typeface="Candara" pitchFamily="34" charset="0"/>
              </a:rPr>
              <a:t> </a:t>
            </a:r>
            <a:r>
              <a:rPr lang="en-US" altLang="zh-TW" sz="2400" b="1" i="1" dirty="0" err="1">
                <a:latin typeface="Candara" pitchFamily="34" charset="0"/>
              </a:rPr>
              <a:t>i</a:t>
            </a:r>
            <a:endParaRPr lang="en-US" altLang="zh-TW" sz="2400" b="1" i="1" dirty="0">
              <a:latin typeface="Candara" pitchFamily="34" charset="0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2227263" y="3217863"/>
            <a:ext cx="1687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000" b="1">
              <a:latin typeface="Candara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330450" y="2638425"/>
            <a:ext cx="3784691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>
                <a:solidFill>
                  <a:srgbClr val="000000"/>
                </a:solidFill>
                <a:latin typeface="Candara" pitchFamily="34" charset="0"/>
              </a:rPr>
              <a:t>var dining-philosophers: dp</a:t>
            </a:r>
            <a:endParaRPr lang="en-US" altLang="zh-TW" sz="2400" b="1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1350" y="2355850"/>
            <a:ext cx="3698875" cy="1627188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8175" y="4119563"/>
            <a:ext cx="3698875" cy="1738312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21263" y="2668588"/>
            <a:ext cx="3905250" cy="2384425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939" y="345748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A Deadlock-free Monitor Solution for the Dining-Philosophers Problem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047750"/>
            <a:ext cx="7123112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monitor 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dp</a:t>
            </a:r>
            <a:endParaRPr lang="en-US" altLang="zh-TW" sz="16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  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enum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 { THINKING; HUNGRY, EATING) state [5] 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ea typeface="ＭＳ Ｐゴシック" pitchFamily="34" charset="-128"/>
              </a:rPr>
              <a:t>condition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 self [5];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6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 smtClean="0">
                <a:ea typeface="ＭＳ Ｐゴシック" pitchFamily="34" charset="-128"/>
              </a:rPr>
              <a:t>void </a:t>
            </a:r>
            <a:r>
              <a:rPr lang="en-US" altLang="zh-TW" sz="1600" b="1" dirty="0" smtClean="0">
                <a:solidFill>
                  <a:srgbClr val="FF0000"/>
                </a:solidFill>
                <a:ea typeface="ＭＳ Ｐゴシック" pitchFamily="34" charset="-128"/>
              </a:rPr>
              <a:t>pickup</a:t>
            </a:r>
            <a:r>
              <a:rPr lang="en-US" altLang="zh-TW" sz="1600" dirty="0" smtClean="0">
                <a:ea typeface="ＭＳ Ｐゴシック" pitchFamily="34" charset="-128"/>
              </a:rPr>
              <a:t> (</a:t>
            </a:r>
            <a:r>
              <a:rPr lang="en-US" altLang="zh-TW" sz="1600" dirty="0" err="1" smtClean="0">
                <a:ea typeface="ＭＳ Ｐゴシック" pitchFamily="34" charset="-128"/>
              </a:rPr>
              <a:t>int</a:t>
            </a:r>
            <a:r>
              <a:rPr lang="en-US" altLang="zh-TW" sz="1600" dirty="0" smtClean="0">
                <a:ea typeface="ＭＳ Ｐゴシック" pitchFamily="34" charset="-128"/>
              </a:rPr>
              <a:t> 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       state[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       test(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       if (state[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] != EATING) </a:t>
            </a:r>
            <a:r>
              <a:rPr lang="en-US" altLang="zh-TW" sz="1600" b="1" dirty="0" smtClean="0">
                <a:solidFill>
                  <a:srgbClr val="0000FF"/>
                </a:solidFill>
                <a:ea typeface="ＭＳ Ｐゴシック" pitchFamily="34" charset="-128"/>
              </a:rPr>
              <a:t>self [</a:t>
            </a:r>
            <a:r>
              <a:rPr lang="en-US" altLang="zh-TW" sz="1600" b="1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b="1" dirty="0" smtClean="0">
                <a:solidFill>
                  <a:srgbClr val="0000FF"/>
                </a:solidFill>
                <a:ea typeface="ＭＳ Ｐゴシック" pitchFamily="34" charset="-128"/>
              </a:rPr>
              <a:t>].wait</a:t>
            </a:r>
            <a:r>
              <a:rPr lang="en-US" altLang="zh-TW" sz="1600" dirty="0" smtClean="0">
                <a:ea typeface="ＭＳ Ｐゴシック" pitchFamily="34" charset="-128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       void </a:t>
            </a:r>
            <a:r>
              <a:rPr lang="en-US" altLang="zh-TW" sz="1600" b="1" dirty="0" smtClean="0">
                <a:solidFill>
                  <a:srgbClr val="FF0000"/>
                </a:solidFill>
                <a:ea typeface="ＭＳ Ｐゴシック" pitchFamily="34" charset="-128"/>
              </a:rPr>
              <a:t>putdown</a:t>
            </a:r>
            <a:r>
              <a:rPr lang="en-US" altLang="zh-TW" sz="1600" dirty="0" smtClean="0">
                <a:ea typeface="ＭＳ Ｐゴシック" pitchFamily="34" charset="-128"/>
              </a:rPr>
              <a:t> (</a:t>
            </a:r>
            <a:r>
              <a:rPr lang="en-US" altLang="zh-TW" sz="1600" dirty="0" err="1" smtClean="0">
                <a:ea typeface="ＭＳ Ｐゴシック" pitchFamily="34" charset="-128"/>
              </a:rPr>
              <a:t>int</a:t>
            </a:r>
            <a:r>
              <a:rPr lang="en-US" altLang="zh-TW" sz="1600" dirty="0" smtClean="0">
                <a:ea typeface="ＭＳ Ｐゴシック" pitchFamily="34" charset="-128"/>
              </a:rPr>
              <a:t> 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       state[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        test((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        test((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    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64088" y="2473325"/>
            <a:ext cx="456565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endParaRPr kumimoji="1" lang="en-US" altLang="zh-TW" sz="1600" kern="0" dirty="0">
              <a:solidFill>
                <a:srgbClr val="0000FF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void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test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int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if ( (state[(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+ 4) % 5] != EATING) &amp;&amp;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(state[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] == HUNGRY) &amp;&amp;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(state[(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+ 1) % 5] != EATING) 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    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state[</a:t>
            </a:r>
            <a:r>
              <a:rPr kumimoji="1" lang="en-US" altLang="zh-TW" sz="1600" b="1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] = EATING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		   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self[</a:t>
            </a:r>
            <a:r>
              <a:rPr kumimoji="1" lang="en-US" altLang="zh-TW" sz="1600" b="1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].signal () </a:t>
            </a:r>
            <a:r>
              <a:rPr kumimoji="1" lang="en-US" altLang="zh-TW" sz="1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endParaRPr kumimoji="1" lang="en-US" altLang="zh-TW" sz="1600" kern="0" dirty="0">
              <a:solidFill>
                <a:srgbClr val="0000FF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     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initialization_code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()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       for (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int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= 0;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&lt; 5;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       state[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] = THINKING;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i="1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</p:txBody>
      </p:sp>
      <p:cxnSp>
        <p:nvCxnSpPr>
          <p:cNvPr id="62472" name="直線單箭頭接點 8"/>
          <p:cNvCxnSpPr>
            <a:cxnSpLocks noChangeShapeType="1"/>
          </p:cNvCxnSpPr>
          <p:nvPr/>
        </p:nvCxnSpPr>
        <p:spPr bwMode="auto">
          <a:xfrm rot="10800000">
            <a:off x="4200525" y="3533775"/>
            <a:ext cx="1643063" cy="744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9" name="矩形 8"/>
          <p:cNvSpPr/>
          <p:nvPr/>
        </p:nvSpPr>
        <p:spPr>
          <a:xfrm>
            <a:off x="5125921" y="2181078"/>
            <a:ext cx="3742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Test if both chopsticks are available</a:t>
            </a:r>
            <a:endParaRPr lang="zh-TW" altLang="en-US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Illustration of the algorithm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028825" y="2449949"/>
            <a:ext cx="2330450" cy="225901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3494" name="Oval 5"/>
          <p:cNvSpPr>
            <a:spLocks noChangeArrowheads="1"/>
          </p:cNvSpPr>
          <p:nvPr/>
        </p:nvSpPr>
        <p:spPr bwMode="auto">
          <a:xfrm>
            <a:off x="2928938" y="1806575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5" name="Oval 6"/>
          <p:cNvSpPr>
            <a:spLocks noChangeArrowheads="1"/>
          </p:cNvSpPr>
          <p:nvPr/>
        </p:nvSpPr>
        <p:spPr bwMode="auto">
          <a:xfrm>
            <a:off x="1395413" y="2916238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6" name="Oval 7"/>
          <p:cNvSpPr>
            <a:spLocks noChangeArrowheads="1"/>
          </p:cNvSpPr>
          <p:nvPr/>
        </p:nvSpPr>
        <p:spPr bwMode="auto">
          <a:xfrm>
            <a:off x="1905000" y="4525963"/>
            <a:ext cx="544513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7" name="Oval 8"/>
          <p:cNvSpPr>
            <a:spLocks noChangeArrowheads="1"/>
          </p:cNvSpPr>
          <p:nvPr/>
        </p:nvSpPr>
        <p:spPr bwMode="auto">
          <a:xfrm>
            <a:off x="3871913" y="4506913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8" name="Oval 9"/>
          <p:cNvSpPr>
            <a:spLocks noChangeArrowheads="1"/>
          </p:cNvSpPr>
          <p:nvPr/>
        </p:nvSpPr>
        <p:spPr bwMode="auto">
          <a:xfrm>
            <a:off x="4452938" y="2901950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2606675" y="2841625"/>
            <a:ext cx="217488" cy="274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 flipH="1">
            <a:off x="3481388" y="2898775"/>
            <a:ext cx="268287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3678238" y="3784600"/>
            <a:ext cx="403225" cy="103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3151188" y="4098925"/>
            <a:ext cx="0" cy="331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 flipV="1">
            <a:off x="2249488" y="3744913"/>
            <a:ext cx="346075" cy="12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3028950" y="2606675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781425" y="3201988"/>
            <a:ext cx="330200" cy="315912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3476625" y="4025900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2528888" y="4006850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2224088" y="3173413"/>
            <a:ext cx="330200" cy="315912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3509" name="Text Box 20"/>
          <p:cNvSpPr txBox="1">
            <a:spLocks noChangeArrowheads="1"/>
          </p:cNvSpPr>
          <p:nvPr/>
        </p:nvSpPr>
        <p:spPr bwMode="auto">
          <a:xfrm>
            <a:off x="2041525" y="45847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0</a:t>
            </a:r>
          </a:p>
        </p:txBody>
      </p:sp>
      <p:sp>
        <p:nvSpPr>
          <p:cNvPr id="63510" name="Text Box 21"/>
          <p:cNvSpPr txBox="1">
            <a:spLocks noChangeArrowheads="1"/>
          </p:cNvSpPr>
          <p:nvPr/>
        </p:nvSpPr>
        <p:spPr bwMode="auto">
          <a:xfrm>
            <a:off x="3997325" y="45720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1</a:t>
            </a:r>
          </a:p>
        </p:txBody>
      </p:sp>
      <p:sp>
        <p:nvSpPr>
          <p:cNvPr id="63511" name="Text Box 22"/>
          <p:cNvSpPr txBox="1">
            <a:spLocks noChangeArrowheads="1"/>
          </p:cNvSpPr>
          <p:nvPr/>
        </p:nvSpPr>
        <p:spPr bwMode="auto">
          <a:xfrm>
            <a:off x="4581525" y="2959100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2</a:t>
            </a:r>
          </a:p>
        </p:txBody>
      </p:sp>
      <p:sp>
        <p:nvSpPr>
          <p:cNvPr id="63512" name="Text Box 23"/>
          <p:cNvSpPr txBox="1">
            <a:spLocks noChangeArrowheads="1"/>
          </p:cNvSpPr>
          <p:nvPr/>
        </p:nvSpPr>
        <p:spPr bwMode="auto">
          <a:xfrm>
            <a:off x="3070225" y="18669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3513" name="Text Box 24"/>
          <p:cNvSpPr txBox="1">
            <a:spLocks noChangeArrowheads="1"/>
          </p:cNvSpPr>
          <p:nvPr/>
        </p:nvSpPr>
        <p:spPr bwMode="auto">
          <a:xfrm>
            <a:off x="1533525" y="29972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4</a:t>
            </a:r>
          </a:p>
        </p:txBody>
      </p:sp>
      <p:sp>
        <p:nvSpPr>
          <p:cNvPr id="63514" name="Text Box 25"/>
          <p:cNvSpPr txBox="1">
            <a:spLocks noChangeArrowheads="1"/>
          </p:cNvSpPr>
          <p:nvPr/>
        </p:nvSpPr>
        <p:spPr bwMode="auto">
          <a:xfrm>
            <a:off x="2613025" y="3521075"/>
            <a:ext cx="2984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0</a:t>
            </a:r>
          </a:p>
        </p:txBody>
      </p:sp>
      <p:sp>
        <p:nvSpPr>
          <p:cNvPr id="63515" name="Text Box 26"/>
          <p:cNvSpPr txBox="1">
            <a:spLocks noChangeArrowheads="1"/>
          </p:cNvSpPr>
          <p:nvPr/>
        </p:nvSpPr>
        <p:spPr bwMode="auto">
          <a:xfrm>
            <a:off x="2994025" y="37338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1</a:t>
            </a:r>
          </a:p>
        </p:txBody>
      </p:sp>
      <p:sp>
        <p:nvSpPr>
          <p:cNvPr id="63516" name="Text Box 27"/>
          <p:cNvSpPr txBox="1">
            <a:spLocks noChangeArrowheads="1"/>
          </p:cNvSpPr>
          <p:nvPr/>
        </p:nvSpPr>
        <p:spPr bwMode="auto">
          <a:xfrm>
            <a:off x="3387725" y="3530600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2</a:t>
            </a:r>
          </a:p>
        </p:txBody>
      </p:sp>
      <p:sp>
        <p:nvSpPr>
          <p:cNvPr id="63517" name="Text Box 28"/>
          <p:cNvSpPr txBox="1">
            <a:spLocks noChangeArrowheads="1"/>
          </p:cNvSpPr>
          <p:nvPr/>
        </p:nvSpPr>
        <p:spPr bwMode="auto">
          <a:xfrm>
            <a:off x="3248025" y="3086100"/>
            <a:ext cx="2936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3</a:t>
            </a:r>
          </a:p>
        </p:txBody>
      </p:sp>
      <p:sp>
        <p:nvSpPr>
          <p:cNvPr id="63518" name="Text Box 29"/>
          <p:cNvSpPr txBox="1">
            <a:spLocks noChangeArrowheads="1"/>
          </p:cNvSpPr>
          <p:nvPr/>
        </p:nvSpPr>
        <p:spPr bwMode="auto">
          <a:xfrm>
            <a:off x="2727325" y="30480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4</a:t>
            </a:r>
          </a:p>
        </p:txBody>
      </p:sp>
      <p:sp>
        <p:nvSpPr>
          <p:cNvPr id="63519" name="Text Box 30"/>
          <p:cNvSpPr txBox="1">
            <a:spLocks noChangeArrowheads="1"/>
          </p:cNvSpPr>
          <p:nvPr/>
        </p:nvSpPr>
        <p:spPr bwMode="auto">
          <a:xfrm>
            <a:off x="4225925" y="5067300"/>
            <a:ext cx="3616696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  --&gt; </a:t>
            </a:r>
            <a:r>
              <a:rPr lang="en-US" altLang="zh-TW" b="1" dirty="0">
                <a:latin typeface="Candara" pitchFamily="34" charset="0"/>
              </a:rPr>
              <a:t>self[1].</a:t>
            </a:r>
            <a:r>
              <a:rPr lang="en-US" altLang="zh-TW" b="1" dirty="0" smtClean="0">
                <a:latin typeface="Candara" pitchFamily="34" charset="0"/>
              </a:rPr>
              <a:t>signal  (No effect)</a:t>
            </a:r>
            <a:endParaRPr lang="en-US" altLang="zh-TW" b="1" dirty="0">
              <a:latin typeface="Candara" pitchFamily="34" charset="0"/>
            </a:endParaRPr>
          </a:p>
          <a:p>
            <a:endParaRPr lang="en-US" altLang="zh-TW" b="1" dirty="0">
              <a:latin typeface="Candara" pitchFamily="34" charset="0"/>
            </a:endParaRPr>
          </a:p>
          <a:p>
            <a:r>
              <a:rPr lang="en-US" altLang="zh-TW" b="1" dirty="0">
                <a:latin typeface="Candara" pitchFamily="34" charset="0"/>
              </a:rPr>
              <a:t>Pushdown </a:t>
            </a:r>
          </a:p>
          <a:p>
            <a:r>
              <a:rPr lang="en-US" altLang="zh-TW" b="1" dirty="0">
                <a:latin typeface="Candara" pitchFamily="34" charset="0"/>
              </a:rPr>
              <a:t>  test (0) 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self[0].signal</a:t>
            </a:r>
            <a:r>
              <a:rPr lang="en-US" altLang="zh-TW" b="1" dirty="0">
                <a:latin typeface="Candara" pitchFamily="34" charset="0"/>
              </a:rPr>
              <a:t>, </a:t>
            </a:r>
          </a:p>
          <a:p>
            <a:r>
              <a:rPr lang="en-US" altLang="zh-TW" b="1" dirty="0">
                <a:latin typeface="Candara" pitchFamily="34" charset="0"/>
              </a:rPr>
              <a:t>  test (2) 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self[2].signal</a:t>
            </a:r>
          </a:p>
        </p:txBody>
      </p:sp>
      <p:sp>
        <p:nvSpPr>
          <p:cNvPr id="63520" name="Text Box 31"/>
          <p:cNvSpPr txBox="1">
            <a:spLocks noChangeArrowheads="1"/>
          </p:cNvSpPr>
          <p:nvPr/>
        </p:nvSpPr>
        <p:spPr bwMode="auto">
          <a:xfrm>
            <a:off x="1170042" y="5115034"/>
            <a:ext cx="139653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Self[0].wait </a:t>
            </a:r>
          </a:p>
        </p:txBody>
      </p:sp>
      <p:sp>
        <p:nvSpPr>
          <p:cNvPr id="63521" name="Text Box 32"/>
          <p:cNvSpPr txBox="1">
            <a:spLocks noChangeArrowheads="1"/>
          </p:cNvSpPr>
          <p:nvPr/>
        </p:nvSpPr>
        <p:spPr bwMode="auto">
          <a:xfrm>
            <a:off x="5076825" y="2959100"/>
            <a:ext cx="133402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Self[2].</a:t>
            </a:r>
            <a:r>
              <a:rPr lang="en-US" altLang="zh-TW" b="1" dirty="0" smtClean="0">
                <a:latin typeface="Candara" pitchFamily="34" charset="0"/>
              </a:rPr>
              <a:t>wait</a:t>
            </a:r>
            <a:endParaRPr lang="en-US" altLang="zh-TW" b="1" dirty="0">
              <a:latin typeface="Candara" pitchFamily="34" charset="0"/>
            </a:endParaRPr>
          </a:p>
        </p:txBody>
      </p:sp>
      <p:sp>
        <p:nvSpPr>
          <p:cNvPr id="63522" name="Freeform 33"/>
          <p:cNvSpPr>
            <a:spLocks/>
          </p:cNvSpPr>
          <p:nvPr/>
        </p:nvSpPr>
        <p:spPr bwMode="auto">
          <a:xfrm>
            <a:off x="2311400" y="5448300"/>
            <a:ext cx="1943100" cy="663575"/>
          </a:xfrm>
          <a:custGeom>
            <a:avLst/>
            <a:gdLst>
              <a:gd name="T0" fmla="*/ 2147483647 w 1152"/>
              <a:gd name="T1" fmla="*/ 2147483647 h 346"/>
              <a:gd name="T2" fmla="*/ 2147483647 w 1152"/>
              <a:gd name="T3" fmla="*/ 2147483647 h 346"/>
              <a:gd name="T4" fmla="*/ 2147483647 w 1152"/>
              <a:gd name="T5" fmla="*/ 2147483647 h 346"/>
              <a:gd name="T6" fmla="*/ 2147483647 w 1152"/>
              <a:gd name="T7" fmla="*/ 2147483647 h 346"/>
              <a:gd name="T8" fmla="*/ 2147483647 w 1152"/>
              <a:gd name="T9" fmla="*/ 2147483647 h 346"/>
              <a:gd name="T10" fmla="*/ 0 w 1152"/>
              <a:gd name="T11" fmla="*/ 0 h 3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346"/>
              <a:gd name="T20" fmla="*/ 1152 w 1152"/>
              <a:gd name="T21" fmla="*/ 346 h 3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346">
                <a:moveTo>
                  <a:pt x="1152" y="328"/>
                </a:moveTo>
                <a:cubicBezTo>
                  <a:pt x="906" y="346"/>
                  <a:pt x="661" y="311"/>
                  <a:pt x="416" y="296"/>
                </a:cubicBezTo>
                <a:cubicBezTo>
                  <a:pt x="316" y="271"/>
                  <a:pt x="226" y="241"/>
                  <a:pt x="128" y="208"/>
                </a:cubicBezTo>
                <a:cubicBezTo>
                  <a:pt x="95" y="158"/>
                  <a:pt x="49" y="128"/>
                  <a:pt x="24" y="72"/>
                </a:cubicBezTo>
                <a:cubicBezTo>
                  <a:pt x="17" y="57"/>
                  <a:pt x="13" y="40"/>
                  <a:pt x="8" y="24"/>
                </a:cubicBezTo>
                <a:cubicBezTo>
                  <a:pt x="5" y="16"/>
                  <a:pt x="0" y="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23" name="Freeform 34"/>
          <p:cNvSpPr>
            <a:spLocks/>
          </p:cNvSpPr>
          <p:nvPr/>
        </p:nvSpPr>
        <p:spPr bwMode="auto">
          <a:xfrm>
            <a:off x="6023288" y="3305393"/>
            <a:ext cx="1344613" cy="3036888"/>
          </a:xfrm>
          <a:custGeom>
            <a:avLst/>
            <a:gdLst>
              <a:gd name="T0" fmla="*/ 2147483647 w 584"/>
              <a:gd name="T1" fmla="*/ 2147483647 h 1888"/>
              <a:gd name="T2" fmla="*/ 2147483647 w 584"/>
              <a:gd name="T3" fmla="*/ 2147483647 h 1888"/>
              <a:gd name="T4" fmla="*/ 2147483647 w 584"/>
              <a:gd name="T5" fmla="*/ 2147483647 h 1888"/>
              <a:gd name="T6" fmla="*/ 2147483647 w 584"/>
              <a:gd name="T7" fmla="*/ 2147483647 h 1888"/>
              <a:gd name="T8" fmla="*/ 2147483647 w 584"/>
              <a:gd name="T9" fmla="*/ 2147483647 h 1888"/>
              <a:gd name="T10" fmla="*/ 2147483647 w 584"/>
              <a:gd name="T11" fmla="*/ 2147483647 h 1888"/>
              <a:gd name="T12" fmla="*/ 2147483647 w 584"/>
              <a:gd name="T13" fmla="*/ 2147483647 h 1888"/>
              <a:gd name="T14" fmla="*/ 2147483647 w 584"/>
              <a:gd name="T15" fmla="*/ 2147483647 h 1888"/>
              <a:gd name="T16" fmla="*/ 2147483647 w 584"/>
              <a:gd name="T17" fmla="*/ 2147483647 h 1888"/>
              <a:gd name="T18" fmla="*/ 2147483647 w 584"/>
              <a:gd name="T19" fmla="*/ 2147483647 h 1888"/>
              <a:gd name="T20" fmla="*/ 2147483647 w 584"/>
              <a:gd name="T21" fmla="*/ 2147483647 h 1888"/>
              <a:gd name="T22" fmla="*/ 2147483647 w 584"/>
              <a:gd name="T23" fmla="*/ 2147483647 h 1888"/>
              <a:gd name="T24" fmla="*/ 2147483647 w 584"/>
              <a:gd name="T25" fmla="*/ 2147483647 h 1888"/>
              <a:gd name="T26" fmla="*/ 2147483647 w 584"/>
              <a:gd name="T27" fmla="*/ 2147483647 h 1888"/>
              <a:gd name="T28" fmla="*/ 0 w 584"/>
              <a:gd name="T29" fmla="*/ 0 h 18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84"/>
              <a:gd name="T46" fmla="*/ 0 h 1888"/>
              <a:gd name="T47" fmla="*/ 584 w 584"/>
              <a:gd name="T48" fmla="*/ 1888 h 18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84" h="1888">
                <a:moveTo>
                  <a:pt x="360" y="1888"/>
                </a:moveTo>
                <a:cubicBezTo>
                  <a:pt x="386" y="1875"/>
                  <a:pt x="415" y="1870"/>
                  <a:pt x="440" y="1856"/>
                </a:cubicBezTo>
                <a:cubicBezTo>
                  <a:pt x="467" y="1841"/>
                  <a:pt x="487" y="1788"/>
                  <a:pt x="496" y="1768"/>
                </a:cubicBezTo>
                <a:cubicBezTo>
                  <a:pt x="527" y="1695"/>
                  <a:pt x="539" y="1606"/>
                  <a:pt x="552" y="1528"/>
                </a:cubicBezTo>
                <a:cubicBezTo>
                  <a:pt x="559" y="1486"/>
                  <a:pt x="563" y="1443"/>
                  <a:pt x="568" y="1400"/>
                </a:cubicBezTo>
                <a:cubicBezTo>
                  <a:pt x="571" y="1379"/>
                  <a:pt x="576" y="1336"/>
                  <a:pt x="576" y="1336"/>
                </a:cubicBezTo>
                <a:cubicBezTo>
                  <a:pt x="584" y="1110"/>
                  <a:pt x="572" y="903"/>
                  <a:pt x="544" y="680"/>
                </a:cubicBezTo>
                <a:cubicBezTo>
                  <a:pt x="531" y="578"/>
                  <a:pt x="509" y="474"/>
                  <a:pt x="448" y="392"/>
                </a:cubicBezTo>
                <a:cubicBezTo>
                  <a:pt x="411" y="280"/>
                  <a:pt x="448" y="307"/>
                  <a:pt x="368" y="280"/>
                </a:cubicBezTo>
                <a:cubicBezTo>
                  <a:pt x="307" y="199"/>
                  <a:pt x="391" y="298"/>
                  <a:pt x="296" y="232"/>
                </a:cubicBezTo>
                <a:cubicBezTo>
                  <a:pt x="274" y="217"/>
                  <a:pt x="259" y="195"/>
                  <a:pt x="240" y="176"/>
                </a:cubicBezTo>
                <a:cubicBezTo>
                  <a:pt x="222" y="158"/>
                  <a:pt x="168" y="134"/>
                  <a:pt x="144" y="120"/>
                </a:cubicBezTo>
                <a:cubicBezTo>
                  <a:pt x="144" y="120"/>
                  <a:pt x="84" y="80"/>
                  <a:pt x="72" y="72"/>
                </a:cubicBezTo>
                <a:cubicBezTo>
                  <a:pt x="56" y="61"/>
                  <a:pt x="24" y="40"/>
                  <a:pt x="24" y="40"/>
                </a:cubicBezTo>
                <a:cubicBezTo>
                  <a:pt x="5" y="11"/>
                  <a:pt x="12" y="2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24" name="Rectangle 35"/>
          <p:cNvSpPr>
            <a:spLocks noChangeArrowheads="1"/>
          </p:cNvSpPr>
          <p:nvPr/>
        </p:nvSpPr>
        <p:spPr bwMode="auto">
          <a:xfrm>
            <a:off x="581024" y="849033"/>
            <a:ext cx="8184603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400" b="1" dirty="0">
                <a:latin typeface="Candara" pitchFamily="34" charset="0"/>
              </a:rPr>
              <a:t>The </a:t>
            </a:r>
            <a:r>
              <a:rPr lang="en-US" altLang="zh-TW" sz="2400" b="1" dirty="0" err="1">
                <a:solidFill>
                  <a:srgbClr val="FF0000"/>
                </a:solidFill>
                <a:latin typeface="Candara" pitchFamily="34" charset="0"/>
              </a:rPr>
              <a:t>x.signal</a:t>
            </a:r>
            <a:r>
              <a:rPr lang="en-US" altLang="zh-TW" sz="2400" b="1" dirty="0">
                <a:latin typeface="Candara" pitchFamily="34" charset="0"/>
              </a:rPr>
              <a:t> resumes exactly one suspended process. </a:t>
            </a:r>
          </a:p>
          <a:p>
            <a:pPr eaLnBrk="1" hangingPunct="1"/>
            <a:r>
              <a:rPr lang="en-US" altLang="zh-TW" sz="2400" b="1" dirty="0">
                <a:latin typeface="Candara" pitchFamily="34" charset="0"/>
              </a:rPr>
              <a:t>If no process is suspended, then the signal operation has no effect.</a:t>
            </a:r>
          </a:p>
        </p:txBody>
      </p:sp>
      <p:sp>
        <p:nvSpPr>
          <p:cNvPr id="35" name="橢圓 34"/>
          <p:cNvSpPr/>
          <p:nvPr/>
        </p:nvSpPr>
        <p:spPr bwMode="auto">
          <a:xfrm>
            <a:off x="3862552" y="4508939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1886607" y="4519450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4435366" y="2906112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3862552" y="4524705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2489089" y="5109785"/>
            <a:ext cx="109677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Candara" pitchFamily="34" charset="0"/>
              </a:rPr>
              <a:t>--&gt;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395872" y="2953845"/>
            <a:ext cx="109677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Candara" pitchFamily="34" charset="0"/>
              </a:rPr>
              <a:t>--&gt;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0" grpId="0"/>
      <p:bldP spid="63521" grpId="0"/>
      <p:bldP spid="63522" grpId="0" animBg="1"/>
      <p:bldP spid="63523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Consumer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022350"/>
            <a:ext cx="7835900" cy="48609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    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while (true) 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        while (count == 0)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        ; // do nothing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        nextConsumed =  buffer[out];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         out = (out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                  count--;</a:t>
            </a:r>
          </a:p>
          <a:p>
            <a:pPr>
              <a:buFont typeface="Monotype Sorts" pitchFamily="2" charset="2"/>
              <a:buNone/>
            </a:pPr>
            <a:endParaRPr lang="en-US" altLang="zh-TW" sz="240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	/*  consume the item in nextConsumed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367588" y="1103313"/>
          <a:ext cx="1455737" cy="3657600"/>
        </p:xfrm>
        <a:graphic>
          <a:graphicData uri="http://schemas.openxmlformats.org/drawingml/2006/table">
            <a:tbl>
              <a:tblPr/>
              <a:tblGrid>
                <a:gridCol w="1455737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</a:tbl>
          </a:graphicData>
        </a:graphic>
      </p:graphicFrame>
      <p:sp>
        <p:nvSpPr>
          <p:cNvPr id="8220" name="文字方塊 5"/>
          <p:cNvSpPr txBox="1">
            <a:spLocks noChangeArrowheads="1"/>
          </p:cNvSpPr>
          <p:nvPr/>
        </p:nvSpPr>
        <p:spPr bwMode="auto">
          <a:xfrm>
            <a:off x="6329363" y="3217863"/>
            <a:ext cx="427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8221" name="文字方塊 6"/>
          <p:cNvSpPr txBox="1">
            <a:spLocks noChangeArrowheads="1"/>
          </p:cNvSpPr>
          <p:nvPr/>
        </p:nvSpPr>
        <p:spPr bwMode="auto">
          <a:xfrm>
            <a:off x="6402388" y="984250"/>
            <a:ext cx="560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8222" name="直線單箭頭接點 8"/>
          <p:cNvCxnSpPr>
            <a:cxnSpLocks noChangeShapeType="1"/>
            <a:stCxn id="8220" idx="3"/>
          </p:cNvCxnSpPr>
          <p:nvPr/>
        </p:nvCxnSpPr>
        <p:spPr bwMode="auto">
          <a:xfrm>
            <a:off x="6756400" y="3402013"/>
            <a:ext cx="558800" cy="147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23" name="直線單箭頭接點 9"/>
          <p:cNvCxnSpPr>
            <a:cxnSpLocks noChangeShapeType="1"/>
          </p:cNvCxnSpPr>
          <p:nvPr/>
        </p:nvCxnSpPr>
        <p:spPr bwMode="auto">
          <a:xfrm>
            <a:off x="6977063" y="1154113"/>
            <a:ext cx="373062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308" y="-88355"/>
            <a:ext cx="8105775" cy="84455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004" y="909249"/>
            <a:ext cx="8463134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 smtClean="0">
                <a:ea typeface="ＭＳ Ｐゴシック" pitchFamily="34" charset="-128"/>
              </a:rPr>
              <a:t>A possible implementation of the monitor mechanism using semaphores.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For each monitor, a semaphore </a:t>
            </a:r>
            <a:r>
              <a:rPr lang="en-US" altLang="zh-TW" dirty="0" err="1" smtClean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 (init to 1) is provided</a:t>
            </a:r>
            <a:r>
              <a:rPr lang="en-US" altLang="zh-TW" dirty="0" smtClean="0">
                <a:ea typeface="ＭＳ Ｐゴシック" pitchFamily="34" charset="-128"/>
              </a:rPr>
              <a:t>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 smtClean="0">
                <a:ea typeface="ＭＳ Ｐゴシック" pitchFamily="34" charset="-128"/>
              </a:rPr>
              <a:t>A process must execute wait (</a:t>
            </a:r>
            <a:r>
              <a:rPr lang="en-US" altLang="zh-TW" dirty="0" err="1" smtClean="0">
                <a:ea typeface="ＭＳ Ｐゴシック" pitchFamily="34" charset="-128"/>
              </a:rPr>
              <a:t>mutex</a:t>
            </a:r>
            <a:r>
              <a:rPr lang="en-US" altLang="zh-TW" dirty="0" smtClean="0">
                <a:ea typeface="ＭＳ Ｐゴシック" pitchFamily="34" charset="-128"/>
              </a:rPr>
              <a:t>) before entering the monitor and must execute signal (</a:t>
            </a:r>
            <a:r>
              <a:rPr lang="en-US" altLang="zh-TW" dirty="0" err="1" smtClean="0">
                <a:ea typeface="ＭＳ Ｐゴシック" pitchFamily="34" charset="-128"/>
              </a:rPr>
              <a:t>mutex</a:t>
            </a:r>
            <a:r>
              <a:rPr lang="en-US" altLang="zh-TW" dirty="0" smtClean="0">
                <a:ea typeface="ＭＳ Ｐゴシック" pitchFamily="34" charset="-128"/>
              </a:rPr>
              <a:t>) after leaving the monitor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 smtClean="0">
                <a:ea typeface="ＭＳ Ｐゴシック" pitchFamily="34" charset="-128"/>
              </a:rPr>
              <a:t>Since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a signaling process must wait until the resumed process either leaves or waits</a:t>
            </a:r>
            <a:r>
              <a:rPr lang="en-US" altLang="zh-TW" dirty="0" smtClean="0">
                <a:ea typeface="ＭＳ Ｐゴシック" pitchFamily="34" charset="-128"/>
              </a:rPr>
              <a:t>, an additional semaphore, 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next</a:t>
            </a:r>
            <a:r>
              <a:rPr lang="en-US" altLang="zh-TW" dirty="0" smtClean="0">
                <a:ea typeface="ＭＳ Ｐゴシック" pitchFamily="34" charset="-128"/>
              </a:rPr>
              <a:t>, is introduced (init to 0).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 smtClean="0">
                <a:ea typeface="ＭＳ Ｐゴシック" pitchFamily="34" charset="-128"/>
              </a:rPr>
              <a:t>The signaling processes can use </a:t>
            </a:r>
            <a:r>
              <a:rPr lang="en-US" altLang="zh-TW" i="1" dirty="0" smtClean="0">
                <a:solidFill>
                  <a:srgbClr val="FF0000"/>
                </a:solidFill>
                <a:ea typeface="ＭＳ Ｐゴシック" pitchFamily="34" charset="-128"/>
              </a:rPr>
              <a:t>next</a:t>
            </a:r>
            <a:r>
              <a:rPr lang="en-US" altLang="zh-TW" dirty="0" smtClean="0">
                <a:ea typeface="ＭＳ Ｐゴシック" pitchFamily="34" charset="-128"/>
              </a:rPr>
              <a:t> to suspend themselves.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 smtClean="0">
                <a:ea typeface="ＭＳ Ｐゴシック" pitchFamily="34" charset="-128"/>
              </a:rPr>
              <a:t>An integer variable </a:t>
            </a:r>
            <a:r>
              <a:rPr lang="en-US" altLang="zh-TW" b="1" dirty="0" err="1" smtClean="0">
                <a:solidFill>
                  <a:srgbClr val="FF0000"/>
                </a:solidFill>
                <a:ea typeface="ＭＳ Ｐゴシック" pitchFamily="34" charset="-128"/>
              </a:rPr>
              <a:t>next_count</a:t>
            </a:r>
            <a:r>
              <a:rPr lang="en-US" altLang="zh-TW" dirty="0" smtClean="0">
                <a:ea typeface="ＭＳ Ｐゴシック" pitchFamily="34" charset="-128"/>
              </a:rPr>
              <a:t> is also provided to count the number of processes suspended on next.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1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3320" y="2316302"/>
            <a:ext cx="3348973" cy="320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607" y="-167185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963613"/>
            <a:ext cx="7043738" cy="4462462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ea typeface="ＭＳ Ｐゴシック" pitchFamily="34" charset="-128"/>
              </a:rPr>
              <a:t>Variables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ea typeface="ＭＳ Ｐゴシック" pitchFamily="34" charset="-128"/>
              </a:rPr>
              <a:t>		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semaphore 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;  // (initially  = 1)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	semaphore next;     // (initially  =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next-count = 0;</a:t>
            </a:r>
            <a:b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0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ea typeface="ＭＳ Ｐゴシック" pitchFamily="34" charset="-128"/>
              </a:rPr>
              <a:t>Each external procedure </a:t>
            </a:r>
            <a:r>
              <a:rPr lang="en-US" altLang="zh-TW" sz="2000" b="1" i="1" dirty="0" smtClean="0">
                <a:ea typeface="ＭＳ Ｐゴシック" pitchFamily="34" charset="-128"/>
              </a:rPr>
              <a:t>F</a:t>
            </a:r>
            <a:r>
              <a:rPr lang="en-US" altLang="zh-TW" sz="2000" dirty="0" smtClean="0">
                <a:ea typeface="ＭＳ Ｐゴシック" pitchFamily="34" charset="-128"/>
              </a:rPr>
              <a:t>  will be replaced by</a:t>
            </a: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endParaRPr lang="en-US" altLang="zh-TW" sz="2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ea typeface="ＭＳ Ｐゴシック" pitchFamily="34" charset="-128"/>
              </a:rPr>
              <a:t>	  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);			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            …	                                                   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            body of F </a:t>
            </a:r>
            <a:endParaRPr lang="en-US" altLang="zh-TW" sz="2000" i="1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i="1" dirty="0" smtClean="0">
                <a:solidFill>
                  <a:srgbClr val="0000FF"/>
                </a:solidFill>
                <a:ea typeface="ＭＳ Ｐゴシック" pitchFamily="34" charset="-128"/>
              </a:rPr>
              <a:t>            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         if (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&gt;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            signal(next)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     else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           signal(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  <a:b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0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ea typeface="ＭＳ Ｐゴシック" pitchFamily="34" charset="-128"/>
              </a:rPr>
              <a:t>Mutual exclusion within a monitor is ensured.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55073" y="3057111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3697" y="4230053"/>
            <a:ext cx="2863778" cy="12721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 rot="20173778">
            <a:off x="7724467" y="2884706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 smtClean="0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 smtClean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2525" y="39271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Monitor (Condition Variable) Implementation Using Semaphores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590" y="1015782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For each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condition variable </a:t>
            </a:r>
            <a:r>
              <a:rPr lang="en-US" altLang="zh-TW" sz="2400" b="1" i="1" dirty="0" smtClean="0">
                <a:solidFill>
                  <a:srgbClr val="FF0000"/>
                </a:solidFill>
                <a:ea typeface="ＭＳ Ｐゴシック" pitchFamily="34" charset="-128"/>
              </a:rPr>
              <a:t>x</a:t>
            </a:r>
            <a:r>
              <a:rPr lang="en-US" altLang="zh-TW" sz="2400" dirty="0" smtClean="0">
                <a:ea typeface="ＭＳ Ｐゴシック" pitchFamily="34" charset="-128"/>
              </a:rPr>
              <a:t>, we have: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	</a:t>
            </a:r>
            <a:r>
              <a:rPr lang="zh-TW" altLang="en-US" sz="2400" dirty="0" smtClean="0">
                <a:ea typeface="ＭＳ Ｐゴシック" pitchFamily="34" charset="-128"/>
              </a:rPr>
              <a:t>       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; // (initially  =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        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int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 x-count = 0;</a:t>
            </a:r>
            <a:b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4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The operation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400" b="1" dirty="0" smtClean="0"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can be implemented as: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	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	</a:t>
            </a:r>
            <a:r>
              <a:rPr lang="zh-TW" altLang="en-US" sz="2400" dirty="0" smtClean="0">
                <a:ea typeface="ＭＳ Ｐゴシック" pitchFamily="34" charset="-128"/>
              </a:rPr>
              <a:t>       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x-count++;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       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if (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 &gt;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signal(next);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        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else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   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signal(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        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         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x-count--;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b="1" dirty="0" smtClean="0">
                <a:ea typeface="ＭＳ Ｐゴシック" pitchFamily="34" charset="-128"/>
              </a:rPr>
              <a:t>		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7437" y="3431794"/>
            <a:ext cx="4422775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1078161" y="3671271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66785" y="4082983"/>
            <a:ext cx="3136724" cy="15125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69058" y="562745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71330" y="5984580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 rot="20173778">
            <a:off x="7551047" y="4051355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 smtClean="0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 smtClean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1823" y="3376593"/>
            <a:ext cx="4422775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087" y="15770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194" y="996998"/>
            <a:ext cx="8229600" cy="4530725"/>
          </a:xfrm>
        </p:spPr>
        <p:txBody>
          <a:bodyPr/>
          <a:lstStyle/>
          <a:p>
            <a:pPr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The operation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can be implemented as:</a:t>
            </a:r>
            <a:br>
              <a:rPr lang="en-US" altLang="zh-TW" sz="2400" dirty="0" smtClean="0">
                <a:ea typeface="ＭＳ Ｐゴシック" pitchFamily="34" charset="-128"/>
              </a:rPr>
            </a:br>
            <a:endParaRPr lang="en-US" altLang="zh-TW" sz="2400" dirty="0" smtClean="0"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		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if (x-count &gt; 0) 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++;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	signal(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	wait(next);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--;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endParaRPr lang="en-US" altLang="zh-TW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What happen if  x-count &lt;= 0 ?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zh-TW" altLang="en-US" dirty="0" smtClean="0">
                <a:solidFill>
                  <a:srgbClr val="0000FF"/>
                </a:solidFill>
                <a:ea typeface="ＭＳ Ｐゴシック" pitchFamily="34" charset="-128"/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Nothing will happen !!</a:t>
            </a:r>
            <a:endParaRPr lang="en-US" altLang="zh-TW" sz="24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b="1" dirty="0" smtClean="0">
                <a:ea typeface="ＭＳ Ｐゴシック" pitchFamily="34" charset="-128"/>
              </a:rPr>
              <a:t>		</a:t>
            </a:r>
            <a:r>
              <a:rPr lang="en-US" altLang="zh-TW" sz="2400" dirty="0" smtClean="0">
                <a:ea typeface="ＭＳ Ｐゴシック" pitchFamily="34" charset="-128"/>
              </a:rPr>
              <a:t>	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774209" y="184243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76481" y="224050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78753" y="269315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781025" y="309122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69649" y="351658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 rot="20173778">
            <a:off x="7519516" y="3925230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 smtClean="0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 smtClean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671" y="-25291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Resuming Processes within a Monitor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69" y="987139"/>
            <a:ext cx="8080375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If several processes are suspended on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condition x</a:t>
            </a:r>
            <a:r>
              <a:rPr lang="en-US" altLang="zh-TW" sz="2400" dirty="0" smtClean="0">
                <a:ea typeface="ＭＳ Ｐゴシック" pitchFamily="34" charset="-128"/>
              </a:rPr>
              <a:t>, and an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() </a:t>
            </a:r>
            <a:r>
              <a:rPr lang="en-US" altLang="zh-TW" sz="2400" dirty="0" smtClean="0">
                <a:ea typeface="ＭＳ Ｐゴシック" pitchFamily="34" charset="-128"/>
              </a:rPr>
              <a:t>operation is executed by some process, how do we determine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which of the suspended processes should be resumed next </a:t>
            </a:r>
            <a:r>
              <a:rPr lang="en-US" altLang="zh-TW" sz="2400" dirty="0" smtClean="0">
                <a:ea typeface="ＭＳ Ｐゴシック" pitchFamily="34" charset="-128"/>
              </a:rPr>
              <a:t>?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FCFS ordering is simple, but may not adequate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Conditional-wait construct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         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(c) </a:t>
            </a:r>
          </a:p>
          <a:p>
            <a:pPr lvl="1"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i="1" dirty="0" smtClean="0">
                <a:ea typeface="ＭＳ Ｐゴシック" pitchFamily="34" charset="-128"/>
              </a:rPr>
              <a:t>c</a:t>
            </a:r>
            <a:r>
              <a:rPr lang="en-US" altLang="zh-TW" dirty="0" smtClean="0">
                <a:ea typeface="ＭＳ Ｐゴシック" pitchFamily="34" charset="-128"/>
              </a:rPr>
              <a:t> is an integer expression that is evaluated when the wait() operation is executed.</a:t>
            </a:r>
          </a:p>
          <a:p>
            <a:pPr lvl="1"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i="1" dirty="0" smtClean="0">
                <a:solidFill>
                  <a:srgbClr val="FF0000"/>
                </a:solidFill>
                <a:ea typeface="ＭＳ Ｐゴシック" pitchFamily="34" charset="-128"/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 is called a priority number</a:t>
            </a:r>
            <a:r>
              <a:rPr lang="en-US" altLang="zh-TW" dirty="0" smtClean="0">
                <a:ea typeface="ＭＳ Ｐゴシック" pitchFamily="34" charset="-128"/>
              </a:rPr>
              <a:t>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When </a:t>
            </a:r>
            <a:r>
              <a:rPr lang="en-US" altLang="zh-TW" sz="2400" dirty="0" err="1" smtClean="0">
                <a:ea typeface="ＭＳ Ｐゴシック" pitchFamily="34" charset="-128"/>
              </a:rPr>
              <a:t>x.signal</a:t>
            </a:r>
            <a:r>
              <a:rPr lang="en-US" altLang="zh-TW" sz="2400" dirty="0" smtClean="0">
                <a:ea typeface="ＭＳ Ｐゴシック" pitchFamily="34" charset="-128"/>
              </a:rPr>
              <a:t> () is executed, the process with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smallest priority number </a:t>
            </a:r>
            <a:r>
              <a:rPr lang="en-US" altLang="zh-TW" sz="2400" dirty="0" smtClean="0">
                <a:ea typeface="ＭＳ Ｐゴシック" pitchFamily="34" charset="-128"/>
              </a:rPr>
              <a:t>is resumed next.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6892" y="24628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A Monitor to Allocate Single Resource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92138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endParaRPr lang="en-US" altLang="zh-TW" sz="2000" dirty="0" smtClean="0"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monitor 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ResourceAllocator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busy;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condition x;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void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acquire(</a:t>
            </a:r>
            <a:r>
              <a:rPr lang="en-US" altLang="zh-TW" sz="2000" dirty="0" err="1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 time)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	if (busy)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000" dirty="0" err="1" smtClean="0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(time)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	busy = TRUE;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void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release()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	busy = FALSE;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000" dirty="0" err="1" smtClean="0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();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initialization code() 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 busy = FALSE;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}</a:t>
            </a:r>
            <a:r>
              <a:rPr lang="en-US" altLang="zh-TW" sz="2000" b="1" dirty="0" smtClean="0">
                <a:ea typeface="ＭＳ Ｐゴシック" pitchFamily="34" charset="-128"/>
              </a:rPr>
              <a:t>		</a:t>
            </a:r>
            <a:r>
              <a:rPr lang="en-US" altLang="zh-TW" sz="2000" dirty="0" smtClean="0">
                <a:ea typeface="ＭＳ Ｐゴシック" pitchFamily="34" charset="-128"/>
              </a:rPr>
              <a:t>	</a:t>
            </a:r>
          </a:p>
        </p:txBody>
      </p:sp>
      <p:sp>
        <p:nvSpPr>
          <p:cNvPr id="69636" name="Freeform 34"/>
          <p:cNvSpPr>
            <a:spLocks/>
          </p:cNvSpPr>
          <p:nvPr/>
        </p:nvSpPr>
        <p:spPr bwMode="auto">
          <a:xfrm>
            <a:off x="4088630" y="3485850"/>
            <a:ext cx="771525" cy="1566863"/>
          </a:xfrm>
          <a:custGeom>
            <a:avLst/>
            <a:gdLst>
              <a:gd name="T0" fmla="*/ 2147483647 w 584"/>
              <a:gd name="T1" fmla="*/ 2147483647 h 1888"/>
              <a:gd name="T2" fmla="*/ 2147483647 w 584"/>
              <a:gd name="T3" fmla="*/ 2147483647 h 1888"/>
              <a:gd name="T4" fmla="*/ 2147483647 w 584"/>
              <a:gd name="T5" fmla="*/ 2147483647 h 1888"/>
              <a:gd name="T6" fmla="*/ 2147483647 w 584"/>
              <a:gd name="T7" fmla="*/ 2147483647 h 1888"/>
              <a:gd name="T8" fmla="*/ 2147483647 w 584"/>
              <a:gd name="T9" fmla="*/ 2147483647 h 1888"/>
              <a:gd name="T10" fmla="*/ 2147483647 w 584"/>
              <a:gd name="T11" fmla="*/ 2147483647 h 1888"/>
              <a:gd name="T12" fmla="*/ 2147483647 w 584"/>
              <a:gd name="T13" fmla="*/ 2147483647 h 1888"/>
              <a:gd name="T14" fmla="*/ 2147483647 w 584"/>
              <a:gd name="T15" fmla="*/ 2147483647 h 1888"/>
              <a:gd name="T16" fmla="*/ 2147483647 w 584"/>
              <a:gd name="T17" fmla="*/ 2147483647 h 1888"/>
              <a:gd name="T18" fmla="*/ 2147483647 w 584"/>
              <a:gd name="T19" fmla="*/ 2147483647 h 1888"/>
              <a:gd name="T20" fmla="*/ 2147483647 w 584"/>
              <a:gd name="T21" fmla="*/ 2147483647 h 1888"/>
              <a:gd name="T22" fmla="*/ 2147483647 w 584"/>
              <a:gd name="T23" fmla="*/ 2147483647 h 1888"/>
              <a:gd name="T24" fmla="*/ 2147483647 w 584"/>
              <a:gd name="T25" fmla="*/ 2147483647 h 1888"/>
              <a:gd name="T26" fmla="*/ 2147483647 w 584"/>
              <a:gd name="T27" fmla="*/ 2147483647 h 1888"/>
              <a:gd name="T28" fmla="*/ 0 w 584"/>
              <a:gd name="T29" fmla="*/ 0 h 18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84"/>
              <a:gd name="T46" fmla="*/ 0 h 1888"/>
              <a:gd name="T47" fmla="*/ 584 w 584"/>
              <a:gd name="T48" fmla="*/ 1888 h 18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84" h="1888">
                <a:moveTo>
                  <a:pt x="360" y="1888"/>
                </a:moveTo>
                <a:cubicBezTo>
                  <a:pt x="386" y="1875"/>
                  <a:pt x="415" y="1870"/>
                  <a:pt x="440" y="1856"/>
                </a:cubicBezTo>
                <a:cubicBezTo>
                  <a:pt x="467" y="1841"/>
                  <a:pt x="487" y="1788"/>
                  <a:pt x="496" y="1768"/>
                </a:cubicBezTo>
                <a:cubicBezTo>
                  <a:pt x="527" y="1695"/>
                  <a:pt x="539" y="1606"/>
                  <a:pt x="552" y="1528"/>
                </a:cubicBezTo>
                <a:cubicBezTo>
                  <a:pt x="559" y="1486"/>
                  <a:pt x="563" y="1443"/>
                  <a:pt x="568" y="1400"/>
                </a:cubicBezTo>
                <a:cubicBezTo>
                  <a:pt x="571" y="1379"/>
                  <a:pt x="576" y="1336"/>
                  <a:pt x="576" y="1336"/>
                </a:cubicBezTo>
                <a:cubicBezTo>
                  <a:pt x="584" y="1110"/>
                  <a:pt x="572" y="903"/>
                  <a:pt x="544" y="680"/>
                </a:cubicBezTo>
                <a:cubicBezTo>
                  <a:pt x="531" y="578"/>
                  <a:pt x="509" y="474"/>
                  <a:pt x="448" y="392"/>
                </a:cubicBezTo>
                <a:cubicBezTo>
                  <a:pt x="411" y="280"/>
                  <a:pt x="448" y="307"/>
                  <a:pt x="368" y="280"/>
                </a:cubicBezTo>
                <a:cubicBezTo>
                  <a:pt x="307" y="199"/>
                  <a:pt x="391" y="298"/>
                  <a:pt x="296" y="232"/>
                </a:cubicBezTo>
                <a:cubicBezTo>
                  <a:pt x="274" y="217"/>
                  <a:pt x="259" y="195"/>
                  <a:pt x="240" y="176"/>
                </a:cubicBezTo>
                <a:cubicBezTo>
                  <a:pt x="222" y="158"/>
                  <a:pt x="168" y="134"/>
                  <a:pt x="144" y="120"/>
                </a:cubicBezTo>
                <a:cubicBezTo>
                  <a:pt x="144" y="120"/>
                  <a:pt x="84" y="80"/>
                  <a:pt x="72" y="72"/>
                </a:cubicBezTo>
                <a:cubicBezTo>
                  <a:pt x="56" y="61"/>
                  <a:pt x="24" y="40"/>
                  <a:pt x="24" y="40"/>
                </a:cubicBezTo>
                <a:cubicBezTo>
                  <a:pt x="5" y="11"/>
                  <a:pt x="12" y="2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37" name="文字方塊 5"/>
          <p:cNvSpPr txBox="1">
            <a:spLocks noChangeArrowheads="1"/>
          </p:cNvSpPr>
          <p:nvPr/>
        </p:nvSpPr>
        <p:spPr bwMode="auto">
          <a:xfrm>
            <a:off x="4890608" y="3868516"/>
            <a:ext cx="40147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latin typeface="Candara" pitchFamily="34" charset="0"/>
              </a:rPr>
              <a:t>The process with smallest priority number is resumed next</a:t>
            </a:r>
            <a:endParaRPr lang="zh-TW" altLang="en-US" sz="2000" b="1" dirty="0">
              <a:latin typeface="Candara" pitchFamily="34" charset="0"/>
            </a:endParaRPr>
          </a:p>
        </p:txBody>
      </p:sp>
      <p:cxnSp>
        <p:nvCxnSpPr>
          <p:cNvPr id="69638" name="直線接點 7"/>
          <p:cNvCxnSpPr>
            <a:cxnSpLocks noChangeShapeType="1"/>
          </p:cNvCxnSpPr>
          <p:nvPr/>
        </p:nvCxnSpPr>
        <p:spPr bwMode="auto">
          <a:xfrm flipV="1">
            <a:off x="3633134" y="5025821"/>
            <a:ext cx="927100" cy="460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矩形 6"/>
          <p:cNvSpPr/>
          <p:nvPr/>
        </p:nvSpPr>
        <p:spPr bwMode="auto">
          <a:xfrm>
            <a:off x="955343" y="2361063"/>
            <a:ext cx="3548418" cy="17742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71263" y="4123928"/>
            <a:ext cx="3548418" cy="14580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43629" y="-9525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Resuming Processes within a Monitor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082675"/>
            <a:ext cx="8080375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The monitor allocates the resource that has the shortest  time-allocation request.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A process that needs to access the resource in question must observe the following sequence: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         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R.acquire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(t);   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  <a:sym typeface="Wingdings" pitchFamily="2" charset="2"/>
              </a:rPr>
              <a:t>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Get the resource, or wait for it !!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ＭＳ Ｐゴシック" pitchFamily="34" charset="-128"/>
              </a:rPr>
              <a:t>           …..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ＭＳ Ｐゴシック" pitchFamily="34" charset="-128"/>
              </a:rPr>
              <a:t>              access the resource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ＭＳ Ｐゴシック" pitchFamily="34" charset="-128"/>
              </a:rPr>
              <a:t>          ……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ＭＳ Ｐゴシック" pitchFamily="34" charset="-128"/>
              </a:rPr>
              <a:t>         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R. release();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Where R is an instance of type </a:t>
            </a:r>
            <a:r>
              <a:rPr lang="en-US" altLang="zh-TW" sz="2400" dirty="0" err="1" smtClean="0">
                <a:ea typeface="ＭＳ Ｐゴシック" pitchFamily="34" charset="-128"/>
              </a:rPr>
              <a:t>ResourceAllocator</a:t>
            </a:r>
            <a:r>
              <a:rPr lang="en-US" altLang="zh-TW" sz="2400" dirty="0" smtClean="0">
                <a:ea typeface="ＭＳ Ｐゴシック" pitchFamily="34" charset="-128"/>
              </a:rPr>
              <a:t>.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6.8 Synchronization </a:t>
            </a:r>
            <a:r>
              <a:rPr lang="en-US" altLang="zh-TW" dirty="0" smtClean="0">
                <a:ea typeface="ＭＳ Ｐゴシック" pitchFamily="34" charset="-128"/>
              </a:rPr>
              <a:t>Examples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 smtClean="0">
                <a:ea typeface="ＭＳ Ｐゴシック" pitchFamily="34" charset="-128"/>
              </a:rPr>
              <a:t>Solaris</a:t>
            </a:r>
          </a:p>
          <a:p>
            <a:r>
              <a:rPr lang="en-US" altLang="zh-TW" sz="3200" dirty="0" smtClean="0">
                <a:ea typeface="ＭＳ Ｐゴシック" pitchFamily="34" charset="-128"/>
              </a:rPr>
              <a:t>Windows XP</a:t>
            </a:r>
          </a:p>
          <a:p>
            <a:r>
              <a:rPr lang="en-US" altLang="zh-TW" sz="3200" dirty="0" smtClean="0">
                <a:ea typeface="ＭＳ Ｐゴシック" pitchFamily="34" charset="-128"/>
              </a:rPr>
              <a:t>Linux</a:t>
            </a:r>
          </a:p>
          <a:p>
            <a:r>
              <a:rPr lang="en-US" altLang="zh-TW" sz="3200" dirty="0" err="1" smtClean="0">
                <a:ea typeface="ＭＳ Ｐゴシック" pitchFamily="34" charset="-128"/>
              </a:rPr>
              <a:t>Pthreads</a:t>
            </a:r>
            <a:endParaRPr lang="en-US" altLang="zh-TW" sz="32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Solaris </a:t>
            </a:r>
            <a:r>
              <a:rPr lang="en-US" altLang="zh-TW" dirty="0" smtClean="0">
                <a:ea typeface="ＭＳ Ｐゴシック" pitchFamily="34" charset="-128"/>
              </a:rPr>
              <a:t>Synchronization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27" y="1091594"/>
            <a:ext cx="8414503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Implements a variety of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locks</a:t>
            </a:r>
            <a:r>
              <a:rPr lang="en-US" altLang="zh-TW" sz="2800" dirty="0" smtClean="0">
                <a:ea typeface="ＭＳ Ｐゴシック" pitchFamily="34" charset="-128"/>
              </a:rPr>
              <a:t> to support multitasking, multithreading (including real-time threads), and multiprocessing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Uses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adaptive </a:t>
            </a:r>
            <a:r>
              <a:rPr lang="en-US" altLang="zh-TW" sz="2800" dirty="0" err="1" smtClean="0">
                <a:solidFill>
                  <a:srgbClr val="FF0000"/>
                </a:solidFill>
                <a:ea typeface="ＭＳ Ｐゴシック" pitchFamily="34" charset="-128"/>
              </a:rPr>
              <a:t>mutexes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for efficiency when protecting data from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short </a:t>
            </a:r>
            <a:r>
              <a:rPr lang="en-US" altLang="zh-TW" sz="2800" dirty="0" smtClean="0">
                <a:ea typeface="ＭＳ Ｐゴシック" pitchFamily="34" charset="-128"/>
              </a:rPr>
              <a:t>code segments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Uses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condition variables </a:t>
            </a:r>
            <a:r>
              <a:rPr lang="en-US" altLang="zh-TW" sz="2800" dirty="0" smtClean="0">
                <a:ea typeface="ＭＳ Ｐゴシック" pitchFamily="34" charset="-128"/>
              </a:rPr>
              <a:t>and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readers-writers locks </a:t>
            </a:r>
            <a:r>
              <a:rPr lang="en-US" altLang="zh-TW" sz="2800" dirty="0" smtClean="0">
                <a:ea typeface="ＭＳ Ｐゴシック" pitchFamily="34" charset="-128"/>
              </a:rPr>
              <a:t>when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longer</a:t>
            </a:r>
            <a:r>
              <a:rPr lang="en-US" altLang="zh-TW" sz="2800" dirty="0" smtClean="0">
                <a:ea typeface="ＭＳ Ｐゴシック" pitchFamily="34" charset="-128"/>
              </a:rPr>
              <a:t> sections of code need access to data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Uses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turnstiles</a:t>
            </a:r>
            <a:r>
              <a:rPr lang="en-US" altLang="zh-TW" sz="2800" dirty="0" smtClean="0">
                <a:ea typeface="ＭＳ Ｐゴシック" pitchFamily="34" charset="-128"/>
              </a:rPr>
              <a:t> to order the list of threads waiting to acquire either an adaptive </a:t>
            </a:r>
            <a:r>
              <a:rPr lang="en-US" altLang="zh-TW" sz="2800" dirty="0" err="1" smtClean="0"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 or reader-writer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Windows XP Synchronization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28" y="1233488"/>
            <a:ext cx="8229600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Uses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interrupt masks </a:t>
            </a:r>
            <a:r>
              <a:rPr lang="en-US" altLang="zh-TW" sz="2800" dirty="0" smtClean="0">
                <a:ea typeface="ＭＳ Ｐゴシック" pitchFamily="34" charset="-128"/>
              </a:rPr>
              <a:t>to protect access to global resources on </a:t>
            </a:r>
            <a:r>
              <a:rPr lang="en-US" altLang="zh-TW" sz="2800" dirty="0" err="1" smtClean="0">
                <a:ea typeface="ＭＳ Ｐゴシック" pitchFamily="34" charset="-128"/>
              </a:rPr>
              <a:t>uniprocessor</a:t>
            </a:r>
            <a:r>
              <a:rPr lang="en-US" altLang="zh-TW" sz="2800" dirty="0" smtClean="0">
                <a:ea typeface="ＭＳ Ｐゴシック" pitchFamily="34" charset="-128"/>
              </a:rPr>
              <a:t> systems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Uses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spinlocks</a:t>
            </a:r>
            <a:r>
              <a:rPr lang="en-US" altLang="zh-TW" sz="2800" dirty="0" smtClean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on multiprocessor systems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Also provides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dispatcher objects </a:t>
            </a:r>
            <a:r>
              <a:rPr lang="en-US" altLang="zh-TW" sz="2800" dirty="0" smtClean="0">
                <a:ea typeface="ＭＳ Ｐゴシック" pitchFamily="34" charset="-128"/>
              </a:rPr>
              <a:t>which may act as either </a:t>
            </a:r>
            <a:r>
              <a:rPr lang="en-US" altLang="zh-TW" sz="2800" dirty="0" err="1" smtClean="0">
                <a:solidFill>
                  <a:srgbClr val="0070C0"/>
                </a:solidFill>
                <a:ea typeface="ＭＳ Ｐゴシック" pitchFamily="34" charset="-128"/>
              </a:rPr>
              <a:t>mutexes</a:t>
            </a:r>
            <a:r>
              <a:rPr lang="en-US" altLang="zh-TW" sz="2800" dirty="0" smtClean="0">
                <a:ea typeface="ＭＳ Ｐゴシック" pitchFamily="34" charset="-128"/>
              </a:rPr>
              <a:t> and </a:t>
            </a:r>
            <a:r>
              <a:rPr lang="en-US" altLang="zh-TW" sz="2800" dirty="0" smtClean="0">
                <a:solidFill>
                  <a:srgbClr val="0070C0"/>
                </a:solidFill>
                <a:ea typeface="ＭＳ Ｐゴシック" pitchFamily="34" charset="-128"/>
              </a:rPr>
              <a:t>semaphores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Dispatcher objects may also provide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events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An event acts much like a condition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Race Condition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41350" y="967442"/>
            <a:ext cx="8067675" cy="481806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ＭＳ Ｐゴシック" pitchFamily="34" charset="-128"/>
              </a:rPr>
              <a:t>count++</a:t>
            </a:r>
            <a:r>
              <a:rPr lang="en-US" altLang="zh-TW" dirty="0" smtClean="0">
                <a:ea typeface="ＭＳ Ｐゴシック" pitchFamily="34" charset="-128"/>
              </a:rPr>
              <a:t> could be implemented as</a:t>
            </a:r>
            <a:br>
              <a:rPr lang="en-US" altLang="zh-TW" dirty="0" smtClean="0">
                <a:ea typeface="ＭＳ Ｐゴシック" pitchFamily="34" charset="-128"/>
              </a:rPr>
            </a:br>
            <a:r>
              <a:rPr lang="en-US" altLang="zh-TW" dirty="0" smtClean="0">
                <a:ea typeface="ＭＳ Ｐゴシック" pitchFamily="34" charset="-128"/>
              </a:rPr>
              <a:t>     </a:t>
            </a:r>
            <a:r>
              <a:rPr lang="en-US" altLang="zh-TW" b="1" dirty="0" smtClean="0">
                <a:solidFill>
                  <a:srgbClr val="0000FF"/>
                </a:solidFill>
                <a:ea typeface="ＭＳ Ｐゴシック" pitchFamily="34" charset="-128"/>
              </a:rPr>
              <a:t>register1 = count</a:t>
            </a:r>
            <a:br>
              <a:rPr lang="en-US" altLang="zh-TW" b="1" dirty="0" smtClean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en-US" altLang="zh-TW" b="1" dirty="0" smtClean="0">
                <a:solidFill>
                  <a:srgbClr val="0000FF"/>
                </a:solidFill>
                <a:ea typeface="ＭＳ Ｐゴシック" pitchFamily="34" charset="-128"/>
              </a:rPr>
              <a:t>     register1 = register1 + 1</a:t>
            </a:r>
            <a:br>
              <a:rPr lang="en-US" altLang="zh-TW" b="1" dirty="0" smtClean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en-US" altLang="zh-TW" b="1" dirty="0" smtClean="0">
                <a:solidFill>
                  <a:srgbClr val="0000FF"/>
                </a:solidFill>
                <a:ea typeface="ＭＳ Ｐゴシック" pitchFamily="34" charset="-128"/>
              </a:rPr>
              <a:t>     count = register1</a:t>
            </a:r>
          </a:p>
          <a:p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count-- </a:t>
            </a:r>
            <a:r>
              <a:rPr lang="en-US" altLang="zh-TW" dirty="0" smtClean="0">
                <a:ea typeface="ＭＳ Ｐゴシック" pitchFamily="34" charset="-128"/>
              </a:rPr>
              <a:t>could be implemented as</a:t>
            </a:r>
            <a:br>
              <a:rPr lang="en-US" altLang="zh-TW" dirty="0" smtClean="0">
                <a:ea typeface="ＭＳ Ｐゴシック" pitchFamily="34" charset="-128"/>
              </a:rPr>
            </a:br>
            <a:r>
              <a:rPr lang="en-US" altLang="zh-TW" dirty="0" smtClean="0">
                <a:ea typeface="ＭＳ Ｐゴシック" pitchFamily="34" charset="-128"/>
              </a:rPr>
              <a:t>     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register2 = count</a:t>
            </a:r>
            <a:b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     register2 = register2 - 1</a:t>
            </a:r>
            <a:b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     count = register2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ＭＳ Ｐゴシック" pitchFamily="34" charset="-128"/>
              </a:rPr>
              <a:t>Consider this execution interleaving with “count = 5” initially: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 smtClean="0">
                <a:ea typeface="ＭＳ Ｐゴシック" pitchFamily="34" charset="-128"/>
              </a:rPr>
              <a:t>	</a:t>
            </a:r>
            <a:r>
              <a:rPr lang="en-US" altLang="zh-TW" sz="2000" dirty="0" smtClean="0">
                <a:ea typeface="ＭＳ Ｐゴシック" pitchFamily="34" charset="-128"/>
              </a:rPr>
              <a:t>S0: producer execute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register1 = count</a:t>
            </a:r>
            <a:r>
              <a:rPr lang="en-US" altLang="zh-TW" sz="2000" dirty="0" smtClean="0">
                <a:ea typeface="ＭＳ Ｐゴシック" pitchFamily="34" charset="-128"/>
              </a:rPr>
              <a:t>   {register1 = 5}</a:t>
            </a:r>
            <a:br>
              <a:rPr lang="en-US" altLang="zh-TW" sz="2000" dirty="0" smtClean="0">
                <a:ea typeface="ＭＳ Ｐゴシック" pitchFamily="34" charset="-128"/>
              </a:rPr>
            </a:br>
            <a:r>
              <a:rPr lang="en-US" altLang="zh-TW" sz="2000" dirty="0" smtClean="0">
                <a:ea typeface="ＭＳ Ｐゴシック" pitchFamily="34" charset="-128"/>
              </a:rPr>
              <a:t>S1: producer execute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register1 = register1 + 1  </a:t>
            </a:r>
            <a:r>
              <a:rPr lang="en-US" altLang="zh-TW" sz="2000" dirty="0" smtClean="0">
                <a:ea typeface="ＭＳ Ｐゴシック" pitchFamily="34" charset="-128"/>
              </a:rPr>
              <a:t> {register1 = 6} </a:t>
            </a:r>
            <a:br>
              <a:rPr lang="en-US" altLang="zh-TW" sz="2000" dirty="0" smtClean="0">
                <a:ea typeface="ＭＳ Ｐゴシック" pitchFamily="34" charset="-128"/>
              </a:rPr>
            </a:br>
            <a:r>
              <a:rPr lang="en-US" altLang="zh-TW" sz="2000" dirty="0" smtClean="0">
                <a:ea typeface="ＭＳ Ｐゴシック" pitchFamily="34" charset="-128"/>
              </a:rPr>
              <a:t>S2: consumer execute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register2 = count   </a:t>
            </a:r>
            <a:r>
              <a:rPr lang="en-US" altLang="zh-TW" sz="2000" dirty="0" smtClean="0">
                <a:ea typeface="ＭＳ Ｐゴシック" pitchFamily="34" charset="-128"/>
              </a:rPr>
              <a:t>{register2 = 5} </a:t>
            </a:r>
            <a:br>
              <a:rPr lang="en-US" altLang="zh-TW" sz="2000" dirty="0" smtClean="0">
                <a:ea typeface="ＭＳ Ｐゴシック" pitchFamily="34" charset="-128"/>
              </a:rPr>
            </a:br>
            <a:r>
              <a:rPr lang="en-US" altLang="zh-TW" sz="2000" dirty="0" smtClean="0">
                <a:ea typeface="ＭＳ Ｐゴシック" pitchFamily="34" charset="-128"/>
              </a:rPr>
              <a:t>S3: consumer execute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register2 = register2 - 1   </a:t>
            </a:r>
            <a:r>
              <a:rPr lang="en-US" altLang="zh-TW" sz="2000" dirty="0" smtClean="0">
                <a:ea typeface="ＭＳ Ｐゴシック" pitchFamily="34" charset="-128"/>
              </a:rPr>
              <a:t>{register2 = 4} </a:t>
            </a:r>
            <a:br>
              <a:rPr lang="en-US" altLang="zh-TW" sz="2000" dirty="0" smtClean="0">
                <a:ea typeface="ＭＳ Ｐゴシック" pitchFamily="34" charset="-128"/>
              </a:rPr>
            </a:br>
            <a:r>
              <a:rPr lang="en-US" altLang="zh-TW" sz="2000" dirty="0" smtClean="0">
                <a:ea typeface="ＭＳ Ｐゴシック" pitchFamily="34" charset="-128"/>
              </a:rPr>
              <a:t>S4: producer execute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count = register1</a:t>
            </a:r>
            <a:r>
              <a:rPr lang="en-US" altLang="zh-TW" sz="2000" dirty="0" smtClean="0">
                <a:ea typeface="ＭＳ Ｐゴシック" pitchFamily="34" charset="-128"/>
              </a:rPr>
              <a:t>   {count = 6 } </a:t>
            </a:r>
            <a:br>
              <a:rPr lang="en-US" altLang="zh-TW" sz="2000" dirty="0" smtClean="0">
                <a:ea typeface="ＭＳ Ｐゴシック" pitchFamily="34" charset="-128"/>
              </a:rPr>
            </a:br>
            <a:r>
              <a:rPr lang="en-US" altLang="zh-TW" sz="2000" dirty="0" smtClean="0">
                <a:ea typeface="ＭＳ Ｐゴシック" pitchFamily="34" charset="-128"/>
              </a:rPr>
              <a:t>S5: consumer execute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count = register2   </a:t>
            </a:r>
            <a:r>
              <a:rPr lang="en-US" altLang="zh-TW" sz="2000" dirty="0" smtClean="0">
                <a:ea typeface="ＭＳ Ｐゴシック" pitchFamily="34" charset="-128"/>
              </a:rPr>
              <a:t>{count = 4}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dirty="0" smtClean="0">
              <a:ea typeface="ＭＳ Ｐゴシック" pitchFamily="34" charset="-128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1693" y="1403135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26433" y="1744727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8471" y="2984981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63211" y="3342339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26419" y="2107331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68457" y="3725969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 bwMode="auto">
          <a:xfrm>
            <a:off x="961697" y="493460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972203" y="5260434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982709" y="550743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3" name="向右箭號 12"/>
          <p:cNvSpPr/>
          <p:nvPr/>
        </p:nvSpPr>
        <p:spPr bwMode="auto">
          <a:xfrm>
            <a:off x="993215" y="578595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4" name="向右箭號 13"/>
          <p:cNvSpPr/>
          <p:nvPr/>
        </p:nvSpPr>
        <p:spPr bwMode="auto">
          <a:xfrm>
            <a:off x="1003721" y="604872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>
            <a:off x="1014227" y="632724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Linux Synchronization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Linux: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Prior to kernel Version 2.6,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disables interrupts </a:t>
            </a:r>
            <a:r>
              <a:rPr lang="en-US" altLang="zh-TW" sz="2800" dirty="0" smtClean="0">
                <a:ea typeface="ＭＳ Ｐゴシック" pitchFamily="34" charset="-128"/>
              </a:rPr>
              <a:t>to implement short critical sections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Version 2.6 and later,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fully preemptive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Linux provides: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semaphores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spin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Pthreads Synchronization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7113" y="1106488"/>
            <a:ext cx="6264275" cy="4613275"/>
          </a:xfrm>
        </p:spPr>
        <p:txBody>
          <a:bodyPr/>
          <a:lstStyle/>
          <a:p>
            <a:r>
              <a:rPr lang="en-US" altLang="zh-TW" sz="2800" dirty="0" err="1" smtClean="0">
                <a:ea typeface="ＭＳ Ｐゴシック" pitchFamily="34" charset="-128"/>
              </a:rPr>
              <a:t>Pthreads</a:t>
            </a:r>
            <a:r>
              <a:rPr lang="en-US" altLang="zh-TW" sz="2800" dirty="0" smtClean="0">
                <a:ea typeface="ＭＳ Ｐゴシック" pitchFamily="34" charset="-128"/>
              </a:rPr>
              <a:t> API is OS-independent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It provides:</a:t>
            </a:r>
          </a:p>
          <a:p>
            <a:pPr lvl="1"/>
            <a:r>
              <a:rPr lang="en-US" altLang="zh-TW" sz="2800" dirty="0" err="1" smtClean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 locks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condition variables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Non-portable extensions include: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read-write locks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spin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6.9 Atomic </a:t>
            </a:r>
            <a:r>
              <a:rPr lang="en-US" altLang="zh-TW" dirty="0" smtClean="0">
                <a:ea typeface="ＭＳ Ｐゴシック" pitchFamily="34" charset="-128"/>
              </a:rPr>
              <a:t>Transactions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1071563"/>
            <a:ext cx="7783513" cy="4935537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Make sure that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a critical section </a:t>
            </a:r>
            <a:r>
              <a:rPr lang="en-US" altLang="zh-TW" sz="2800" dirty="0" smtClean="0">
                <a:ea typeface="ＭＳ Ｐゴシック" pitchFamily="34" charset="-128"/>
              </a:rPr>
              <a:t>forms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a single logical unit of work</a:t>
            </a:r>
            <a:r>
              <a:rPr lang="en-US" altLang="zh-TW" sz="2800" dirty="0" smtClean="0">
                <a:ea typeface="ＭＳ Ｐゴシック" pitchFamily="34" charset="-128"/>
              </a:rPr>
              <a:t> that either is performed in its entirety or is nor performed at all.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Consistency of data</a:t>
            </a:r>
            <a:r>
              <a:rPr lang="en-US" altLang="zh-TW" sz="2800" dirty="0" smtClean="0">
                <a:ea typeface="ＭＳ Ｐゴシック" pitchFamily="34" charset="-128"/>
              </a:rPr>
              <a:t>, along with storage and retrieval of data, is a concern often associated with database systems.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System Model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Log-based Recovery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Checkpoints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Concurrent Atomic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6.9.1 System </a:t>
            </a:r>
            <a:r>
              <a:rPr lang="en-US" altLang="zh-TW" dirty="0" smtClean="0">
                <a:ea typeface="ＭＳ Ｐゴシック" pitchFamily="34" charset="-128"/>
              </a:rPr>
              <a:t>Model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982663"/>
            <a:ext cx="8172450" cy="4687887"/>
          </a:xfrm>
        </p:spPr>
        <p:txBody>
          <a:bodyPr/>
          <a:lstStyle/>
          <a:p>
            <a:r>
              <a:rPr lang="en-US" altLang="zh-TW" sz="2200" dirty="0" smtClean="0">
                <a:ea typeface="ＭＳ Ｐゴシック" pitchFamily="34" charset="-128"/>
              </a:rPr>
              <a:t>Assures that operations (a collection of instructions) happen as </a:t>
            </a:r>
            <a:r>
              <a:rPr lang="en-US" altLang="zh-TW" sz="2200" dirty="0" smtClean="0">
                <a:solidFill>
                  <a:srgbClr val="FF0000"/>
                </a:solidFill>
                <a:ea typeface="ＭＳ Ｐゴシック" pitchFamily="34" charset="-128"/>
              </a:rPr>
              <a:t>a single logical unit of work</a:t>
            </a:r>
            <a:r>
              <a:rPr lang="en-US" altLang="zh-TW" sz="2200" dirty="0" smtClean="0">
                <a:ea typeface="ＭＳ Ｐゴシック" pitchFamily="34" charset="-128"/>
              </a:rPr>
              <a:t>, in its </a:t>
            </a:r>
            <a:r>
              <a:rPr lang="en-US" altLang="zh-TW" sz="2200" dirty="0" smtClean="0">
                <a:solidFill>
                  <a:srgbClr val="FF0000"/>
                </a:solidFill>
                <a:ea typeface="ＭＳ Ｐゴシック" pitchFamily="34" charset="-128"/>
              </a:rPr>
              <a:t>entirety, or not at all</a:t>
            </a:r>
          </a:p>
          <a:p>
            <a:r>
              <a:rPr lang="en-US" altLang="zh-TW" sz="2200" dirty="0" smtClean="0">
                <a:ea typeface="ＭＳ Ｐゴシック" pitchFamily="34" charset="-128"/>
              </a:rPr>
              <a:t>Related to field of database systems</a:t>
            </a:r>
          </a:p>
          <a:p>
            <a:r>
              <a:rPr lang="en-US" altLang="zh-TW" sz="2200" dirty="0" smtClean="0">
                <a:ea typeface="ＭＳ Ｐゴシック" pitchFamily="34" charset="-128"/>
              </a:rPr>
              <a:t>Challenge is assuring </a:t>
            </a:r>
            <a:r>
              <a:rPr lang="en-US" altLang="zh-TW" sz="2200" dirty="0" smtClean="0">
                <a:solidFill>
                  <a:srgbClr val="FF0000"/>
                </a:solidFill>
                <a:ea typeface="ＭＳ Ｐゴシック" pitchFamily="34" charset="-128"/>
              </a:rPr>
              <a:t>atomicity</a:t>
            </a:r>
            <a:r>
              <a:rPr lang="en-US" altLang="zh-TW" sz="2200" dirty="0" smtClean="0">
                <a:ea typeface="ＭＳ Ｐゴシック" pitchFamily="34" charset="-128"/>
              </a:rPr>
              <a:t> despite computer system failures</a:t>
            </a:r>
          </a:p>
          <a:p>
            <a:r>
              <a:rPr lang="en-US" altLang="zh-TW" sz="2200" b="1" dirty="0" smtClean="0">
                <a:solidFill>
                  <a:srgbClr val="FF0000"/>
                </a:solidFill>
                <a:ea typeface="ＭＳ Ｐゴシック" pitchFamily="34" charset="-128"/>
              </a:rPr>
              <a:t>Transaction </a:t>
            </a:r>
            <a:r>
              <a:rPr lang="en-US" altLang="zh-TW" sz="2200" dirty="0" smtClean="0">
                <a:ea typeface="ＭＳ Ｐゴシック" pitchFamily="34" charset="-128"/>
              </a:rPr>
              <a:t>- collection of instructions or operations that performs single logical function</a:t>
            </a:r>
          </a:p>
          <a:p>
            <a:pPr lvl="1"/>
            <a:r>
              <a:rPr lang="en-US" altLang="zh-TW" sz="2200" dirty="0" smtClean="0">
                <a:ea typeface="ＭＳ Ｐゴシック" pitchFamily="34" charset="-128"/>
              </a:rPr>
              <a:t>Here we are concerned with changes to stable storage – disk</a:t>
            </a:r>
          </a:p>
          <a:p>
            <a:pPr lvl="1"/>
            <a:r>
              <a:rPr lang="en-US" altLang="zh-TW" sz="2200" dirty="0" smtClean="0">
                <a:ea typeface="ＭＳ Ｐゴシック" pitchFamily="34" charset="-128"/>
              </a:rPr>
              <a:t>Transaction is series of </a:t>
            </a:r>
            <a:r>
              <a:rPr lang="en-US" altLang="zh-TW" sz="2200" dirty="0" smtClean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200" dirty="0" smtClean="0">
                <a:ea typeface="ＭＳ Ｐゴシック" pitchFamily="34" charset="-128"/>
              </a:rPr>
              <a:t> and </a:t>
            </a:r>
            <a:r>
              <a:rPr lang="en-US" altLang="zh-TW" sz="2200" dirty="0" smtClean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200" dirty="0" smtClean="0">
                <a:ea typeface="ＭＳ Ｐゴシック" pitchFamily="34" charset="-128"/>
              </a:rPr>
              <a:t> operations</a:t>
            </a:r>
          </a:p>
          <a:p>
            <a:pPr lvl="1"/>
            <a:r>
              <a:rPr lang="en-US" altLang="zh-TW" sz="2200" dirty="0" smtClean="0">
                <a:ea typeface="ＭＳ Ｐゴシック" pitchFamily="34" charset="-128"/>
              </a:rPr>
              <a:t>Terminated by </a:t>
            </a:r>
            <a:r>
              <a:rPr lang="en-US" altLang="zh-TW" sz="2200" dirty="0" smtClean="0">
                <a:solidFill>
                  <a:srgbClr val="0000FF"/>
                </a:solidFill>
                <a:ea typeface="ＭＳ Ｐゴシック" pitchFamily="34" charset="-128"/>
              </a:rPr>
              <a:t>commit</a:t>
            </a:r>
            <a:r>
              <a:rPr lang="en-US" altLang="zh-TW" sz="2200" dirty="0" smtClean="0">
                <a:ea typeface="ＭＳ Ｐゴシック" pitchFamily="34" charset="-128"/>
              </a:rPr>
              <a:t>  (transaction successful) or </a:t>
            </a:r>
            <a:r>
              <a:rPr lang="en-US" altLang="zh-TW" sz="2200" dirty="0" smtClean="0">
                <a:solidFill>
                  <a:srgbClr val="0000FF"/>
                </a:solidFill>
                <a:ea typeface="ＭＳ Ｐゴシック" pitchFamily="34" charset="-128"/>
              </a:rPr>
              <a:t>abort</a:t>
            </a:r>
            <a:r>
              <a:rPr lang="en-US" altLang="zh-TW" sz="2200" dirty="0" smtClean="0">
                <a:ea typeface="ＭＳ Ｐゴシック" pitchFamily="34" charset="-128"/>
              </a:rPr>
              <a:t> (transaction failed) operation</a:t>
            </a:r>
          </a:p>
          <a:p>
            <a:pPr lvl="1"/>
            <a:r>
              <a:rPr lang="en-US" altLang="zh-TW" sz="2200" dirty="0" smtClean="0">
                <a:ea typeface="ＭＳ Ｐゴシック" pitchFamily="34" charset="-128"/>
              </a:rPr>
              <a:t>Aborted transaction must be </a:t>
            </a:r>
            <a:r>
              <a:rPr lang="en-US" altLang="zh-TW" sz="2200" dirty="0" smtClean="0">
                <a:solidFill>
                  <a:srgbClr val="3366FF"/>
                </a:solidFill>
                <a:ea typeface="ＭＳ Ｐゴシック" pitchFamily="34" charset="-128"/>
              </a:rPr>
              <a:t>rolled back </a:t>
            </a:r>
            <a:r>
              <a:rPr lang="en-US" altLang="zh-TW" sz="2200" dirty="0" smtClean="0">
                <a:ea typeface="ＭＳ Ｐゴシック" pitchFamily="34" charset="-128"/>
              </a:rPr>
              <a:t>to undo any changes it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Types of Storage Media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4" y="930275"/>
            <a:ext cx="8259489" cy="3019425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Volatile storage </a:t>
            </a:r>
            <a:r>
              <a:rPr lang="en-US" altLang="zh-TW" dirty="0" smtClean="0">
                <a:ea typeface="ＭＳ Ｐゴシック" pitchFamily="34" charset="-128"/>
              </a:rPr>
              <a:t>– information stored here does not survive system crashes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Example:  main memory, cache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Nonvolatile storage </a:t>
            </a:r>
            <a:r>
              <a:rPr lang="en-US" altLang="zh-TW" dirty="0" smtClean="0">
                <a:ea typeface="ＭＳ Ｐゴシック" pitchFamily="34" charset="-128"/>
              </a:rPr>
              <a:t>– Information usually survives crashes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Example:  disk and tape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Stable storage </a:t>
            </a:r>
            <a:r>
              <a:rPr lang="en-US" altLang="zh-TW" dirty="0" smtClean="0">
                <a:ea typeface="ＭＳ Ｐゴシック" pitchFamily="34" charset="-128"/>
              </a:rPr>
              <a:t>– Information never lost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Not actually possible, so approximated via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replication</a:t>
            </a:r>
            <a:r>
              <a:rPr lang="en-US" altLang="zh-TW" dirty="0" smtClean="0">
                <a:ea typeface="ＭＳ Ｐゴシック" pitchFamily="34" charset="-128"/>
              </a:rPr>
              <a:t> or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RAID</a:t>
            </a:r>
            <a:r>
              <a:rPr lang="en-US" altLang="zh-TW" dirty="0" smtClean="0">
                <a:ea typeface="ＭＳ Ｐゴシック" pitchFamily="34" charset="-128"/>
              </a:rPr>
              <a:t> to devices with independent failure modes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66349" y="4982278"/>
            <a:ext cx="827810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800" b="1" dirty="0">
                <a:latin typeface="Candara" pitchFamily="34" charset="0"/>
              </a:rPr>
              <a:t>Goal is to </a:t>
            </a:r>
            <a:r>
              <a:rPr kumimoji="1" lang="en-US" altLang="zh-TW" sz="2800" b="1" dirty="0">
                <a:solidFill>
                  <a:srgbClr val="FF0000"/>
                </a:solidFill>
                <a:latin typeface="Candara" pitchFamily="34" charset="0"/>
              </a:rPr>
              <a:t>assure transaction atomicity </a:t>
            </a:r>
            <a:r>
              <a:rPr kumimoji="1" lang="en-US" altLang="zh-TW" sz="2800" b="1" dirty="0">
                <a:latin typeface="Candara" pitchFamily="34" charset="0"/>
              </a:rPr>
              <a:t>where failures cause loss of information on volatile storage</a:t>
            </a:r>
          </a:p>
          <a:p>
            <a:pPr>
              <a:spcBef>
                <a:spcPct val="50000"/>
              </a:spcBef>
            </a:pPr>
            <a:endParaRPr lang="en-US" altLang="zh-TW" sz="24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7885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6.9.2 Log-Based </a:t>
            </a:r>
            <a:r>
              <a:rPr lang="en-US" altLang="zh-TW" dirty="0" smtClean="0">
                <a:ea typeface="ＭＳ Ｐゴシック" pitchFamily="34" charset="-128"/>
              </a:rPr>
              <a:t>Recovery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019175"/>
            <a:ext cx="8229600" cy="4530725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itchFamily="34" charset="-128"/>
              </a:rPr>
              <a:t>Record to stable storage information about all modifications by a transaction</a:t>
            </a:r>
          </a:p>
          <a:p>
            <a:r>
              <a:rPr lang="en-US" altLang="zh-TW" sz="2000" dirty="0" smtClean="0">
                <a:ea typeface="ＭＳ Ｐゴシック" pitchFamily="34" charset="-128"/>
              </a:rPr>
              <a:t>Most common is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write-ahead logging</a:t>
            </a:r>
          </a:p>
          <a:p>
            <a:pPr lvl="1"/>
            <a:r>
              <a:rPr lang="en-US" altLang="zh-TW" sz="2000" dirty="0" smtClean="0">
                <a:ea typeface="ＭＳ Ｐゴシック" pitchFamily="34" charset="-128"/>
              </a:rPr>
              <a:t>Log on stable storage, each log record describes single transaction write operation, including</a:t>
            </a:r>
          </a:p>
          <a:p>
            <a:pPr lvl="2"/>
            <a:r>
              <a:rPr lang="en-US" altLang="zh-TW" sz="2000" dirty="0" smtClean="0">
                <a:ea typeface="ＭＳ Ｐゴシック" pitchFamily="34" charset="-128"/>
              </a:rPr>
              <a:t>Transaction name</a:t>
            </a:r>
          </a:p>
          <a:p>
            <a:pPr lvl="2"/>
            <a:r>
              <a:rPr lang="en-US" altLang="zh-TW" sz="2000" dirty="0" smtClean="0">
                <a:ea typeface="ＭＳ Ｐゴシック" pitchFamily="34" charset="-128"/>
              </a:rPr>
              <a:t>Data item name</a:t>
            </a:r>
          </a:p>
          <a:p>
            <a:pPr lvl="2"/>
            <a:r>
              <a:rPr lang="en-US" altLang="zh-TW" sz="2000" dirty="0" smtClean="0">
                <a:ea typeface="ＭＳ Ｐゴシック" pitchFamily="34" charset="-128"/>
              </a:rPr>
              <a:t>Old value</a:t>
            </a:r>
          </a:p>
          <a:p>
            <a:pPr lvl="2"/>
            <a:r>
              <a:rPr lang="en-US" altLang="zh-TW" sz="2000" dirty="0" smtClean="0">
                <a:ea typeface="ＭＳ Ｐゴシック" pitchFamily="34" charset="-128"/>
              </a:rPr>
              <a:t>New value</a:t>
            </a:r>
          </a:p>
          <a:p>
            <a:pPr lvl="1"/>
            <a:r>
              <a:rPr lang="en-US" altLang="zh-TW" sz="2000" dirty="0" smtClean="0">
                <a:ea typeface="ＭＳ Ｐゴシック" pitchFamily="34" charset="-128"/>
              </a:rPr>
              <a:t>&lt;T</a:t>
            </a:r>
            <a:r>
              <a:rPr lang="en-US" altLang="zh-TW" sz="2000" baseline="-25000" dirty="0" smtClean="0">
                <a:ea typeface="ＭＳ Ｐゴシック" pitchFamily="34" charset="-128"/>
              </a:rPr>
              <a:t>i</a:t>
            </a:r>
            <a:r>
              <a:rPr lang="en-US" altLang="zh-TW" sz="2000" dirty="0" smtClean="0">
                <a:ea typeface="ＭＳ Ｐゴシック" pitchFamily="34" charset="-128"/>
              </a:rPr>
              <a:t> starts&gt; written to log when transaction T</a:t>
            </a:r>
            <a:r>
              <a:rPr lang="en-US" altLang="zh-TW" sz="2000" baseline="-25000" dirty="0" smtClean="0">
                <a:ea typeface="ＭＳ Ｐゴシック" pitchFamily="34" charset="-128"/>
              </a:rPr>
              <a:t>i</a:t>
            </a:r>
            <a:r>
              <a:rPr lang="en-US" altLang="zh-TW" sz="2000" dirty="0" smtClean="0">
                <a:ea typeface="ＭＳ Ｐゴシック" pitchFamily="34" charset="-128"/>
              </a:rPr>
              <a:t> starts</a:t>
            </a:r>
          </a:p>
          <a:p>
            <a:pPr lvl="1"/>
            <a:r>
              <a:rPr lang="en-US" altLang="zh-TW" sz="2000" dirty="0" smtClean="0">
                <a:ea typeface="ＭＳ Ｐゴシック" pitchFamily="34" charset="-128"/>
              </a:rPr>
              <a:t>&lt;T</a:t>
            </a:r>
            <a:r>
              <a:rPr lang="en-US" altLang="zh-TW" sz="2000" baseline="-25000" dirty="0" smtClean="0">
                <a:ea typeface="ＭＳ Ｐゴシック" pitchFamily="34" charset="-128"/>
              </a:rPr>
              <a:t>i </a:t>
            </a:r>
            <a:r>
              <a:rPr lang="en-US" altLang="zh-TW" sz="2000" dirty="0" smtClean="0">
                <a:ea typeface="ＭＳ Ｐゴシック" pitchFamily="34" charset="-128"/>
              </a:rPr>
              <a:t>commits&gt; written when T</a:t>
            </a:r>
            <a:r>
              <a:rPr lang="en-US" altLang="zh-TW" sz="2000" baseline="-25000" dirty="0" smtClean="0">
                <a:ea typeface="ＭＳ Ｐゴシック" pitchFamily="34" charset="-128"/>
              </a:rPr>
              <a:t>i</a:t>
            </a:r>
            <a:r>
              <a:rPr lang="en-US" altLang="zh-TW" sz="2000" dirty="0" smtClean="0">
                <a:ea typeface="ＭＳ Ｐゴシック" pitchFamily="34" charset="-128"/>
              </a:rPr>
              <a:t> commits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Log entry must reach stable storage before operation on data occurs</a:t>
            </a:r>
          </a:p>
          <a:p>
            <a:pPr lvl="2"/>
            <a:endParaRPr lang="en-US" altLang="zh-TW" sz="2400" dirty="0" smtClean="0">
              <a:ea typeface="ＭＳ Ｐゴシック" pitchFamily="34" charset="-128"/>
            </a:endParaRPr>
          </a:p>
          <a:p>
            <a:pPr lvl="2"/>
            <a:endParaRPr lang="en-US" altLang="zh-TW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Log-Based Recovery Algorithm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984250"/>
            <a:ext cx="8229600" cy="4530725"/>
          </a:xfrm>
        </p:spPr>
        <p:txBody>
          <a:bodyPr/>
          <a:lstStyle/>
          <a:p>
            <a:r>
              <a:rPr lang="en-US" altLang="zh-TW" dirty="0" smtClean="0">
                <a:ea typeface="ＭＳ Ｐゴシック" pitchFamily="34" charset="-128"/>
              </a:rPr>
              <a:t>Using the log, system can handle any volatile memory errors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Undo(T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) restores value of all data updated by 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Redo(T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) sets values of all data in transaction 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to new values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Undo(T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) and redo(T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) must be 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idempotent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Multiple executions must have the same result as one execution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If system fails, restore state of all updated data via log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If log contains &lt;T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starts&gt; without &lt;T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commits&gt;, undo(T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If log contains &lt;T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starts&gt; and &lt;T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commits&gt;, redo(T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6.9.3 Checkpoints</a:t>
            </a:r>
            <a:endParaRPr lang="en-US" altLang="zh-TW" dirty="0" smtClean="0">
              <a:ea typeface="ＭＳ Ｐゴシック" pitchFamily="34" charset="-128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947738"/>
            <a:ext cx="8229600" cy="4530725"/>
          </a:xfrm>
        </p:spPr>
        <p:txBody>
          <a:bodyPr/>
          <a:lstStyle/>
          <a:p>
            <a:pPr marL="381000" indent="-381000" defTabSz="465138"/>
            <a:r>
              <a:rPr lang="en-US" altLang="zh-TW" sz="2400" dirty="0" smtClean="0">
                <a:ea typeface="ＭＳ Ｐゴシック" pitchFamily="34" charset="-128"/>
              </a:rPr>
              <a:t>Log could become long, and recovery could take long</a:t>
            </a:r>
          </a:p>
          <a:p>
            <a:pPr marL="381000" indent="-381000" defTabSz="465138"/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Checkpoints</a:t>
            </a:r>
            <a:r>
              <a:rPr lang="en-US" altLang="zh-TW" sz="2400" dirty="0" smtClean="0">
                <a:ea typeface="ＭＳ Ｐゴシック" pitchFamily="34" charset="-128"/>
              </a:rPr>
              <a:t> shorten log and recovery time.</a:t>
            </a:r>
          </a:p>
          <a:p>
            <a:pPr marL="381000" indent="-381000" defTabSz="465138"/>
            <a:r>
              <a:rPr lang="en-US" altLang="zh-TW" sz="2400" dirty="0" smtClean="0">
                <a:ea typeface="ＭＳ Ｐゴシック" pitchFamily="34" charset="-128"/>
              </a:rPr>
              <a:t>Checkpoint scheme: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 smtClean="0">
                <a:ea typeface="ＭＳ Ｐゴシック" pitchFamily="34" charset="-128"/>
              </a:rPr>
              <a:t>Output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all log records </a:t>
            </a:r>
            <a:r>
              <a:rPr lang="en-US" altLang="zh-TW" sz="2400" dirty="0" smtClean="0">
                <a:ea typeface="ＭＳ Ｐゴシック" pitchFamily="34" charset="-128"/>
              </a:rPr>
              <a:t>currently in volatile storage to stable storage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 smtClean="0">
                <a:ea typeface="ＭＳ Ｐゴシック" pitchFamily="34" charset="-128"/>
              </a:rPr>
              <a:t>Output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all modified data </a:t>
            </a:r>
            <a:r>
              <a:rPr lang="en-US" altLang="zh-TW" sz="2400" dirty="0" smtClean="0">
                <a:ea typeface="ＭＳ Ｐゴシック" pitchFamily="34" charset="-128"/>
              </a:rPr>
              <a:t>from volatile to stable storage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 smtClean="0">
                <a:ea typeface="ＭＳ Ｐゴシック" pitchFamily="34" charset="-128"/>
              </a:rPr>
              <a:t>Output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a log record &lt;checkpoint&gt; </a:t>
            </a:r>
            <a:r>
              <a:rPr lang="en-US" altLang="zh-TW" sz="2400" dirty="0" smtClean="0">
                <a:ea typeface="ＭＳ Ｐゴシック" pitchFamily="34" charset="-128"/>
              </a:rPr>
              <a:t>to the log on stable storage</a:t>
            </a:r>
          </a:p>
          <a:p>
            <a:pPr marL="381000" indent="-381000" defTabSz="465138"/>
            <a:r>
              <a:rPr lang="en-US" altLang="zh-TW" sz="2400" dirty="0" smtClean="0">
                <a:ea typeface="ＭＳ Ｐゴシック" pitchFamily="34" charset="-128"/>
              </a:rPr>
              <a:t>Now recovery only includes Ti, such that Ti started executing before the most recent checkpoint, and all transactions after Ti </a:t>
            </a:r>
          </a:p>
          <a:p>
            <a:pPr marL="381000" indent="-381000" defTabSz="465138"/>
            <a:r>
              <a:rPr lang="en-US" altLang="zh-TW" sz="2400" dirty="0" smtClean="0">
                <a:ea typeface="ＭＳ Ｐゴシック" pitchFamily="34" charset="-128"/>
              </a:rPr>
              <a:t>All other transactions already on stable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6.9.4 Concurrent Atomic Transactions</a:t>
            </a:r>
            <a:endParaRPr lang="en-US" altLang="zh-TW" dirty="0" smtClean="0">
              <a:ea typeface="ＭＳ Ｐゴシック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60" y="1186190"/>
            <a:ext cx="8229600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Must be equivalent to serial execution – </a:t>
            </a:r>
            <a:r>
              <a:rPr lang="en-US" altLang="zh-TW" sz="2800" b="1" dirty="0" err="1" smtClean="0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endParaRPr lang="en-US" altLang="zh-TW" sz="2800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800" dirty="0" smtClean="0">
                <a:ea typeface="ＭＳ Ｐゴシック" pitchFamily="34" charset="-128"/>
              </a:rPr>
              <a:t>Could perform all transactions in critical section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Inefficient, too restrictive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Concurrency-control algorithms </a:t>
            </a:r>
            <a:r>
              <a:rPr lang="en-US" altLang="zh-TW" sz="2800" dirty="0" smtClean="0">
                <a:ea typeface="ＭＳ Ｐゴシック" pitchFamily="34" charset="-128"/>
              </a:rPr>
              <a:t>provide </a:t>
            </a:r>
            <a:r>
              <a:rPr lang="en-US" altLang="zh-TW" sz="2800" dirty="0" err="1" smtClean="0">
                <a:ea typeface="ＭＳ Ｐゴシック" pitchFamily="34" charset="-128"/>
              </a:rPr>
              <a:t>serializability</a:t>
            </a:r>
            <a:endParaRPr lang="en-US" altLang="zh-TW" sz="2800" dirty="0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Serializability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995363"/>
            <a:ext cx="8159804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Consider two data items A and B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Consider Transactions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0 </a:t>
            </a:r>
            <a:r>
              <a:rPr lang="en-US" altLang="zh-TW" sz="2800" dirty="0" smtClean="0">
                <a:ea typeface="ＭＳ Ｐゴシック" pitchFamily="34" charset="-128"/>
              </a:rPr>
              <a:t>and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1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Execute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0</a:t>
            </a:r>
            <a:r>
              <a:rPr lang="en-US" altLang="zh-TW" sz="2800" dirty="0" smtClean="0">
                <a:ea typeface="ＭＳ Ｐゴシック" pitchFamily="34" charset="-128"/>
              </a:rPr>
              <a:t>,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1</a:t>
            </a:r>
            <a:r>
              <a:rPr lang="en-US" altLang="zh-TW" sz="2800" dirty="0" smtClean="0">
                <a:ea typeface="ＭＳ Ｐゴシック" pitchFamily="34" charset="-128"/>
              </a:rPr>
              <a:t> atomically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Execution sequence called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schedule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Atomically executed transaction order called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serial schedule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For </a:t>
            </a:r>
            <a:r>
              <a:rPr lang="en-US" altLang="zh-TW" sz="2800" i="1" dirty="0" smtClean="0">
                <a:ea typeface="ＭＳ Ｐゴシック" pitchFamily="34" charset="-128"/>
              </a:rPr>
              <a:t>N</a:t>
            </a:r>
            <a:r>
              <a:rPr lang="en-US" altLang="zh-TW" sz="2800" dirty="0" smtClean="0">
                <a:ea typeface="ＭＳ Ｐゴシック" pitchFamily="34" charset="-128"/>
              </a:rPr>
              <a:t> transactions, there are </a:t>
            </a:r>
            <a:r>
              <a:rPr lang="en-US" altLang="zh-TW" sz="2800" i="1" dirty="0" smtClean="0">
                <a:ea typeface="ＭＳ Ｐゴシック" pitchFamily="34" charset="-128"/>
              </a:rPr>
              <a:t>N!</a:t>
            </a:r>
            <a:r>
              <a:rPr lang="en-US" altLang="zh-TW" sz="2800" dirty="0" smtClean="0">
                <a:ea typeface="ＭＳ Ｐゴシック" pitchFamily="34" charset="-128"/>
              </a:rPr>
              <a:t> valid serial schedules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2051050" y="3097213"/>
            <a:ext cx="3341688" cy="576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024063" y="1844675"/>
            <a:ext cx="3384550" cy="666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1330325"/>
            <a:ext cx="6672262" cy="44132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i="1" smtClean="0">
                <a:solidFill>
                  <a:srgbClr val="0000FF"/>
                </a:solidFill>
                <a:ea typeface="ＭＳ Ｐゴシック" pitchFamily="34" charset="-128"/>
              </a:rPr>
              <a:t>entry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			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i="1" smtClean="0">
                <a:solidFill>
                  <a:srgbClr val="0000FF"/>
                </a:solidFill>
                <a:ea typeface="ＭＳ Ｐゴシック" pitchFamily="34" charset="-128"/>
              </a:rPr>
              <a:t>exit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			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	} while (TRUE); 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endParaRPr lang="en-US" altLang="zh-TW" sz="200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Critical-Section Problem</a:t>
            </a:r>
            <a:endParaRPr lang="en-US" altLang="zh-TW" baseline="-2500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0246" name="文字方塊 5"/>
          <p:cNvSpPr txBox="1">
            <a:spLocks noChangeArrowheads="1"/>
          </p:cNvSpPr>
          <p:nvPr/>
        </p:nvSpPr>
        <p:spPr bwMode="auto">
          <a:xfrm>
            <a:off x="1255713" y="5176838"/>
            <a:ext cx="7091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/>
              <a:t>General structure of a typical Process </a:t>
            </a:r>
            <a:r>
              <a:rPr lang="en-US" altLang="zh-TW" sz="2400" b="1">
                <a:solidFill>
                  <a:srgbClr val="0000FF"/>
                </a:solidFill>
              </a:rPr>
              <a:t>P</a:t>
            </a:r>
            <a:r>
              <a:rPr lang="en-US" altLang="zh-TW" sz="2400" b="1" baseline="-25000">
                <a:solidFill>
                  <a:srgbClr val="0000FF"/>
                </a:solidFill>
              </a:rPr>
              <a:t>i</a:t>
            </a:r>
            <a:endParaRPr lang="zh-TW" altLang="en-US" sz="2400" b="1"/>
          </a:p>
        </p:txBody>
      </p:sp>
      <p:sp>
        <p:nvSpPr>
          <p:cNvPr id="7" name="向右箭號 6"/>
          <p:cNvSpPr/>
          <p:nvPr/>
        </p:nvSpPr>
        <p:spPr bwMode="auto">
          <a:xfrm>
            <a:off x="1613317" y="170794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1576552" y="1939160"/>
            <a:ext cx="425669" cy="4572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2753742" y="2548774"/>
            <a:ext cx="425669" cy="4572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566073" y="2522483"/>
            <a:ext cx="1681623" cy="1077325"/>
            <a:chOff x="1566073" y="2522483"/>
            <a:chExt cx="1681623" cy="1077325"/>
          </a:xfrm>
        </p:grpSpPr>
        <p:sp>
          <p:nvSpPr>
            <p:cNvPr id="11" name="向右箭號 10"/>
            <p:cNvSpPr/>
            <p:nvPr/>
          </p:nvSpPr>
          <p:spPr bwMode="auto">
            <a:xfrm>
              <a:off x="1566073" y="3142608"/>
              <a:ext cx="425669" cy="457200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4" name="向右箭號 13"/>
            <p:cNvSpPr/>
            <p:nvPr/>
          </p:nvSpPr>
          <p:spPr bwMode="auto">
            <a:xfrm>
              <a:off x="2695903" y="2522483"/>
              <a:ext cx="551793" cy="55179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972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77200" cy="88423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Schedule 1: T</a:t>
            </a:r>
            <a:r>
              <a:rPr lang="en-US" altLang="zh-TW" baseline="-25000" smtClean="0">
                <a:ea typeface="ＭＳ Ｐゴシック" pitchFamily="34" charset="-128"/>
              </a:rPr>
              <a:t>0</a:t>
            </a:r>
            <a:r>
              <a:rPr lang="en-US" altLang="zh-TW" smtClean="0">
                <a:ea typeface="ＭＳ Ｐゴシック" pitchFamily="34" charset="-128"/>
              </a:rPr>
              <a:t> then T</a:t>
            </a:r>
            <a:r>
              <a:rPr lang="en-US" altLang="zh-TW" baseline="-25000" smtClean="0">
                <a:ea typeface="ＭＳ Ｐゴシック" pitchFamily="34" charset="-128"/>
              </a:rPr>
              <a:t>1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 l="19115" t="2287" r="19363" b="2287"/>
          <a:stretch>
            <a:fillRect/>
          </a:stretch>
        </p:blipFill>
        <p:spPr bwMode="auto">
          <a:xfrm>
            <a:off x="2265363" y="1001713"/>
            <a:ext cx="4278312" cy="49752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Nonserial Schedule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215" y="948998"/>
            <a:ext cx="6178662" cy="4530725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  <a:ea typeface="ＭＳ Ｐゴシック" pitchFamily="34" charset="-128"/>
              </a:rPr>
              <a:t>Nonserial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 schedule </a:t>
            </a:r>
            <a:r>
              <a:rPr lang="en-US" altLang="zh-TW" dirty="0" smtClean="0">
                <a:ea typeface="ＭＳ Ｐゴシック" pitchFamily="34" charset="-128"/>
              </a:rPr>
              <a:t>allows overlapped execute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Resulting execution not necessarily incorrect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Consider schedule S, operations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i</a:t>
            </a:r>
            <a:r>
              <a:rPr lang="en-US" altLang="zh-TW" baseline="-25000" dirty="0" smtClean="0">
                <a:ea typeface="ＭＳ Ｐゴシック" pitchFamily="34" charset="-128"/>
              </a:rPr>
              <a:t> </a:t>
            </a:r>
            <a:r>
              <a:rPr lang="en-US" altLang="zh-TW" dirty="0" smtClean="0">
                <a:ea typeface="ＭＳ Ｐゴシック" pitchFamily="34" charset="-128"/>
              </a:rPr>
              <a:t>,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j</a:t>
            </a:r>
            <a:r>
              <a:rPr lang="en-US" altLang="zh-TW" baseline="-25000" dirty="0" smtClean="0">
                <a:ea typeface="ＭＳ Ｐゴシック" pitchFamily="34" charset="-128"/>
              </a:rPr>
              <a:t> </a:t>
            </a:r>
            <a:r>
              <a:rPr lang="en-US" altLang="zh-TW" dirty="0" smtClean="0">
                <a:ea typeface="ＭＳ Ｐゴシック" pitchFamily="34" charset="-128"/>
              </a:rPr>
              <a:t>of Transactions T</a:t>
            </a:r>
            <a:r>
              <a:rPr lang="en-US" altLang="zh-TW" baseline="-25000" dirty="0" smtClean="0">
                <a:ea typeface="ＭＳ Ｐゴシック" pitchFamily="34" charset="-128"/>
              </a:rPr>
              <a:t>i </a:t>
            </a:r>
            <a:r>
              <a:rPr lang="en-US" altLang="zh-TW" dirty="0" smtClean="0">
                <a:ea typeface="ＭＳ Ｐゴシック" pitchFamily="34" charset="-128"/>
              </a:rPr>
              <a:t> and </a:t>
            </a:r>
            <a:r>
              <a:rPr lang="en-US" altLang="zh-TW" dirty="0" err="1" smtClean="0">
                <a:ea typeface="ＭＳ Ｐゴシック" pitchFamily="34" charset="-128"/>
              </a:rPr>
              <a:t>T</a:t>
            </a:r>
            <a:r>
              <a:rPr lang="en-US" altLang="zh-TW" baseline="-25000" dirty="0" err="1" smtClean="0">
                <a:ea typeface="ＭＳ Ｐゴシック" pitchFamily="34" charset="-128"/>
              </a:rPr>
              <a:t>j</a:t>
            </a:r>
            <a:r>
              <a:rPr lang="en-US" altLang="zh-TW" baseline="-25000" dirty="0" smtClean="0">
                <a:ea typeface="ＭＳ Ｐゴシック" pitchFamily="34" charset="-128"/>
              </a:rPr>
              <a:t>, 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dirty="0" smtClean="0">
                <a:ea typeface="ＭＳ Ｐゴシック" pitchFamily="34" charset="-128"/>
              </a:rPr>
              <a:t>if access same data item, with at least one write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If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,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j</a:t>
            </a:r>
            <a:r>
              <a:rPr lang="en-US" altLang="zh-TW" dirty="0" smtClean="0">
                <a:ea typeface="ＭＳ Ｐゴシック" pitchFamily="34" charset="-128"/>
              </a:rPr>
              <a:t> are consecutive and operations of different transactions &amp;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and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j</a:t>
            </a:r>
            <a:r>
              <a:rPr lang="en-US" altLang="zh-TW" dirty="0" smtClean="0">
                <a:ea typeface="ＭＳ Ｐゴシック" pitchFamily="34" charset="-128"/>
              </a:rPr>
              <a:t> don’t conflict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Then S’ with swapped order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j</a:t>
            </a:r>
            <a:r>
              <a:rPr lang="en-US" altLang="zh-TW" dirty="0" smtClean="0">
                <a:ea typeface="ＭＳ Ｐゴシック" pitchFamily="34" charset="-128"/>
              </a:rPr>
              <a:t>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i</a:t>
            </a:r>
            <a:r>
              <a:rPr lang="en-US" altLang="zh-TW" baseline="-25000" dirty="0" smtClean="0">
                <a:ea typeface="ＭＳ Ｐゴシック" pitchFamily="34" charset="-128"/>
              </a:rPr>
              <a:t> </a:t>
            </a:r>
            <a:r>
              <a:rPr lang="en-US" altLang="zh-TW" dirty="0" smtClean="0">
                <a:ea typeface="ＭＳ Ｐゴシック" pitchFamily="34" charset="-128"/>
              </a:rPr>
              <a:t>equivalent to S</a:t>
            </a:r>
          </a:p>
          <a:p>
            <a:pPr lvl="2"/>
            <a:endParaRPr lang="en-US" altLang="zh-TW" dirty="0" smtClean="0">
              <a:ea typeface="ＭＳ Ｐゴシック" pitchFamily="34" charset="-128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8951" t="3987" r="19218" b="4343"/>
          <a:stretch>
            <a:fillRect/>
          </a:stretch>
        </p:blipFill>
        <p:spPr bwMode="auto">
          <a:xfrm>
            <a:off x="6764556" y="1924887"/>
            <a:ext cx="2332146" cy="2594129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6873764" y="2585551"/>
            <a:ext cx="2159875" cy="5517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889529" y="3058518"/>
            <a:ext cx="2049517" cy="617154"/>
            <a:chOff x="1418897" y="4067503"/>
            <a:chExt cx="2680138" cy="837871"/>
          </a:xfrm>
        </p:grpSpPr>
        <p:grpSp>
          <p:nvGrpSpPr>
            <p:cNvPr id="8" name="群組 13"/>
            <p:cNvGrpSpPr/>
            <p:nvPr/>
          </p:nvGrpSpPr>
          <p:grpSpPr>
            <a:xfrm>
              <a:off x="1418897" y="4067503"/>
              <a:ext cx="1277006" cy="835572"/>
              <a:chOff x="9348952" y="977461"/>
              <a:chExt cx="1275036" cy="867103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355848" y="977461"/>
                <a:ext cx="1268140" cy="390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 bwMode="auto">
              <a:xfrm>
                <a:off x="9348952" y="1403129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  <p:grpSp>
          <p:nvGrpSpPr>
            <p:cNvPr id="9" name="群組 14"/>
            <p:cNvGrpSpPr/>
            <p:nvPr/>
          </p:nvGrpSpPr>
          <p:grpSpPr>
            <a:xfrm>
              <a:off x="2911037" y="4177862"/>
              <a:ext cx="1187998" cy="727512"/>
              <a:chOff x="9485257" y="2075792"/>
              <a:chExt cx="1230040" cy="827362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485257" y="2538247"/>
                <a:ext cx="1227415" cy="3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矩形 10"/>
              <p:cNvSpPr/>
              <p:nvPr/>
            </p:nvSpPr>
            <p:spPr bwMode="auto">
              <a:xfrm>
                <a:off x="9485587" y="2075792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</p:grpSp>
      <p:sp>
        <p:nvSpPr>
          <p:cNvPr id="14" name="矩形 13"/>
          <p:cNvSpPr/>
          <p:nvPr/>
        </p:nvSpPr>
        <p:spPr bwMode="auto">
          <a:xfrm>
            <a:off x="6836979" y="3668115"/>
            <a:ext cx="2196662" cy="4939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863254" y="3095336"/>
            <a:ext cx="2201918" cy="6095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  <p:bldP spid="6" grpId="0" animBg="1"/>
      <p:bldP spid="14" grpId="0" animBg="1"/>
      <p:bldP spid="1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Nonserial Schedule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075133"/>
            <a:ext cx="8102053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We say that S is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sz="2800" dirty="0" err="1" smtClean="0">
                <a:solidFill>
                  <a:srgbClr val="FF0000"/>
                </a:solidFill>
                <a:ea typeface="ＭＳ Ｐゴシック" pitchFamily="34" charset="-128"/>
              </a:rPr>
              <a:t>serializable</a:t>
            </a:r>
            <a:r>
              <a:rPr lang="en-US" altLang="zh-TW" sz="2800" dirty="0" smtClean="0">
                <a:solidFill>
                  <a:srgbClr val="3366FF"/>
                </a:solidFill>
                <a:ea typeface="ＭＳ Ｐゴシック" pitchFamily="34" charset="-128"/>
              </a:rPr>
              <a:t>, </a:t>
            </a:r>
            <a:r>
              <a:rPr lang="en-US" altLang="zh-TW" sz="2800" dirty="0" smtClean="0">
                <a:ea typeface="ＭＳ Ｐゴシック" pitchFamily="34" charset="-128"/>
              </a:rPr>
              <a:t>if it can be transformed into a serial schedule S’ by a series of swaps of </a:t>
            </a:r>
            <a:r>
              <a:rPr lang="en-US" altLang="zh-TW" sz="2800" dirty="0" err="1" smtClean="0">
                <a:ea typeface="ＭＳ Ｐゴシック" pitchFamily="34" charset="-128"/>
              </a:rPr>
              <a:t>nonconflicting</a:t>
            </a:r>
            <a:r>
              <a:rPr lang="en-US" altLang="zh-TW" sz="2800" dirty="0" smtClean="0">
                <a:ea typeface="ＭＳ Ｐゴシック" pitchFamily="34" charset="-128"/>
              </a:rPr>
              <a:t> operations.</a:t>
            </a:r>
            <a:endParaRPr lang="en-US" altLang="zh-TW" sz="2800" dirty="0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 lvl="2"/>
            <a:endParaRPr lang="en-US" altLang="zh-TW" sz="2800" dirty="0" smtClean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8951" t="3987" r="19218" b="4343"/>
          <a:stretch>
            <a:fillRect/>
          </a:stretch>
        </p:blipFill>
        <p:spPr bwMode="auto">
          <a:xfrm>
            <a:off x="1230861" y="2573767"/>
            <a:ext cx="3151953" cy="350603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 l="19115" t="2287" r="19363" b="2287"/>
          <a:stretch>
            <a:fillRect/>
          </a:stretch>
        </p:blipFill>
        <p:spPr bwMode="auto">
          <a:xfrm>
            <a:off x="4961266" y="2617077"/>
            <a:ext cx="3160366" cy="367517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2648607" y="628371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</a:rPr>
              <a:t>S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95545" y="631750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</a:rPr>
              <a:t>S’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45476" y="4177862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4445876" y="4430110"/>
            <a:ext cx="536027" cy="5517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1418897" y="4146333"/>
            <a:ext cx="2680138" cy="837871"/>
            <a:chOff x="1418897" y="4067503"/>
            <a:chExt cx="2680138" cy="837871"/>
          </a:xfrm>
        </p:grpSpPr>
        <p:grpSp>
          <p:nvGrpSpPr>
            <p:cNvPr id="14" name="群組 13"/>
            <p:cNvGrpSpPr/>
            <p:nvPr/>
          </p:nvGrpSpPr>
          <p:grpSpPr>
            <a:xfrm>
              <a:off x="1418897" y="4067503"/>
              <a:ext cx="1277006" cy="835572"/>
              <a:chOff x="9348952" y="977461"/>
              <a:chExt cx="1275036" cy="86710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355848" y="977461"/>
                <a:ext cx="1268140" cy="390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矩形 11"/>
              <p:cNvSpPr/>
              <p:nvPr/>
            </p:nvSpPr>
            <p:spPr bwMode="auto">
              <a:xfrm>
                <a:off x="9348952" y="1403129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2911037" y="4177862"/>
              <a:ext cx="1187998" cy="727512"/>
              <a:chOff x="9485257" y="2075792"/>
              <a:chExt cx="1230040" cy="827362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9485257" y="2538247"/>
                <a:ext cx="1227415" cy="3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 bwMode="auto">
              <a:xfrm>
                <a:off x="9485587" y="2075792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 bwMode="auto">
          <a:xfrm>
            <a:off x="1240221" y="3794234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34966" y="4529992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  <p:bldP spid="8" grpId="0" animBg="1"/>
      <p:bldP spid="17" grpId="0" animBg="1"/>
      <p:bldP spid="1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2031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Locking</a:t>
            </a:r>
            <a:r>
              <a:rPr lang="en-US" altLang="zh-TW" sz="4400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zh-TW" dirty="0" smtClean="0">
                <a:ea typeface="ＭＳ Ｐゴシック" pitchFamily="34" charset="-128"/>
              </a:rPr>
              <a:t>Protocol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008063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ＭＳ Ｐゴシック" pitchFamily="34" charset="-128"/>
              </a:rPr>
              <a:t>One way to ensure </a:t>
            </a:r>
            <a:r>
              <a:rPr lang="en-US" altLang="zh-TW" sz="2400" dirty="0" err="1" smtClean="0">
                <a:ea typeface="ＭＳ Ｐゴシック" pitchFamily="34" charset="-128"/>
              </a:rPr>
              <a:t>serializability</a:t>
            </a:r>
            <a:r>
              <a:rPr lang="en-US" altLang="zh-TW" sz="2400" dirty="0" smtClean="0">
                <a:ea typeface="ＭＳ Ｐゴシック" pitchFamily="34" charset="-128"/>
              </a:rPr>
              <a:t> is to associate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a lock with each data item </a:t>
            </a:r>
            <a:r>
              <a:rPr lang="en-US" altLang="zh-TW" sz="2400" dirty="0" smtClean="0">
                <a:ea typeface="ＭＳ Ｐゴシック" pitchFamily="34" charset="-128"/>
              </a:rPr>
              <a:t>and each transaction follows locking protocol for access control.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Locks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Shared</a:t>
            </a:r>
            <a:r>
              <a:rPr lang="en-US" altLang="zh-TW" sz="2400" dirty="0" smtClean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– T</a:t>
            </a:r>
            <a:r>
              <a:rPr lang="en-US" altLang="zh-TW" sz="2400" baseline="-25000" dirty="0" smtClean="0"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ea typeface="ＭＳ Ｐゴシック" pitchFamily="34" charset="-128"/>
              </a:rPr>
              <a:t> has shared-mode lock (S) on item Q,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zh-TW" sz="24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can read Q but not write Q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Exclusive</a:t>
            </a:r>
            <a:r>
              <a:rPr lang="en-US" altLang="zh-TW" sz="2400" dirty="0" smtClean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– Ti has exclusive-mode lock (X) on Q,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zh-TW" sz="24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can read and write Q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Require every transaction on item Q acquire appropriate lock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If lock already held, new request may have to wait</a:t>
            </a:r>
          </a:p>
          <a:p>
            <a:pPr lvl="1"/>
            <a:r>
              <a:rPr lang="en-US" altLang="zh-TW" sz="2400" dirty="0" smtClean="0">
                <a:ea typeface="ＭＳ Ｐゴシック" pitchFamily="34" charset="-128"/>
              </a:rPr>
              <a:t>Similar to readers-writers algorithm</a:t>
            </a:r>
          </a:p>
          <a:p>
            <a:endParaRPr lang="en-US" altLang="zh-TW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Two-phase Locking Protocol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912813"/>
            <a:ext cx="8278813" cy="4530725"/>
          </a:xfrm>
        </p:spPr>
        <p:txBody>
          <a:bodyPr/>
          <a:lstStyle/>
          <a:p>
            <a:r>
              <a:rPr lang="en-US" altLang="zh-TW" sz="2400" dirty="0" smtClean="0">
                <a:ea typeface="ＭＳ Ｐゴシック" pitchFamily="34" charset="-128"/>
              </a:rPr>
              <a:t>The two-phase locking protocol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ensures conflict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endParaRPr lang="en-US" altLang="zh-TW" sz="24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400" dirty="0" smtClean="0">
                <a:ea typeface="ＭＳ Ｐゴシック" pitchFamily="34" charset="-128"/>
              </a:rPr>
              <a:t>Each transaction issues lock and unlock requests in two phases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Growing</a:t>
            </a:r>
            <a:r>
              <a:rPr lang="en-US" altLang="zh-TW" sz="2400" dirty="0" smtClean="0">
                <a:ea typeface="ＭＳ Ｐゴシック" pitchFamily="34" charset="-128"/>
              </a:rPr>
              <a:t> – A transaction may obtain locks but may not release any locks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Shrinking </a:t>
            </a:r>
            <a:r>
              <a:rPr lang="en-US" altLang="zh-TW" sz="2400" dirty="0" smtClean="0">
                <a:ea typeface="ＭＳ Ｐゴシック" pitchFamily="34" charset="-128"/>
              </a:rPr>
              <a:t>– A transaction may release locks but may not obtain any new locks.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Initially, a transaction is a the growing phase. The transaction acquires locks as needed. Once the transaction releases a lock, it enters the shrinking phase, and no more lock requests can be issued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Does not prevent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Timestamp-based Protocols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960438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ＭＳ Ｐゴシック" pitchFamily="34" charset="-128"/>
              </a:rPr>
              <a:t>Select order among transactions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in advance – timestamp-ordering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Transaction T</a:t>
            </a:r>
            <a:r>
              <a:rPr lang="en-US" altLang="zh-TW" sz="2400" baseline="-25000" dirty="0" smtClean="0">
                <a:ea typeface="ＭＳ Ｐゴシック" pitchFamily="34" charset="-128"/>
              </a:rPr>
              <a:t>i </a:t>
            </a:r>
            <a:r>
              <a:rPr lang="en-US" altLang="zh-TW" sz="2400" dirty="0" smtClean="0">
                <a:ea typeface="ＭＳ Ｐゴシック" pitchFamily="34" charset="-128"/>
              </a:rPr>
              <a:t>associated with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timestamp TS(T</a:t>
            </a:r>
            <a:r>
              <a:rPr lang="en-US" altLang="zh-TW" sz="24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) </a:t>
            </a:r>
            <a:r>
              <a:rPr lang="en-US" altLang="zh-TW" sz="2400" dirty="0" smtClean="0">
                <a:ea typeface="ＭＳ Ｐゴシック" pitchFamily="34" charset="-128"/>
              </a:rPr>
              <a:t>before T</a:t>
            </a:r>
            <a:r>
              <a:rPr lang="en-US" altLang="zh-TW" sz="2400" baseline="-25000" dirty="0" smtClean="0"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ea typeface="ＭＳ Ｐゴシック" pitchFamily="34" charset="-128"/>
              </a:rPr>
              <a:t> starts</a:t>
            </a:r>
          </a:p>
          <a:p>
            <a:pPr lvl="1"/>
            <a:r>
              <a:rPr lang="en-US" altLang="zh-TW" sz="2400" dirty="0" smtClean="0">
                <a:ea typeface="ＭＳ Ｐゴシック" pitchFamily="34" charset="-128"/>
              </a:rPr>
              <a:t>TS(T</a:t>
            </a:r>
            <a:r>
              <a:rPr lang="en-US" altLang="zh-TW" sz="2400" baseline="-25000" dirty="0" smtClean="0"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ea typeface="ＭＳ Ｐゴシック" pitchFamily="34" charset="-128"/>
              </a:rPr>
              <a:t>) &lt; TS(</a:t>
            </a:r>
            <a:r>
              <a:rPr lang="en-US" altLang="zh-TW" sz="2400" dirty="0" err="1" smtClean="0">
                <a:ea typeface="ＭＳ Ｐゴシック" pitchFamily="34" charset="-128"/>
              </a:rPr>
              <a:t>T</a:t>
            </a:r>
            <a:r>
              <a:rPr lang="en-US" altLang="zh-TW" sz="2400" baseline="-25000" dirty="0" err="1" smtClean="0">
                <a:ea typeface="ＭＳ Ｐゴシック" pitchFamily="34" charset="-128"/>
              </a:rPr>
              <a:t>j</a:t>
            </a:r>
            <a:r>
              <a:rPr lang="en-US" altLang="zh-TW" sz="2400" dirty="0" smtClean="0">
                <a:ea typeface="ＭＳ Ｐゴシック" pitchFamily="34" charset="-128"/>
              </a:rPr>
              <a:t>) if T</a:t>
            </a:r>
            <a:r>
              <a:rPr lang="en-US" altLang="zh-TW" sz="2400" baseline="-25000" dirty="0" smtClean="0"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ea typeface="ＭＳ Ｐゴシック" pitchFamily="34" charset="-128"/>
              </a:rPr>
              <a:t> entered system before </a:t>
            </a:r>
            <a:r>
              <a:rPr lang="en-US" altLang="zh-TW" sz="2400" dirty="0" err="1" smtClean="0">
                <a:ea typeface="ＭＳ Ｐゴシック" pitchFamily="34" charset="-128"/>
              </a:rPr>
              <a:t>T</a:t>
            </a:r>
            <a:r>
              <a:rPr lang="en-US" altLang="zh-TW" sz="2400" baseline="-25000" dirty="0" err="1" smtClean="0">
                <a:ea typeface="ＭＳ Ｐゴシック" pitchFamily="34" charset="-128"/>
              </a:rPr>
              <a:t>j</a:t>
            </a:r>
            <a:endParaRPr lang="en-US" altLang="zh-TW" sz="2400" baseline="-25000" dirty="0" smtClean="0">
              <a:ea typeface="ＭＳ Ｐゴシック" pitchFamily="34" charset="-128"/>
            </a:endParaRPr>
          </a:p>
          <a:p>
            <a:pPr lvl="1"/>
            <a:r>
              <a:rPr lang="en-US" altLang="zh-TW" sz="2400" dirty="0" smtClean="0">
                <a:ea typeface="ＭＳ Ｐゴシック" pitchFamily="34" charset="-128"/>
              </a:rPr>
              <a:t>TS can be generated from system clock or as logical counter incremented at each entry of transaction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Timestamps determine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order</a:t>
            </a:r>
          </a:p>
          <a:p>
            <a:pPr lvl="1"/>
            <a:r>
              <a:rPr lang="en-US" altLang="zh-TW" sz="2400" dirty="0" smtClean="0">
                <a:ea typeface="ＭＳ Ｐゴシック" pitchFamily="34" charset="-128"/>
              </a:rPr>
              <a:t>If TS(T</a:t>
            </a:r>
            <a:r>
              <a:rPr lang="en-US" altLang="zh-TW" sz="2400" baseline="-25000" dirty="0" smtClean="0"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ea typeface="ＭＳ Ｐゴシック" pitchFamily="34" charset="-128"/>
              </a:rPr>
              <a:t>) &lt; TS(</a:t>
            </a:r>
            <a:r>
              <a:rPr lang="en-US" altLang="zh-TW" sz="2400" dirty="0" err="1" smtClean="0">
                <a:ea typeface="ＭＳ Ｐゴシック" pitchFamily="34" charset="-128"/>
              </a:rPr>
              <a:t>T</a:t>
            </a:r>
            <a:r>
              <a:rPr lang="en-US" altLang="zh-TW" sz="2400" baseline="-25000" dirty="0" err="1" smtClean="0">
                <a:ea typeface="ＭＳ Ｐゴシック" pitchFamily="34" charset="-128"/>
              </a:rPr>
              <a:t>j</a:t>
            </a:r>
            <a:r>
              <a:rPr lang="en-US" altLang="zh-TW" sz="2400" dirty="0" smtClean="0">
                <a:ea typeface="ＭＳ Ｐゴシック" pitchFamily="34" charset="-128"/>
              </a:rPr>
              <a:t>), system must ensure produced schedule equivalent to serial schedule where T</a:t>
            </a:r>
            <a:r>
              <a:rPr lang="en-US" altLang="zh-TW" sz="2400" baseline="-25000" dirty="0" smtClean="0"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ea typeface="ＭＳ Ｐゴシック" pitchFamily="34" charset="-128"/>
              </a:rPr>
              <a:t> appears before </a:t>
            </a:r>
            <a:r>
              <a:rPr lang="en-US" altLang="zh-TW" sz="2400" dirty="0" err="1" smtClean="0">
                <a:ea typeface="ＭＳ Ｐゴシック" pitchFamily="34" charset="-128"/>
              </a:rPr>
              <a:t>T</a:t>
            </a:r>
            <a:r>
              <a:rPr lang="en-US" altLang="zh-TW" sz="2400" baseline="-25000" dirty="0" err="1" smtClean="0">
                <a:ea typeface="ＭＳ Ｐゴシック" pitchFamily="34" charset="-128"/>
              </a:rPr>
              <a:t>j</a:t>
            </a:r>
            <a:endParaRPr lang="en-US" altLang="zh-TW" sz="2400" baseline="-25000" dirty="0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400" dirty="0" smtClean="0">
              <a:ea typeface="ＭＳ Ｐゴシック" pitchFamily="34" charset="-128"/>
            </a:endParaRPr>
          </a:p>
          <a:p>
            <a:pPr lvl="1"/>
            <a:endParaRPr lang="en-US" altLang="zh-TW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9115" t="2287" r="19363" b="2287"/>
          <a:stretch>
            <a:fillRect/>
          </a:stretch>
        </p:blipFill>
        <p:spPr bwMode="auto">
          <a:xfrm>
            <a:off x="6585114" y="2055294"/>
            <a:ext cx="2558886" cy="2975714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20" y="2144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Timestamp-based Protocol Implementation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746" y="1008383"/>
            <a:ext cx="6792861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ＭＳ Ｐゴシック" pitchFamily="34" charset="-128"/>
              </a:rPr>
              <a:t>Data item Q gets two timestamps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W-timestamp(Q) </a:t>
            </a:r>
            <a:r>
              <a:rPr lang="en-US" altLang="zh-TW" dirty="0" smtClean="0">
                <a:ea typeface="ＭＳ Ｐゴシック" pitchFamily="34" charset="-128"/>
              </a:rPr>
              <a:t>– largest timestamp of any transaction that executed write(Q) successfully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R-timestamp(Q) </a:t>
            </a:r>
            <a:r>
              <a:rPr lang="en-US" altLang="zh-TW" dirty="0" smtClean="0">
                <a:ea typeface="ＭＳ Ｐゴシック" pitchFamily="34" charset="-128"/>
              </a:rPr>
              <a:t>– largest timestamp of successful read(Q)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ＭＳ Ｐゴシック" pitchFamily="34" charset="-128"/>
              </a:rPr>
              <a:t>Updated whenever read(Q) or write(Q) executed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Timestamp-ordering protocol </a:t>
            </a:r>
            <a:r>
              <a:rPr lang="en-US" altLang="zh-TW" sz="2800" dirty="0" smtClean="0">
                <a:ea typeface="ＭＳ Ｐゴシック" pitchFamily="34" charset="-128"/>
              </a:rPr>
              <a:t>assures any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conflicting read and write </a:t>
            </a:r>
            <a:r>
              <a:rPr lang="en-US" altLang="zh-TW" sz="2800" dirty="0" smtClean="0">
                <a:ea typeface="ＭＳ Ｐゴシック" pitchFamily="34" charset="-128"/>
              </a:rPr>
              <a:t>executed in timestamp order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716110" y="2475186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893269" y="4046482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726620" y="2785241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88015" y="3741683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898521" y="4035977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20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Timestamp-based Protocol Implementation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27" y="1276412"/>
            <a:ext cx="7754554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Suppose T</a:t>
            </a:r>
            <a:r>
              <a:rPr lang="en-US" altLang="zh-TW" sz="28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executes read(Q)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 smtClean="0">
                <a:ea typeface="ＭＳ Ｐゴシック" pitchFamily="34" charset="-128"/>
              </a:rPr>
              <a:t>If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TS(T</a:t>
            </a:r>
            <a:r>
              <a:rPr lang="en-US" altLang="zh-TW" sz="28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) &lt; W-timestamp(Q), </a:t>
            </a:r>
            <a:r>
              <a:rPr lang="en-US" altLang="zh-TW" sz="2800" dirty="0" smtClean="0">
                <a:ea typeface="ＭＳ Ｐゴシック" pitchFamily="34" charset="-128"/>
              </a:rPr>
              <a:t>Ti needs to read value of Q that was already overwritten</a:t>
            </a:r>
          </a:p>
          <a:p>
            <a:pPr lvl="2"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800" dirty="0" smtClean="0">
                <a:ea typeface="ＭＳ Ｐゴシック" pitchFamily="34" charset="-128"/>
              </a:rPr>
              <a:t> operation rejected and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 rolled back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 smtClean="0">
                <a:ea typeface="ＭＳ Ｐゴシック" pitchFamily="34" charset="-128"/>
              </a:rPr>
              <a:t>If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TS(T</a:t>
            </a:r>
            <a:r>
              <a:rPr lang="en-US" altLang="zh-TW" sz="28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) ≥ W-timestamp(Q)</a:t>
            </a:r>
          </a:p>
          <a:p>
            <a:pPr lvl="2"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800" dirty="0" smtClean="0">
                <a:ea typeface="ＭＳ Ｐゴシック" pitchFamily="34" charset="-128"/>
              </a:rPr>
              <a:t> executed, R-timestamp(Q) set to max(R-timestamp(Q), TS(T</a:t>
            </a:r>
            <a:r>
              <a:rPr lang="en-US" altLang="zh-TW" sz="2800" baseline="-25000" dirty="0" smtClean="0"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1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Timestamp-ordering Protocol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949" y="929233"/>
            <a:ext cx="8040687" cy="4530725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Suppose Ti executes write(Q)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If TS(T</a:t>
            </a:r>
            <a:r>
              <a:rPr lang="en-US" altLang="zh-TW" sz="28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) &lt; R-timestamp(Q)</a:t>
            </a:r>
            <a:r>
              <a:rPr lang="en-US" altLang="zh-TW" sz="2800" dirty="0" smtClean="0">
                <a:ea typeface="ＭＳ Ｐゴシック" pitchFamily="34" charset="-128"/>
              </a:rPr>
              <a:t>, value Q produced by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 was needed previously and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 assumed it would never be produced</a:t>
            </a:r>
          </a:p>
          <a:p>
            <a:pPr lvl="2"/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 smtClean="0">
                <a:ea typeface="ＭＳ Ｐゴシック" pitchFamily="34" charset="-128"/>
              </a:rPr>
              <a:t> operation rejected,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 rolled back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If TS(T</a:t>
            </a:r>
            <a:r>
              <a:rPr lang="en-US" altLang="zh-TW" sz="28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) &lt; W-timestamp(Q), </a:t>
            </a:r>
            <a:r>
              <a:rPr lang="en-US" altLang="zh-TW" sz="2800" dirty="0" smtClean="0">
                <a:ea typeface="ＭＳ Ｐゴシック" pitchFamily="34" charset="-128"/>
              </a:rPr>
              <a:t>T</a:t>
            </a:r>
            <a:r>
              <a:rPr lang="en-US" altLang="zh-TW" sz="2800" baseline="-25000" dirty="0" smtClean="0"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 attempting to write obsolete value of Q</a:t>
            </a:r>
          </a:p>
          <a:p>
            <a:pPr lvl="2"/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 smtClean="0">
                <a:ea typeface="ＭＳ Ｐゴシック" pitchFamily="34" charset="-128"/>
              </a:rPr>
              <a:t> operation rejected and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 rolled back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Otherwise, 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 smtClean="0">
                <a:ea typeface="ＭＳ Ｐゴシック" pitchFamily="34" charset="-128"/>
              </a:rPr>
              <a:t> executed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A transaction 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is rolled back as a result of either a read or write operation is assigned a new timestamp and is restarted</a:t>
            </a:r>
          </a:p>
          <a:p>
            <a:pPr lvl="1"/>
            <a:endParaRPr lang="en-US" altLang="zh-TW" sz="2800" dirty="0" smtClean="0">
              <a:ea typeface="ＭＳ Ｐゴシック" pitchFamily="34" charset="-128"/>
            </a:endParaRPr>
          </a:p>
          <a:p>
            <a:endParaRPr lang="en-US" altLang="zh-TW" sz="2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8" y="215900"/>
            <a:ext cx="8975452" cy="6096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 Timestamp-ordering Protocol Example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 l="10501" t="4010" r="11266" b="6343"/>
          <a:stretch>
            <a:fillRect/>
          </a:stretch>
        </p:blipFill>
        <p:spPr bwMode="auto">
          <a:xfrm>
            <a:off x="4646666" y="3461738"/>
            <a:ext cx="3346451" cy="28760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5013" y="1008063"/>
            <a:ext cx="814097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Assume a transaction is assigned a timestamp immediately before its first instruction.</a:t>
            </a:r>
          </a:p>
          <a:p>
            <a:pPr marL="342900" lvl="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2800" b="1" kern="0" dirty="0" smtClean="0"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Thus,</a:t>
            </a:r>
            <a:r>
              <a:rPr kumimoji="1" lang="en-US" altLang="zh-TW" sz="2400" b="1" kern="0" dirty="0" smtClean="0"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TS(T</a:t>
            </a:r>
            <a:r>
              <a:rPr lang="en-US" altLang="zh-TW" sz="2800" b="1" baseline="-25000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2</a:t>
            </a:r>
            <a:r>
              <a:rPr lang="en-US" altLang="zh-TW" sz="28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) &lt; TS(T</a:t>
            </a:r>
            <a:r>
              <a:rPr lang="en-US" altLang="zh-TW" sz="2800" b="1" baseline="-25000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3</a:t>
            </a:r>
            <a:r>
              <a:rPr lang="en-US" altLang="zh-TW" sz="28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)</a:t>
            </a:r>
          </a:p>
          <a:p>
            <a:pPr marL="342900" lvl="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en-US" altLang="zh-TW" sz="2800" b="1" dirty="0" smtClean="0">
                <a:latin typeface="Candara" pitchFamily="34" charset="0"/>
                <a:ea typeface="ＭＳ Ｐゴシック" pitchFamily="34" charset="-128"/>
              </a:rPr>
              <a:t>The following schedule is possible under Timestamp Protocol</a:t>
            </a:r>
            <a:endParaRPr kumimoji="1" lang="en-US" altLang="zh-TW" sz="2800" b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ＭＳ Ｐゴシック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zh-TW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ＭＳ Ｐゴシック" pitchFamily="34" charset="-128"/>
              <a:cs typeface="Candara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903075" y="3957144"/>
            <a:ext cx="1277008" cy="34684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490138" y="4692868"/>
            <a:ext cx="1203434" cy="38362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34757" y="5071240"/>
            <a:ext cx="1345325" cy="3993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84884" y="5870028"/>
            <a:ext cx="1271750" cy="3888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allAtOnce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smtClean="0">
                <a:ea typeface="ＭＳ Ｐゴシック" pitchFamily="34" charset="-128"/>
              </a:rPr>
              <a:t>1.	</a:t>
            </a:r>
            <a:r>
              <a:rPr lang="en-US" altLang="zh-TW" sz="2800" b="1" smtClean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smtClean="0">
                <a:ea typeface="ＭＳ Ｐゴシック" pitchFamily="34" charset="-128"/>
              </a:rPr>
              <a:t>- If process </a:t>
            </a: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sz="2800" baseline="-25000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smtClean="0">
                <a:ea typeface="ＭＳ Ｐゴシック" pitchFamily="34" charset="-128"/>
              </a:rPr>
              <a:t> is executing in its critical section, then no other processes can be executing in their critical sections</a:t>
            </a:r>
          </a:p>
          <a:p>
            <a:pPr>
              <a:buFont typeface="Monotype Sorts" pitchFamily="2" charset="2"/>
              <a:buNone/>
            </a:pPr>
            <a:endParaRPr lang="en-US" altLang="zh-TW" sz="2800" smtClean="0">
              <a:ea typeface="ＭＳ Ｐゴシック" pitchFamily="34" charset="-128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-15875" y="2740025"/>
            <a:ext cx="10917238" cy="4427538"/>
            <a:chOff x="-15875" y="2740025"/>
            <a:chExt cx="10917238" cy="4427538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655638" y="4506913"/>
              <a:ext cx="3341687" cy="5762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69" name="Rectangle 3"/>
            <p:cNvSpPr>
              <a:spLocks noChangeArrowheads="1"/>
            </p:cNvSpPr>
            <p:nvPr/>
          </p:nvSpPr>
          <p:spPr bwMode="auto">
            <a:xfrm>
              <a:off x="628650" y="3254375"/>
              <a:ext cx="3384550" cy="6667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0" name="Rectangle 3"/>
            <p:cNvSpPr txBox="1">
              <a:spLocks noChangeArrowheads="1"/>
            </p:cNvSpPr>
            <p:nvPr/>
          </p:nvSpPr>
          <p:spPr bwMode="auto">
            <a:xfrm>
              <a:off x="-15875" y="2740025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cxnSp>
          <p:nvCxnSpPr>
            <p:cNvPr id="11271" name="直線單箭頭接點 8"/>
            <p:cNvCxnSpPr>
              <a:cxnSpLocks noChangeShapeType="1"/>
            </p:cNvCxnSpPr>
            <p:nvPr/>
          </p:nvCxnSpPr>
          <p:spPr bwMode="auto">
            <a:xfrm flipV="1">
              <a:off x="1054100" y="4200525"/>
              <a:ext cx="790575" cy="142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72" name="Rectangle 4"/>
            <p:cNvSpPr>
              <a:spLocks noChangeArrowheads="1"/>
            </p:cNvSpPr>
            <p:nvPr/>
          </p:nvSpPr>
          <p:spPr bwMode="auto">
            <a:xfrm>
              <a:off x="4900613" y="4521200"/>
              <a:ext cx="3341687" cy="57626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3" name="Rectangle 3"/>
            <p:cNvSpPr>
              <a:spLocks noChangeArrowheads="1"/>
            </p:cNvSpPr>
            <p:nvPr/>
          </p:nvSpPr>
          <p:spPr bwMode="auto">
            <a:xfrm>
              <a:off x="4873625" y="3268663"/>
              <a:ext cx="3384550" cy="666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4" name="Rectangle 3"/>
            <p:cNvSpPr txBox="1">
              <a:spLocks noChangeArrowheads="1"/>
            </p:cNvSpPr>
            <p:nvPr/>
          </p:nvSpPr>
          <p:spPr bwMode="auto">
            <a:xfrm>
              <a:off x="4229100" y="2754313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</p:grpSp>
      <p:sp>
        <p:nvSpPr>
          <p:cNvPr id="14" name="向右箭號 13"/>
          <p:cNvSpPr/>
          <p:nvPr/>
        </p:nvSpPr>
        <p:spPr bwMode="auto">
          <a:xfrm>
            <a:off x="4482729" y="315842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>
            <a:off x="4508834" y="3279246"/>
            <a:ext cx="362607" cy="37837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972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3 L -1.38889E-6 0.0601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Timestamp-ordering Protocol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008063"/>
            <a:ext cx="8040687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This algorithm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ensures 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sz="2800" dirty="0" err="1" smtClean="0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 – </a:t>
            </a:r>
            <a:r>
              <a:rPr lang="en-US" altLang="zh-TW" sz="2800" dirty="0" smtClean="0">
                <a:ea typeface="ＭＳ Ｐゴシック" pitchFamily="34" charset="-128"/>
              </a:rPr>
              <a:t>conflicting operations are processed in timestamp order, and 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freedom from deadlock – </a:t>
            </a:r>
            <a:r>
              <a:rPr lang="en-US" altLang="zh-TW" sz="2800" dirty="0" smtClean="0">
                <a:ea typeface="ＭＳ Ｐゴシック" pitchFamily="34" charset="-128"/>
              </a:rPr>
              <a:t>no transactions ever waits</a:t>
            </a:r>
            <a:endParaRPr lang="en-US" altLang="zh-TW" sz="28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endParaRPr lang="en-US" altLang="zh-TW" sz="2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6000" dirty="0" smtClean="0">
                <a:ea typeface="ＭＳ Ｐゴシック" pitchFamily="34" charset="-128"/>
              </a:rPr>
              <a:t>End of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20652</TotalTime>
  <Words>4286</Words>
  <Application>Microsoft Office PowerPoint</Application>
  <PresentationFormat>如螢幕大小 (4:3)</PresentationFormat>
  <Paragraphs>1009</Paragraphs>
  <Slides>91</Slides>
  <Notes>80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91</vt:i4>
      </vt:variant>
    </vt:vector>
  </HeadingPairs>
  <TitlesOfParts>
    <vt:vector size="92" baseType="lpstr">
      <vt:lpstr>1_os-8</vt:lpstr>
      <vt:lpstr>Chapter 6: Synchronization</vt:lpstr>
      <vt:lpstr>Synchronization</vt:lpstr>
      <vt:lpstr>Objectives</vt:lpstr>
      <vt:lpstr>Background</vt:lpstr>
      <vt:lpstr>Producer </vt:lpstr>
      <vt:lpstr>Consumer</vt:lpstr>
      <vt:lpstr>Race Condition</vt:lpstr>
      <vt:lpstr>Critical-Section Problem</vt:lpstr>
      <vt:lpstr>Solution to Critical-Section Problem</vt:lpstr>
      <vt:lpstr>Solution to Critical-Section Problem</vt:lpstr>
      <vt:lpstr>Solution to Critical-Section Problem</vt:lpstr>
      <vt:lpstr>Peterson’s Solution</vt:lpstr>
      <vt:lpstr>Algorithm for Process Pi</vt:lpstr>
      <vt:lpstr>Prove this algorithm is correct</vt:lpstr>
      <vt:lpstr>Prove this algorithm is correct</vt:lpstr>
      <vt:lpstr>Prove this algorithm is correct</vt:lpstr>
      <vt:lpstr>Prove this algorithm is correct</vt:lpstr>
      <vt:lpstr>Synchronization Hardware</vt:lpstr>
      <vt:lpstr>Synchronization Hardware</vt:lpstr>
      <vt:lpstr>TestAndndSet Instruction </vt:lpstr>
      <vt:lpstr>Solution using TestAndSet</vt:lpstr>
      <vt:lpstr>Swap  Instruction</vt:lpstr>
      <vt:lpstr>Solution using Swap</vt:lpstr>
      <vt:lpstr>Bounded-waiting Mutual Exclusion with TestandSet()</vt:lpstr>
      <vt:lpstr>Prove this algorithm is correct</vt:lpstr>
      <vt:lpstr>Semaphores</vt:lpstr>
      <vt:lpstr>Semaphores</vt:lpstr>
      <vt:lpstr>Semaphore Usage</vt:lpstr>
      <vt:lpstr>Mutual-Exclusion Implementation with semaphores</vt:lpstr>
      <vt:lpstr>Semaphore Usage</vt:lpstr>
      <vt:lpstr>Semaphore Implementation</vt:lpstr>
      <vt:lpstr>Semaphore Implementation with no Busy waiting </vt:lpstr>
      <vt:lpstr>Semaphore Implementation with no Busy waiting </vt:lpstr>
      <vt:lpstr>Semaphore Implementation with no Busy waiting </vt:lpstr>
      <vt:lpstr>Semaphore Implementation with no Busy waiting </vt:lpstr>
      <vt:lpstr>Deadlock and Starvation</vt:lpstr>
      <vt:lpstr>Priority Inversion</vt:lpstr>
      <vt:lpstr>Classical Problems of Synchronization</vt:lpstr>
      <vt:lpstr>Bounded-Buffer Problem</vt:lpstr>
      <vt:lpstr>Bounded Buffer Problem (Cont.)</vt:lpstr>
      <vt:lpstr>The Reader and Writers Problem</vt:lpstr>
      <vt:lpstr>The Reader and Writers Problem</vt:lpstr>
      <vt:lpstr>A solution for the first problem</vt:lpstr>
      <vt:lpstr>A solution for the first problem</vt:lpstr>
      <vt:lpstr>A solution for the first problem</vt:lpstr>
      <vt:lpstr>6.6.3 Dining-Philosophers Problem</vt:lpstr>
      <vt:lpstr>Dining-Philosophers Problem (Cont.)</vt:lpstr>
      <vt:lpstr>Several possible solutions to the deadlock problem</vt:lpstr>
      <vt:lpstr>Problems with Semaphores</vt:lpstr>
      <vt:lpstr>6.7 Monitors</vt:lpstr>
      <vt:lpstr>Schematic view of a Monitor</vt:lpstr>
      <vt:lpstr>Monitors</vt:lpstr>
      <vt:lpstr>Condition Construct</vt:lpstr>
      <vt:lpstr>Condition Variables</vt:lpstr>
      <vt:lpstr> Monitor with Condition Variables</vt:lpstr>
      <vt:lpstr>A Deadlock-free Monitor Solution for the Dining-Philosophers Problem</vt:lpstr>
      <vt:lpstr>Solution to Dining Philosophers (cont)</vt:lpstr>
      <vt:lpstr>A Deadlock-free Monitor Solution for the Dining-Philosophers Problem</vt:lpstr>
      <vt:lpstr>Illustration of the algorithm</vt:lpstr>
      <vt:lpstr>Monitor Implementation Using Semaphores</vt:lpstr>
      <vt:lpstr>Monitor Implementation Using Semaphores</vt:lpstr>
      <vt:lpstr>Monitor (Condition Variable) Implementation Using Semaphores</vt:lpstr>
      <vt:lpstr>Monitor Implementation Using Semaphores</vt:lpstr>
      <vt:lpstr>Resuming Processes within a Monitor</vt:lpstr>
      <vt:lpstr>A Monitor to Allocate Single Resource</vt:lpstr>
      <vt:lpstr>Resuming Processes within a Monitor</vt:lpstr>
      <vt:lpstr>6.8 Synchronization Examples</vt:lpstr>
      <vt:lpstr>Solaris Synchronization</vt:lpstr>
      <vt:lpstr>Windows XP Synchronization</vt:lpstr>
      <vt:lpstr>Linux Synchronization</vt:lpstr>
      <vt:lpstr>Pthreads Synchronization</vt:lpstr>
      <vt:lpstr>6.9 Atomic Transactions</vt:lpstr>
      <vt:lpstr>6.9.1 System Model</vt:lpstr>
      <vt:lpstr>Types of Storage Media</vt:lpstr>
      <vt:lpstr>6.9.2 Log-Based Recovery</vt:lpstr>
      <vt:lpstr>Log-Based Recovery Algorithm</vt:lpstr>
      <vt:lpstr>6.9.3 Checkpoints</vt:lpstr>
      <vt:lpstr>6.9.4 Concurrent Atomic Transactions</vt:lpstr>
      <vt:lpstr>Serializability</vt:lpstr>
      <vt:lpstr>Schedule 1: T0 then T1</vt:lpstr>
      <vt:lpstr>Nonserial Schedule</vt:lpstr>
      <vt:lpstr>Nonserial Schedule</vt:lpstr>
      <vt:lpstr>Locking Protocol</vt:lpstr>
      <vt:lpstr>Two-phase Locking Protocol</vt:lpstr>
      <vt:lpstr>Timestamp-based Protocols</vt:lpstr>
      <vt:lpstr>Timestamp-based Protocol Implementation</vt:lpstr>
      <vt:lpstr>Timestamp-based Protocol Implementation</vt:lpstr>
      <vt:lpstr>Timestamp-ordering Protocol</vt:lpstr>
      <vt:lpstr> Timestamp-ordering Protocol Example</vt:lpstr>
      <vt:lpstr>Timestamp-ordering Protocol</vt:lpstr>
      <vt:lpstr>End of Chapter 6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NFHuang</cp:lastModifiedBy>
  <cp:revision>174</cp:revision>
  <cp:lastPrinted>2001-06-14T14:14:54Z</cp:lastPrinted>
  <dcterms:created xsi:type="dcterms:W3CDTF">2008-07-20T15:16:37Z</dcterms:created>
  <dcterms:modified xsi:type="dcterms:W3CDTF">2013-12-16T01:56:19Z</dcterms:modified>
</cp:coreProperties>
</file>