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.xml" ContentType="application/vnd.openxmlformats-officedocument.presentationml.tags+xml"/>
  <Override PartName="/ppt/notesSlides/notesSlide52.xml" ContentType="application/vnd.openxmlformats-officedocument.presentationml.notesSlide+xml"/>
  <Override PartName="/ppt/tags/tag2.xml" ContentType="application/vnd.openxmlformats-officedocument.presentationml.tags+xml"/>
  <Override PartName="/ppt/notesSlides/notesSlide53.xml" ContentType="application/vnd.openxmlformats-officedocument.presentationml.notesSlide+xml"/>
  <Override PartName="/ppt/tags/tag3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1"/>
  </p:notesMasterIdLst>
  <p:handoutMasterIdLst>
    <p:handoutMasterId r:id="rId62"/>
  </p:handoutMasterIdLst>
  <p:sldIdLst>
    <p:sldId id="802" r:id="rId2"/>
    <p:sldId id="803" r:id="rId3"/>
    <p:sldId id="804" r:id="rId4"/>
    <p:sldId id="805" r:id="rId5"/>
    <p:sldId id="807" r:id="rId6"/>
    <p:sldId id="806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54" r:id="rId26"/>
    <p:sldId id="826" r:id="rId27"/>
    <p:sldId id="827" r:id="rId28"/>
    <p:sldId id="855" r:id="rId29"/>
    <p:sldId id="828" r:id="rId30"/>
    <p:sldId id="829" r:id="rId31"/>
    <p:sldId id="830" r:id="rId32"/>
    <p:sldId id="856" r:id="rId33"/>
    <p:sldId id="858" r:id="rId34"/>
    <p:sldId id="859" r:id="rId35"/>
    <p:sldId id="857" r:id="rId36"/>
    <p:sldId id="860" r:id="rId37"/>
    <p:sldId id="831" r:id="rId38"/>
    <p:sldId id="832" r:id="rId39"/>
    <p:sldId id="834" r:id="rId40"/>
    <p:sldId id="833" r:id="rId41"/>
    <p:sldId id="835" r:id="rId42"/>
    <p:sldId id="836" r:id="rId43"/>
    <p:sldId id="837" r:id="rId44"/>
    <p:sldId id="838" r:id="rId45"/>
    <p:sldId id="839" r:id="rId46"/>
    <p:sldId id="840" r:id="rId47"/>
    <p:sldId id="841" r:id="rId48"/>
    <p:sldId id="842" r:id="rId49"/>
    <p:sldId id="843" r:id="rId50"/>
    <p:sldId id="844" r:id="rId51"/>
    <p:sldId id="845" r:id="rId52"/>
    <p:sldId id="846" r:id="rId53"/>
    <p:sldId id="847" r:id="rId54"/>
    <p:sldId id="848" r:id="rId55"/>
    <p:sldId id="849" r:id="rId56"/>
    <p:sldId id="850" r:id="rId57"/>
    <p:sldId id="851" r:id="rId58"/>
    <p:sldId id="852" r:id="rId59"/>
    <p:sldId id="853" r:id="rId6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FF"/>
    <a:srgbClr val="0066FF"/>
    <a:srgbClr val="CCE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2056" y="-260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8296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4729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863FC-0E3D-44B1-8C8C-9C8C543C5EF2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E5424-2401-41F1-A87D-DCF6BE9C86B2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EB49C-5F9D-4E13-9691-FB54F18BC68B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4A2D5-8024-439A-A0E5-9CD6B9D8A960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91C11-1A1A-4A57-ADAE-142BA0B6C03C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D994C-643D-4D20-ABCD-DD17685C9832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F6E88-BA4A-4B2D-AF67-44F5FCBD1F34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91836-BFFB-4BDD-8EE5-2927C0960567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DC355-D07B-4777-AB41-88CD571933F2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A35DB-5B7C-47B8-8B88-CE67F48A8C62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B6E9D-032D-4A0B-A15B-598028B564A0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4041-ADDB-4D80-BFAF-803C30BBD5F1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7ABA3-ED7F-4182-ADC1-7BFEEA994C26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8C021-6322-4BD3-9741-96A27080D766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A2DD-9B61-43E2-8971-8920D0DCC8B9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CC87-A0A9-44E9-AC51-D4E6A0779B6F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8EC9C-CA73-45F8-9B78-E8F5A875FC02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31EEE-E8F3-493A-8B5C-551BF16365C8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2A1C-C3E5-4FF7-82E8-225DDFE70B9C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D2EA3-6A02-4325-B964-A683A5A5693D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8D696-76E6-43E6-983B-2E3104115599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13AD-6CF4-47BF-890B-0B19E58FB640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5D60-2F1D-4006-8F94-D2E923E6A754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B45A0-6459-4CB2-9E9E-FAB61373D5C4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9BD0D-CF73-495A-B382-C1D6451F2CF9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CFDCD-033D-45C1-B1DC-707E66BA2C58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6B810-5CA1-4DAC-A2DA-E0F109CC469A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87EDC-ABB7-44E0-83C9-22E7C86716C8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51A0E-604E-4CBF-A136-68AB5F31741F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8FD8C-D0BC-4E09-89C1-181B9716F834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B142-ED5F-4222-A60A-A7D8547939A3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292C4-6F4F-4814-8387-EA6043EB6BDE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B5CB8-D896-4590-925F-16FB40D6A4B2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F27CE-0096-438F-8523-107759AF56D0}" type="slidenum">
              <a:rPr lang="en-US" altLang="zh-TW" smtClean="0"/>
              <a:pPr/>
              <a:t>49</a:t>
            </a:fld>
            <a:endParaRPr lang="en-US" altLang="zh-TW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CFE70-2812-4D32-8775-10B5819CCDBE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C73B6-D3C7-4942-AA42-A3F2CD7EDD09}" type="slidenum">
              <a:rPr lang="en-US" altLang="zh-TW" smtClean="0"/>
              <a:pPr/>
              <a:t>51</a:t>
            </a:fld>
            <a:endParaRPr lang="en-US" altLang="zh-TW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445A-851D-405C-9B25-247723399D59}" type="slidenum">
              <a:rPr lang="en-US" altLang="zh-TW" smtClean="0"/>
              <a:pPr/>
              <a:t>52</a:t>
            </a:fld>
            <a:endParaRPr lang="en-US" altLang="zh-TW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194A7-47C3-4B4F-AFBA-FECFD1FF8268}" type="slidenum">
              <a:rPr lang="en-US" altLang="zh-TW" smtClean="0"/>
              <a:pPr/>
              <a:t>53</a:t>
            </a:fld>
            <a:endParaRPr lang="en-US" altLang="zh-TW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07884-ACA4-4322-9239-63881767B6A7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55D6-B2B6-4682-9FAA-18C1C2298FF2}" type="slidenum">
              <a:rPr lang="en-US" altLang="zh-TW" smtClean="0"/>
              <a:pPr/>
              <a:t>54</a:t>
            </a:fld>
            <a:endParaRPr lang="en-US" altLang="zh-TW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A9121-5D0A-4B32-9982-3C79C9ED25A3}" type="slidenum">
              <a:rPr lang="en-US" altLang="zh-TW" smtClean="0"/>
              <a:pPr/>
              <a:t>55</a:t>
            </a:fld>
            <a:endParaRPr lang="en-US" altLang="zh-TW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E188-5E26-44A0-805C-1DB24E5A4937}" type="slidenum">
              <a:rPr lang="en-US" altLang="zh-TW" smtClean="0"/>
              <a:pPr/>
              <a:t>56</a:t>
            </a:fld>
            <a:endParaRPr lang="en-US" altLang="zh-TW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80F7D-DFD1-4F55-A880-04C12640FD8C}" type="slidenum">
              <a:rPr lang="en-US" altLang="zh-TW" smtClean="0"/>
              <a:pPr/>
              <a:t>57</a:t>
            </a:fld>
            <a:endParaRPr lang="en-US" altLang="zh-TW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5AC71-475E-46F9-B62A-2C9346C7831F}" type="slidenum">
              <a:rPr lang="en-US" altLang="zh-TW" smtClean="0"/>
              <a:pPr/>
              <a:t>58</a:t>
            </a:fld>
            <a:endParaRPr lang="en-US" altLang="zh-TW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698B0-B281-46BB-9570-0659061C95F1}" type="slidenum">
              <a:rPr lang="en-US" altLang="zh-TW" smtClean="0"/>
              <a:pPr/>
              <a:t>59</a:t>
            </a:fld>
            <a:endParaRPr lang="en-US" altLang="zh-TW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A5AB-0248-4144-8286-80B5A18ED181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0E151-F08D-4E33-803B-E1FA127F50C0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82E99-47EC-4346-96F1-A80FA5EA5D30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418BD-56EF-4225-AFDF-AE30388D6F8B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 smtClean="0">
                <a:solidFill>
                  <a:schemeClr val="tx1"/>
                </a:solidFill>
                <a:latin typeface="Helvetica" pitchFamily="34" charset="0"/>
              </a:rPr>
              <a:t>12.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12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ea typeface="新細明體" charset="-120"/>
              </a:rPr>
              <a:t>Chapter 12  </a:t>
            </a:r>
            <a:br>
              <a:rPr lang="en-US" altLang="zh-TW" sz="4800" dirty="0" smtClean="0">
                <a:ea typeface="新細明體" charset="-120"/>
              </a:rPr>
            </a:br>
            <a:r>
              <a:rPr lang="en-US" altLang="zh-TW" sz="4800" dirty="0" smtClean="0">
                <a:ea typeface="新細明體" charset="-120"/>
              </a:rPr>
              <a:t>Secondary-Storage Structure</a:t>
            </a:r>
            <a:br>
              <a:rPr lang="en-US" altLang="zh-TW" sz="4800" dirty="0" smtClean="0">
                <a:ea typeface="新細明體" charset="-120"/>
              </a:rPr>
            </a:br>
            <a:endParaRPr lang="en-US" altLang="zh-TW" sz="4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Network-Attached Storage</a:t>
            </a:r>
            <a:r>
              <a:rPr lang="zh-TW" altLang="en-US" smtClean="0"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(NAS)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892175"/>
            <a:ext cx="8447087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Network-attached storage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NAS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 smtClean="0">
                <a:ea typeface="新細明體" charset="-120"/>
              </a:rPr>
              <a:t>is storage made available over a network rather than over a local connection (such as a bus)</a:t>
            </a:r>
          </a:p>
          <a:p>
            <a:r>
              <a:rPr lang="en-US" altLang="zh-TW" sz="2400" dirty="0" smtClean="0">
                <a:ea typeface="新細明體" charset="-120"/>
              </a:rPr>
              <a:t>NFS and CIFS are common protocols</a:t>
            </a:r>
          </a:p>
          <a:p>
            <a:r>
              <a:rPr lang="en-US" altLang="zh-TW" sz="2400" dirty="0" smtClean="0">
                <a:ea typeface="新細明體" charset="-120"/>
              </a:rPr>
              <a:t>Implemented via remote procedure calls (RPCs) between host and storage</a:t>
            </a:r>
          </a:p>
          <a:p>
            <a:r>
              <a:rPr lang="en-US" altLang="zh-TW" sz="2400" dirty="0" smtClean="0">
                <a:ea typeface="新細明體" charset="-120"/>
              </a:rPr>
              <a:t>New </a:t>
            </a:r>
            <a:r>
              <a:rPr lang="en-US" altLang="zh-TW" sz="2400" dirty="0" err="1" smtClean="0">
                <a:ea typeface="新細明體" charset="-120"/>
              </a:rPr>
              <a:t>iSCSI</a:t>
            </a:r>
            <a:r>
              <a:rPr lang="en-US" altLang="zh-TW" sz="2400" dirty="0" smtClean="0">
                <a:ea typeface="新細明體" charset="-120"/>
              </a:rPr>
              <a:t> protocol uses IP network to carry the SCSI protocol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4308475"/>
            <a:ext cx="5087937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Storage Area Network</a:t>
            </a:r>
            <a:r>
              <a:rPr lang="zh-TW" altLang="en-US" smtClean="0"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(SAN)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Common in large storage environments (and becoming more common)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Multiple hosts attached to multiple storage arrays </a:t>
            </a:r>
            <a:r>
              <a:rPr lang="en-US" altLang="zh-TW" sz="2400" dirty="0" smtClean="0">
                <a:ea typeface="新細明體" charset="-120"/>
              </a:rPr>
              <a:t>- flexible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202" y="2695910"/>
            <a:ext cx="66627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12.4 Disk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217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operating system is responsible for using hardware efficiently — for the disk drives, this means having 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fast access time and disk bandwidth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Access time has two major components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is the time for the disk arm to move the heads to the cylinder containing the desired sector.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is the additional time waiting for the disk to rotate the desired sector to the disk head.</a:t>
            </a:r>
          </a:p>
          <a:p>
            <a:r>
              <a:rPr lang="en-US" altLang="zh-TW" sz="2400" dirty="0" smtClean="0">
                <a:ea typeface="新細明體" charset="-120"/>
              </a:rPr>
              <a:t>Minimize seek time</a:t>
            </a:r>
          </a:p>
          <a:p>
            <a:r>
              <a:rPr lang="en-US" altLang="zh-TW" sz="2400" dirty="0" smtClean="0">
                <a:ea typeface="新細明體" charset="-120"/>
              </a:rPr>
              <a:t>Seek time </a:t>
            </a:r>
            <a:r>
              <a:rPr lang="en-US" altLang="zh-TW" sz="2400" dirty="0" smtClean="0">
                <a:ea typeface="新細明體" charset="-120"/>
                <a:sym typeface="Symbol" charset="2"/>
              </a:rPr>
              <a:t> seek distance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  <a:sym typeface="Symbol" charset="2"/>
              </a:rPr>
              <a:t>Disk bandwidth </a:t>
            </a:r>
            <a:r>
              <a:rPr lang="en-US" altLang="zh-TW" sz="2400" dirty="0" smtClean="0">
                <a:ea typeface="新細明體" charset="-120"/>
                <a:sym typeface="Symbol" charset="2"/>
              </a:rPr>
              <a:t>is the total number of bytes transferred, divided by the total time between the first request for service and the completion of the last transfer.</a:t>
            </a:r>
            <a:endParaRPr lang="en-US" altLang="zh-TW" sz="24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Disk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16000"/>
            <a:ext cx="8239617" cy="453072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TW" sz="2400" dirty="0" smtClean="0">
                <a:ea typeface="新細明體" charset="-120"/>
              </a:rPr>
              <a:t>Several algorithms exist to schedule the servicing of disk I/O requests. </a:t>
            </a:r>
          </a:p>
          <a:p>
            <a:pPr>
              <a:tabLst>
                <a:tab pos="1711325" algn="l"/>
              </a:tabLst>
            </a:pPr>
            <a:r>
              <a:rPr lang="en-US" altLang="zh-TW" sz="2400" dirty="0" smtClean="0">
                <a:ea typeface="新細明體" charset="-120"/>
              </a:rPr>
              <a:t>We illustrate them with a request queue (0-199 cylinders).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 smtClean="0">
                <a:ea typeface="新細明體" charset="-120"/>
              </a:rPr>
              <a:t>		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98, 183, 37, 122, 14, 124, 65, 67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endParaRPr lang="en-US" altLang="zh-TW" sz="2400" dirty="0" smtClean="0">
              <a:ea typeface="新細明體" charset="-120"/>
            </a:endParaRP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 smtClean="0">
                <a:ea typeface="新細明體" charset="-12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Head pointer 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7813"/>
            <a:ext cx="7475538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FCFS (First Come First Service)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821424" y="1108224"/>
            <a:ext cx="7704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Illustration shows total head movement of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新細明體" charset="-120"/>
              </a:rPr>
              <a:t>640 cylinders</a:t>
            </a:r>
            <a:r>
              <a:rPr lang="en-US" altLang="zh-TW" sz="2400" b="1" dirty="0">
                <a:latin typeface="Candara" pitchFamily="34" charset="0"/>
                <a:ea typeface="新細明體" charset="-120"/>
              </a:rPr>
              <a:t>.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49" y="1732970"/>
            <a:ext cx="6712826" cy="486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SSTF (Shortest Seek Time First)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7157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Selects the request with 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minimum seek time </a:t>
            </a:r>
            <a:r>
              <a:rPr lang="en-US" altLang="zh-TW" sz="2400" dirty="0" smtClean="0">
                <a:ea typeface="新細明體" charset="-120"/>
              </a:rPr>
              <a:t>from the current head position.</a:t>
            </a:r>
          </a:p>
          <a:p>
            <a:r>
              <a:rPr lang="en-US" altLang="zh-TW" sz="2400" dirty="0" smtClean="0">
                <a:ea typeface="新細明體" charset="-120"/>
              </a:rPr>
              <a:t>SSTF scheduling is a form of SJF scheduling; may cause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starvation</a:t>
            </a:r>
            <a:r>
              <a:rPr lang="en-US" altLang="zh-TW" sz="2400" dirty="0" smtClean="0">
                <a:ea typeface="新細明體" charset="-120"/>
              </a:rPr>
              <a:t> of some requests.</a:t>
            </a:r>
          </a:p>
          <a:p>
            <a:r>
              <a:rPr lang="en-US" altLang="zh-TW" sz="2400" dirty="0" smtClean="0">
                <a:ea typeface="新細明體" charset="-120"/>
              </a:rPr>
              <a:t>Illustration shows total head movement of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236 cylinders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SSTF (Cont.)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 l="829" t="6129" r="829" b="6129"/>
          <a:stretch>
            <a:fillRect/>
          </a:stretch>
        </p:blipFill>
        <p:spPr bwMode="auto">
          <a:xfrm>
            <a:off x="1136650" y="1295400"/>
            <a:ext cx="7164388" cy="4794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5538"/>
            <a:ext cx="8074025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disk arm starts at one end of the disk, and moves toward the other end, servicing requests until it gets to the other end of the disk, where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the head movement is reversed and servicing continues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Sometimes called the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elevator algorithm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Illustration shows total head movement of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208 cylinders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SCAN (Cont.)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1158875"/>
            <a:ext cx="6697662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C-SCAN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22" y="1217832"/>
            <a:ext cx="791845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Provides a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more uniform wait time than SCAN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The head moves from one end of the disk to the other. servicing requests as it goes.  </a:t>
            </a:r>
          </a:p>
          <a:p>
            <a:r>
              <a:rPr lang="en-US" altLang="zh-TW" sz="2400" dirty="0" smtClean="0">
                <a:ea typeface="新細明體" charset="-120"/>
              </a:rPr>
              <a:t>When it reaches the other end, however, it immediately returns to the beginning of the disk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, without servicing any requests on the return trip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Treats the cylinders as a circular list that wraps around from the last cylinder to the first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984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Chapter 12:  Secondary-Storage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34" y="1286428"/>
            <a:ext cx="8229600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Overview of Mass Storage Structure</a:t>
            </a:r>
          </a:p>
          <a:p>
            <a:r>
              <a:rPr lang="en-US" altLang="zh-TW" dirty="0" smtClean="0">
                <a:ea typeface="新細明體" charset="-120"/>
              </a:rPr>
              <a:t>Disk Structure</a:t>
            </a:r>
          </a:p>
          <a:p>
            <a:r>
              <a:rPr lang="en-US" altLang="zh-TW" dirty="0" smtClean="0">
                <a:ea typeface="新細明體" charset="-120"/>
              </a:rPr>
              <a:t>Disk Attachment</a:t>
            </a:r>
          </a:p>
          <a:p>
            <a:r>
              <a:rPr lang="en-US" altLang="zh-TW" dirty="0" smtClean="0">
                <a:ea typeface="新細明體" charset="-120"/>
              </a:rPr>
              <a:t>Disk Scheduling</a:t>
            </a:r>
          </a:p>
          <a:p>
            <a:r>
              <a:rPr lang="en-US" altLang="zh-TW" dirty="0" smtClean="0">
                <a:ea typeface="新細明體" charset="-120"/>
              </a:rPr>
              <a:t>Disk Management</a:t>
            </a:r>
          </a:p>
          <a:p>
            <a:r>
              <a:rPr lang="en-US" altLang="zh-TW" dirty="0" smtClean="0">
                <a:ea typeface="新細明體" charset="-120"/>
              </a:rPr>
              <a:t>Swap-Space Management</a:t>
            </a:r>
          </a:p>
          <a:p>
            <a:r>
              <a:rPr lang="en-US" altLang="zh-TW" dirty="0" smtClean="0">
                <a:ea typeface="新細明體" charset="-120"/>
              </a:rPr>
              <a:t>RAID Structure</a:t>
            </a:r>
          </a:p>
          <a:p>
            <a:r>
              <a:rPr lang="en-US" altLang="zh-TW" dirty="0" smtClean="0">
                <a:ea typeface="新細明體" charset="-120"/>
              </a:rPr>
              <a:t>Stable-Storage Implementation</a:t>
            </a:r>
          </a:p>
          <a:p>
            <a:r>
              <a:rPr lang="en-US" altLang="zh-TW" dirty="0" smtClean="0">
                <a:ea typeface="新細明體" charset="-120"/>
              </a:rPr>
              <a:t>Tertiary Storage Devices</a:t>
            </a:r>
          </a:p>
          <a:p>
            <a:pPr>
              <a:buNone/>
            </a:pPr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C-SCAN (Cont.)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 l="706" t="3731" r="925" b="3731"/>
          <a:stretch>
            <a:fillRect/>
          </a:stretch>
        </p:blipFill>
        <p:spPr bwMode="auto">
          <a:xfrm>
            <a:off x="1231900" y="1239838"/>
            <a:ext cx="7000875" cy="49403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 rot="21396011">
            <a:off x="3312059" y="4852411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No service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C-LOOK (or LOOK)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58150" cy="325755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Versions of SACN and C-SCAN</a:t>
            </a:r>
          </a:p>
          <a:p>
            <a:r>
              <a:rPr lang="en-US" altLang="zh-TW" sz="2800" dirty="0" smtClean="0">
                <a:ea typeface="新細明體" charset="-120"/>
              </a:rPr>
              <a:t>Arm only goes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as far as the last request in each direction</a:t>
            </a:r>
            <a:r>
              <a:rPr lang="en-US" altLang="zh-TW" sz="2800" dirty="0" smtClean="0">
                <a:ea typeface="新細明體" charset="-120"/>
              </a:rPr>
              <a:t>, then reverses direction immediately, without first going all the way to the end of the disk. </a:t>
            </a:r>
          </a:p>
          <a:p>
            <a:r>
              <a:rPr lang="en-US" altLang="zh-TW" sz="2800" dirty="0" smtClean="0">
                <a:ea typeface="新細明體" charset="-120"/>
              </a:rPr>
              <a:t>They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look </a:t>
            </a:r>
            <a:r>
              <a:rPr lang="en-US" altLang="zh-TW" sz="2800" dirty="0" smtClean="0">
                <a:ea typeface="新細明體" charset="-120"/>
              </a:rPr>
              <a:t>for a request before continuing to move in a given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C-LOOK (Cont.)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/>
          <a:srcRect l="514" t="4144" r="1297" b="4504"/>
          <a:stretch>
            <a:fillRect/>
          </a:stretch>
        </p:blipFill>
        <p:spPr bwMode="auto">
          <a:xfrm>
            <a:off x="825500" y="1295400"/>
            <a:ext cx="7151688" cy="49911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24580" name="橢圓 3"/>
          <p:cNvSpPr>
            <a:spLocks noChangeArrowheads="1"/>
          </p:cNvSpPr>
          <p:nvPr/>
        </p:nvSpPr>
        <p:spPr bwMode="auto">
          <a:xfrm>
            <a:off x="6958013" y="4711700"/>
            <a:ext cx="714375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1" name="橢圓 4"/>
          <p:cNvSpPr>
            <a:spLocks noChangeArrowheads="1"/>
          </p:cNvSpPr>
          <p:nvPr/>
        </p:nvSpPr>
        <p:spPr bwMode="auto">
          <a:xfrm>
            <a:off x="1050925" y="5095875"/>
            <a:ext cx="712788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27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Selecting a Disk-Scheduling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SSTF is common and has a natural appeal</a:t>
            </a:r>
          </a:p>
          <a:p>
            <a:r>
              <a:rPr lang="en-US" altLang="zh-TW" sz="2400" dirty="0" smtClean="0">
                <a:ea typeface="新細明體" charset="-120"/>
              </a:rPr>
              <a:t>SCAN and C-SCAN perform better for systems that place a heavy load on the disk.</a:t>
            </a:r>
          </a:p>
          <a:p>
            <a:r>
              <a:rPr lang="en-US" altLang="zh-TW" sz="2400" dirty="0" smtClean="0">
                <a:ea typeface="新細明體" charset="-120"/>
              </a:rPr>
              <a:t>Performance depends on the number and types of requests.</a:t>
            </a:r>
          </a:p>
          <a:p>
            <a:r>
              <a:rPr lang="en-US" altLang="zh-TW" sz="2400" dirty="0" smtClean="0">
                <a:ea typeface="新細明體" charset="-120"/>
              </a:rPr>
              <a:t>Requests for disk service can be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influenced by the file-allocation method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The disk-scheduling algorithm should be written as a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separate module </a:t>
            </a:r>
            <a:r>
              <a:rPr lang="en-US" altLang="zh-TW" sz="2400" dirty="0" smtClean="0">
                <a:ea typeface="新細明體" charset="-120"/>
              </a:rPr>
              <a:t>of the operating system, allowing it to be replaced with a different algorithm if necessary.</a:t>
            </a:r>
          </a:p>
          <a:p>
            <a:r>
              <a:rPr lang="en-US" altLang="zh-TW" sz="2400" dirty="0" smtClean="0">
                <a:ea typeface="新細明體" charset="-120"/>
              </a:rPr>
              <a:t>Either SSTF or LOOK is a reasonable choice for the default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12.5 Disk Management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050" y="1159039"/>
            <a:ext cx="8383588" cy="4530725"/>
          </a:xfrm>
        </p:spPr>
        <p:txBody>
          <a:bodyPr/>
          <a:lstStyle/>
          <a:p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Low-level formatting</a:t>
            </a:r>
            <a:r>
              <a:rPr lang="en-US" altLang="zh-TW" sz="2400" dirty="0" smtClean="0">
                <a:ea typeface="新細明體" charset="-120"/>
              </a:rPr>
              <a:t>, or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physical formatting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— Dividing a disk into sectors that the disk controller can read and write.</a:t>
            </a:r>
          </a:p>
          <a:p>
            <a:r>
              <a:rPr lang="en-US" altLang="zh-TW" sz="2400" dirty="0" smtClean="0">
                <a:ea typeface="新細明體" charset="-120"/>
              </a:rPr>
              <a:t>To use a disk to hold files, the operating system still needs to record its own data structures on the disk.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Partition</a:t>
            </a:r>
            <a:r>
              <a:rPr lang="en-US" altLang="zh-TW" sz="2400" dirty="0" smtClean="0">
                <a:ea typeface="新細明體" charset="-120"/>
              </a:rPr>
              <a:t> the disk into one or more groups of cylinders.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Logical formatting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or “making a file system”.</a:t>
            </a:r>
          </a:p>
          <a:p>
            <a:r>
              <a:rPr lang="en-US" altLang="zh-TW" sz="2400" dirty="0" smtClean="0">
                <a:ea typeface="新細明體" charset="-120"/>
              </a:rPr>
              <a:t>Boot block initializes system.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The bootstrap is stored in ROM.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Bootstrap loader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program.</a:t>
            </a:r>
          </a:p>
          <a:p>
            <a:r>
              <a:rPr lang="en-US" altLang="zh-TW" sz="2400" dirty="0" smtClean="0">
                <a:ea typeface="新細明體" charset="-120"/>
              </a:rPr>
              <a:t>Methods such as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sector sparing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used to handle bad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091" y="1107368"/>
            <a:ext cx="7943412" cy="4530725"/>
          </a:xfrm>
        </p:spPr>
        <p:txBody>
          <a:bodyPr/>
          <a:lstStyle/>
          <a:p>
            <a:r>
              <a:rPr lang="en-US" altLang="zh-TW" dirty="0" smtClean="0"/>
              <a:t>The Windows 2000 system places it boot code in the first sector on the hard disk (</a:t>
            </a:r>
            <a:r>
              <a:rPr lang="en-US" altLang="zh-TW" dirty="0" smtClean="0">
                <a:solidFill>
                  <a:srgbClr val="FF0000"/>
                </a:solidFill>
              </a:rPr>
              <a:t>Master boot record, MBR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Windows 2000 allows a hard disk to be divided into one or more partitions; one partition, identified as the </a:t>
            </a:r>
            <a:r>
              <a:rPr lang="en-US" altLang="zh-TW" dirty="0" smtClean="0">
                <a:solidFill>
                  <a:srgbClr val="FF0000"/>
                </a:solidFill>
              </a:rPr>
              <a:t>boot partition</a:t>
            </a:r>
            <a:r>
              <a:rPr lang="en-US" altLang="zh-TW" dirty="0" smtClean="0"/>
              <a:t>, contains the OS ad device drivers.</a:t>
            </a:r>
          </a:p>
          <a:p>
            <a:r>
              <a:rPr lang="en-US" altLang="zh-TW" dirty="0" smtClean="0"/>
              <a:t>Once the system identifies the boot partition, it reads the first sector from that partition (which is called the </a:t>
            </a:r>
            <a:r>
              <a:rPr lang="en-US" altLang="zh-TW" dirty="0" smtClean="0">
                <a:solidFill>
                  <a:srgbClr val="FF0000"/>
                </a:solidFill>
              </a:rPr>
              <a:t>boot sector</a:t>
            </a:r>
            <a:r>
              <a:rPr lang="en-US" altLang="zh-TW" dirty="0" smtClean="0"/>
              <a:t>) and continues with the remainder of the boot process.</a:t>
            </a:r>
          </a:p>
          <a:p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Booting from a Disk in Windows 2000</a:t>
            </a:r>
            <a:endParaRPr lang="en-US" altLang="zh-TW" sz="24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Booting from a Disk in Windows 2000</a:t>
            </a: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1363591"/>
            <a:ext cx="6531741" cy="48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2711669" y="4288221"/>
            <a:ext cx="441434" cy="2049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1300" y="471052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boot sector</a:t>
            </a:r>
            <a:endParaRPr lang="zh-TW" altLang="en-US" b="1" dirty="0"/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3168869" y="4477406"/>
            <a:ext cx="236483" cy="299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12.6 Swap-Space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44642"/>
            <a:ext cx="8229600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Swap-space</a:t>
            </a:r>
            <a:r>
              <a:rPr lang="en-US" altLang="zh-TW" sz="2400" dirty="0" smtClean="0">
                <a:ea typeface="新細明體" charset="-120"/>
              </a:rPr>
              <a:t> — Virtual memory uses disk space as an extension of main memory.</a:t>
            </a:r>
          </a:p>
          <a:p>
            <a:r>
              <a:rPr lang="en-US" altLang="zh-TW" sz="2400" dirty="0" smtClean="0">
                <a:ea typeface="新細明體" charset="-120"/>
              </a:rPr>
              <a:t>Swap-space can be carved out of the normal file system or, more commonly, it can be in a separate disk partition.</a:t>
            </a:r>
          </a:p>
          <a:p>
            <a:r>
              <a:rPr lang="en-US" altLang="zh-TW" sz="2400" dirty="0" smtClean="0">
                <a:ea typeface="新細明體" charset="-120"/>
              </a:rPr>
              <a:t>Swap-space management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4.3BSD allocates swap space when process starts; holds 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text segment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(the program) and 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data segment</a:t>
            </a:r>
            <a:r>
              <a:rPr lang="en-US" altLang="zh-TW" sz="2400" i="1" dirty="0" smtClean="0">
                <a:ea typeface="新細明體" charset="-120"/>
              </a:rPr>
              <a:t>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Kernel uses </a:t>
            </a:r>
            <a:r>
              <a:rPr lang="en-US" altLang="zh-TW" sz="2400" i="1" dirty="0" smtClean="0">
                <a:solidFill>
                  <a:srgbClr val="FF0000"/>
                </a:solidFill>
                <a:ea typeface="新細明體" charset="-120"/>
              </a:rPr>
              <a:t>swap maps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to track swap-space use.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Solaris 2 allocates swap space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only when a page is forced out of physical memory</a:t>
            </a:r>
            <a:r>
              <a:rPr lang="en-US" altLang="zh-TW" sz="2400" dirty="0" smtClean="0">
                <a:ea typeface="新細明體" charset="-120"/>
              </a:rPr>
              <a:t>, not when the virtual memory page is first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73" y="277813"/>
            <a:ext cx="8943044" cy="57626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Swapping on Linux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620" y="1091594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Linux allows one or more </a:t>
            </a:r>
            <a:r>
              <a:rPr lang="en-US" altLang="zh-TW" dirty="0" smtClean="0">
                <a:solidFill>
                  <a:srgbClr val="FF0000"/>
                </a:solidFill>
              </a:rPr>
              <a:t>swap areas </a:t>
            </a:r>
            <a:r>
              <a:rPr lang="en-US" altLang="zh-TW" dirty="0" smtClean="0"/>
              <a:t>to be established.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swap area </a:t>
            </a:r>
            <a:r>
              <a:rPr lang="en-US" altLang="zh-TW" dirty="0" smtClean="0"/>
              <a:t>may be either a swap file on a regular file system or a raw-swap-space partition.</a:t>
            </a:r>
          </a:p>
          <a:p>
            <a:r>
              <a:rPr lang="en-US" altLang="zh-TW" dirty="0" smtClean="0"/>
              <a:t>Each swap area consists of a series </a:t>
            </a:r>
            <a:r>
              <a:rPr lang="en-US" altLang="zh-TW" dirty="0" smtClean="0">
                <a:solidFill>
                  <a:srgbClr val="FF0000"/>
                </a:solidFill>
              </a:rPr>
              <a:t>of 4KB page slots</a:t>
            </a:r>
            <a:r>
              <a:rPr lang="en-US" altLang="zh-TW" dirty="0" smtClean="0"/>
              <a:t>, which are used to hold swapped pages.</a:t>
            </a:r>
          </a:p>
          <a:p>
            <a:r>
              <a:rPr lang="en-US" altLang="zh-TW" dirty="0" smtClean="0"/>
              <a:t>Each swap area is associated with a </a:t>
            </a:r>
            <a:r>
              <a:rPr lang="en-US" altLang="zh-TW" dirty="0" smtClean="0">
                <a:solidFill>
                  <a:srgbClr val="FF0000"/>
                </a:solidFill>
              </a:rPr>
              <a:t>swap map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Counter = 0</a:t>
            </a:r>
            <a:r>
              <a:rPr lang="en-US" altLang="zh-TW" dirty="0" smtClean="0"/>
              <a:t>, the corresponding page slot is available.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Counter &gt;0</a:t>
            </a:r>
            <a:r>
              <a:rPr lang="en-US" altLang="zh-TW" dirty="0" smtClean="0"/>
              <a:t>, the page slot is occupied by a swapped page. The value of the counter indicates </a:t>
            </a:r>
            <a:r>
              <a:rPr lang="en-US" altLang="zh-TW" dirty="0" smtClean="0">
                <a:solidFill>
                  <a:srgbClr val="FF0000"/>
                </a:solidFill>
              </a:rPr>
              <a:t>the number of mappings to the swapped page</a:t>
            </a:r>
            <a:r>
              <a:rPr lang="en-US" altLang="zh-TW" dirty="0" smtClean="0"/>
              <a:t>. Counter =3, the swapped paged is storing a region of memory shared by three processes.</a:t>
            </a:r>
          </a:p>
          <a:p>
            <a:pPr lvl="1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11" y="189192"/>
            <a:ext cx="9072070" cy="576263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Data Structures for Swapping on Linux Systems</a:t>
            </a: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04" y="1469638"/>
            <a:ext cx="7076537" cy="332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22581" y="294478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4KB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490950" y="5332163"/>
            <a:ext cx="591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Candara" pitchFamily="34" charset="0"/>
              </a:rPr>
              <a:t>The value of the counter indicates </a:t>
            </a:r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</a:rPr>
              <a:t>the number of mappings to the swapped page</a:t>
            </a:r>
            <a:endParaRPr lang="zh-TW" altLang="en-US" sz="2400" b="1" dirty="0">
              <a:latin typeface="Candara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 flipH="1">
            <a:off x="4650828" y="4603529"/>
            <a:ext cx="362606" cy="7567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95" y="1186190"/>
            <a:ext cx="8337559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Describe the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physical structure</a:t>
            </a:r>
            <a:r>
              <a:rPr lang="en-US" altLang="zh-TW" sz="2800" dirty="0" smtClean="0">
                <a:ea typeface="新細明體" charset="-120"/>
              </a:rPr>
              <a:t> of secondary and tertiary storage devices and the resulting effects on the uses of the devices</a:t>
            </a:r>
          </a:p>
          <a:p>
            <a:r>
              <a:rPr lang="en-US" altLang="zh-TW" sz="2800" dirty="0" smtClean="0">
                <a:ea typeface="新細明體" charset="-120"/>
              </a:rPr>
              <a:t>Explain the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performance characteristics </a:t>
            </a:r>
            <a:r>
              <a:rPr lang="en-US" altLang="zh-TW" sz="2800" dirty="0" smtClean="0">
                <a:ea typeface="新細明體" charset="-120"/>
              </a:rPr>
              <a:t>of mass-storage devices</a:t>
            </a:r>
          </a:p>
          <a:p>
            <a:r>
              <a:rPr lang="en-US" altLang="zh-TW" sz="2800" dirty="0" smtClean="0">
                <a:ea typeface="新細明體" charset="-120"/>
              </a:rPr>
              <a:t>Discuss operating-system services provided for mass storage, including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800" dirty="0" smtClean="0">
                <a:ea typeface="新細明體" charset="-120"/>
              </a:rPr>
              <a:t> and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2800" dirty="0" smtClean="0">
                <a:ea typeface="新細明體" charset="-120"/>
              </a:rPr>
              <a:t> (Hierarchical Storage Management )</a:t>
            </a:r>
          </a:p>
          <a:p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12.7 RAID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20" y="1201957"/>
            <a:ext cx="8229600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400" dirty="0" smtClean="0">
                <a:ea typeface="新細明體" charset="-120"/>
              </a:rPr>
              <a:t> (Redundant Arrays of Independent Disks) – multiple disk drives provides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 smtClean="0">
                <a:ea typeface="新細明體" charset="-120"/>
              </a:rPr>
              <a:t> via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redundancy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RAID is arranged into seven different levels.</a:t>
            </a:r>
          </a:p>
          <a:p>
            <a:r>
              <a:rPr lang="en-US" altLang="zh-TW" sz="2400" dirty="0" smtClean="0">
                <a:ea typeface="新細明體" charset="-120"/>
              </a:rPr>
              <a:t>With multiple disks, we can improve the transfer rate by striping data across the disks.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Data striping </a:t>
            </a:r>
            <a:r>
              <a:rPr lang="en-US" altLang="zh-TW" sz="2400" dirty="0" smtClean="0">
                <a:ea typeface="新細明體" charset="-120"/>
              </a:rPr>
              <a:t>consists of splitting the bits of each byte across multiple disks –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bit level striping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Block-level striping </a:t>
            </a:r>
            <a:r>
              <a:rPr lang="en-US" altLang="zh-TW" sz="2400" b="1" dirty="0" smtClean="0">
                <a:ea typeface="新細明體" charset="-120"/>
              </a:rPr>
              <a:t>consists of splitting the blocks of each file across multiple disks.</a:t>
            </a:r>
            <a:endParaRPr lang="en-US" altLang="zh-TW" sz="2400" b="1" dirty="0" smtClean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143378"/>
            <a:ext cx="7920038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Several improvements in disk-use techniques involve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use of multiple disks working cooperatively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Disk striping uses a group of disks as one storage unit.</a:t>
            </a:r>
          </a:p>
          <a:p>
            <a:r>
              <a:rPr lang="en-US" altLang="zh-TW" sz="2400" dirty="0" smtClean="0">
                <a:ea typeface="新細明體" charset="-120"/>
              </a:rPr>
              <a:t>RAID schemes improve performance and improve the reliability of the storage system by storing redundant data.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Mirroring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or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shadowing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keeps duplicate of each disk.</a:t>
            </a:r>
          </a:p>
          <a:p>
            <a:pPr lvl="1"/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Block interleaved parity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uses much less redundancy.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RAID level 0: RAID level 0 refers to disk arrays with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striping at the level of blocks </a:t>
            </a:r>
            <a:r>
              <a:rPr lang="en-US" altLang="zh-TW" dirty="0" smtClean="0">
                <a:ea typeface="新細明體" charset="-120"/>
              </a:rPr>
              <a:t>but without any redundancy.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RAID level 1: RAID level 1 refers to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disk mirroring</a:t>
            </a:r>
            <a:r>
              <a:rPr lang="en-US" altLang="zh-TW" dirty="0" smtClean="0">
                <a:ea typeface="新細明體" charset="-120"/>
              </a:rPr>
              <a:t>.</a:t>
            </a: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8935" y="2270234"/>
            <a:ext cx="6400092" cy="13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8811" y="4682359"/>
            <a:ext cx="7820728" cy="156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RAID level 2:</a:t>
            </a:r>
            <a:r>
              <a:rPr lang="zh-TW" altLang="en-US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RAID</a:t>
            </a:r>
            <a:r>
              <a:rPr lang="zh-TW" altLang="en-US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level 2 also known as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memory-style error-correcting-code (ECC) organization</a:t>
            </a:r>
            <a:r>
              <a:rPr lang="en-US" altLang="zh-TW" dirty="0" smtClean="0">
                <a:ea typeface="新細明體" charset="-120"/>
              </a:rPr>
              <a:t>.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parity bits </a:t>
            </a:r>
            <a:r>
              <a:rPr lang="en-US" altLang="zh-TW" dirty="0" smtClean="0">
                <a:ea typeface="新細明體" charset="-120"/>
              </a:rPr>
              <a:t>are used. The disks labeled P store the error-correction bits.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172" y="3436884"/>
            <a:ext cx="8049649" cy="18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RAID level 3: RAID level 3 refers to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bit-interleaved parity organization</a:t>
            </a:r>
            <a:r>
              <a:rPr lang="en-US" altLang="zh-TW" sz="2400" dirty="0" smtClean="0">
                <a:ea typeface="新細明體" charset="-120"/>
              </a:rPr>
              <a:t> improves on level 2 by taking into account the fact that, unlike memory systems,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disk controllers can detect whether a sector has been read correctly</a:t>
            </a:r>
            <a:r>
              <a:rPr lang="en-US" altLang="zh-TW" sz="2400" dirty="0" smtClean="0">
                <a:ea typeface="新細明體" charset="-120"/>
              </a:rPr>
              <a:t>, so a single parity bit can be used for error correction and for detection.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582" y="3815255"/>
            <a:ext cx="6714607" cy="19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77" y="1096080"/>
            <a:ext cx="8006696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RAID level 4: RAID level 0 refers to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block-interleaved parity organization, </a:t>
            </a:r>
            <a:r>
              <a:rPr lang="en-US" altLang="zh-TW" dirty="0" smtClean="0">
                <a:ea typeface="新細明體" charset="-120"/>
              </a:rPr>
              <a:t>uses block-level striping, as in RAID 0, and also keeps a parity block on a separate disk for corresponding blocks from N other disks.</a:t>
            </a:r>
          </a:p>
          <a:p>
            <a:endParaRPr lang="en-US" altLang="zh-TW" dirty="0" smtClean="0">
              <a:ea typeface="新細明體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747" y="3310758"/>
            <a:ext cx="6741903" cy="18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454" y="5060731"/>
            <a:ext cx="6334064" cy="17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11" y="891122"/>
            <a:ext cx="8006696" cy="4530725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RAID level 5: RAID level 5 refers to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block-interleaved distributed parity, </a:t>
            </a:r>
            <a:r>
              <a:rPr lang="en-US" altLang="zh-TW" dirty="0" smtClean="0">
                <a:ea typeface="新細明體" charset="-120"/>
              </a:rPr>
              <a:t>differs from level 4 by spreading data and parity among all N+1 disks, rather than storing data in N disks and parity in one disk. </a:t>
            </a:r>
          </a:p>
          <a:p>
            <a:pPr lvl="1"/>
            <a:r>
              <a:rPr lang="en-US" altLang="zh-TW" dirty="0" smtClean="0"/>
              <a:t>For each block, one of the disks stores the parity, and the others store data.</a:t>
            </a:r>
            <a:endParaRPr lang="zh-TW" altLang="zh-TW" dirty="0" smtClean="0"/>
          </a:p>
          <a:p>
            <a:pPr lvl="1"/>
            <a:r>
              <a:rPr lang="en-US" altLang="zh-TW" dirty="0" smtClean="0"/>
              <a:t>With an array of five disks, the parity for the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th block is stored in disk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 mod 5)+1</a:t>
            </a:r>
            <a:r>
              <a:rPr lang="en-US" altLang="zh-TW" dirty="0" smtClean="0"/>
              <a:t>; the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th blocks of the other four disks store actual data for the block.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 parity block cannot store parity for the blocks in the same disk</a:t>
            </a:r>
            <a:r>
              <a:rPr lang="en-US" altLang="zh-TW" dirty="0" smtClean="0"/>
              <a:t>.</a:t>
            </a:r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727075" y="934649"/>
            <a:ext cx="788035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RAID level 6,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P+Q redundancy scheme</a:t>
            </a:r>
            <a:r>
              <a:rPr lang="en-US" altLang="zh-TW" sz="2400" dirty="0" smtClean="0">
                <a:ea typeface="新細明體" charset="-120"/>
              </a:rPr>
              <a:t>, is much like RAID 5 but stores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extra redundant information </a:t>
            </a:r>
            <a:r>
              <a:rPr lang="en-US" altLang="zh-TW" sz="2400" dirty="0" smtClean="0">
                <a:ea typeface="新細明體" charset="-120"/>
              </a:rPr>
              <a:t>to guard against multiple disk failures.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Instead of parity,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error-correcting codes </a:t>
            </a:r>
            <a:r>
              <a:rPr lang="en-US" altLang="zh-TW" dirty="0" smtClean="0">
                <a:ea typeface="新細明體" charset="-120"/>
              </a:rPr>
              <a:t>such as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Reed-Solomon codes</a:t>
            </a:r>
            <a:r>
              <a:rPr lang="en-US" altLang="zh-TW" dirty="0" smtClean="0">
                <a:ea typeface="新細明體" charset="-120"/>
              </a:rPr>
              <a:t> are used. 2 bits of redundant data are stored for every 4 bits of data – compared with 1 parity bit in level 5 – and the system can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tolerate two disk failures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>
              <a:buNone/>
            </a:pPr>
            <a:endParaRPr lang="zh-TW" altLang="en-US" sz="2400" dirty="0" smtClean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 smtClean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924" y="4587766"/>
            <a:ext cx="6530143" cy="142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RAID Levels</a:t>
            </a:r>
            <a:endParaRPr lang="en-US" altLang="zh-TW" sz="2400" smtClean="0">
              <a:ea typeface="新細明體" charset="-120"/>
            </a:endParaRP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4913" y="982663"/>
            <a:ext cx="36099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727075" y="917575"/>
            <a:ext cx="788035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RAID 0 provides 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performance</a:t>
            </a:r>
            <a:r>
              <a:rPr lang="en-US" altLang="zh-TW" sz="2400" dirty="0" smtClean="0">
                <a:ea typeface="新細明體" charset="-120"/>
              </a:rPr>
              <a:t>,</a:t>
            </a:r>
          </a:p>
          <a:p>
            <a:r>
              <a:rPr lang="en-US" altLang="zh-TW" sz="2400" dirty="0" smtClean="0">
                <a:ea typeface="新細明體" charset="-120"/>
              </a:rPr>
              <a:t>RAID 1 provides 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RAID 0 +1 </a:t>
            </a:r>
            <a:r>
              <a:rPr lang="en-US" altLang="zh-TW" sz="2400" dirty="0" smtClean="0">
                <a:ea typeface="新細明體" charset="-120"/>
              </a:rPr>
              <a:t>: A set of disks are striped, and then the stripe is mirrored to another, equivalent strip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RAID 1+0</a:t>
            </a:r>
            <a:r>
              <a:rPr lang="en-US" altLang="zh-TW" sz="2400" dirty="0" smtClean="0">
                <a:ea typeface="新細明體" charset="-120"/>
              </a:rPr>
              <a:t>: Disks are mirrored in pairs and then the resulting mirrored pairs are striped. </a:t>
            </a:r>
          </a:p>
          <a:p>
            <a:r>
              <a:rPr lang="en-US" altLang="zh-TW" sz="2400" dirty="0" smtClean="0">
                <a:ea typeface="新細明體" charset="-120"/>
              </a:rPr>
              <a:t>RAID 1+0 has some theoretical advantages over RAID 0+1.</a:t>
            </a:r>
          </a:p>
          <a:p>
            <a:r>
              <a:rPr lang="en-US" altLang="zh-TW" sz="2400" dirty="0" smtClean="0">
                <a:ea typeface="新細明體" charset="-120"/>
              </a:rPr>
              <a:t>For example, if a single disk fails in RAID 0+1, an entire strip is inaccessible, leaving only the other strip available. With a failure in RAID 1+0, a single disk is unavailable, but the disk that mirrors it is still available, as are all the rest of the disks.</a:t>
            </a:r>
            <a:endParaRPr lang="zh-TW" altLang="en-US" sz="2400" dirty="0" smtClean="0">
              <a:ea typeface="新細明體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 smtClean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2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12.1 Overview of Mass Storage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54088"/>
            <a:ext cx="8285765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Magnetic disks provide bulk of secondary storage of modern computers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Drives rotate at 60 to 200 times per second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Transfer rate</a:t>
            </a:r>
            <a:r>
              <a:rPr lang="en-US" altLang="zh-TW" sz="2800" dirty="0" smtClean="0">
                <a:ea typeface="新細明體" charset="-120"/>
              </a:rPr>
              <a:t> is rate at which data flow between drive and computer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Positioning time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random-access time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800" dirty="0" smtClean="0">
                <a:ea typeface="新細明體" charset="-120"/>
              </a:rPr>
              <a:t>is time to move disk arm to desired cylinder (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800" dirty="0" smtClean="0">
                <a:ea typeface="新細明體" charset="-120"/>
              </a:rPr>
              <a:t>) and time for desired sector to rotate under the disk head (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800" dirty="0" smtClean="0">
                <a:ea typeface="新細明體" charset="-120"/>
              </a:rPr>
              <a:t>)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Head crash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results from disk head making contact with the disk surface</a:t>
            </a:r>
            <a:r>
              <a:rPr lang="zh-TW" altLang="en-US" sz="2800" dirty="0" smtClean="0"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  <a:sym typeface="Wingdings" pitchFamily="2" charset="2"/>
              </a:rPr>
              <a:t> </a:t>
            </a:r>
            <a:r>
              <a:rPr lang="en-US" altLang="zh-TW" sz="2800" dirty="0" smtClean="0">
                <a:ea typeface="新細明體" charset="-120"/>
              </a:rPr>
              <a:t>That’s bad</a:t>
            </a:r>
          </a:p>
          <a:p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RAID (0 + 1) and (1 + 0)</a:t>
            </a:r>
            <a:endParaRPr lang="en-US" altLang="zh-TW" sz="2400" smtClean="0">
              <a:ea typeface="新細明體" charset="-12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5589" y="1478729"/>
            <a:ext cx="47164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412124" y="13873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422630" y="39046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1939159" y="1828800"/>
            <a:ext cx="5565227" cy="315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075794" y="4330262"/>
            <a:ext cx="1424151" cy="52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12.8 Stable-Storage 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32763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Write-ahead log scheme requires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stable storage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To implement stable storage: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Replicate information </a:t>
            </a:r>
            <a:r>
              <a:rPr lang="en-US" altLang="zh-TW" sz="2400" dirty="0" smtClean="0">
                <a:ea typeface="新細明體" charset="-120"/>
              </a:rPr>
              <a:t>on more than one nonvolatile storage media with independent failure modes.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Update information in 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controlled manner </a:t>
            </a:r>
            <a:r>
              <a:rPr lang="en-US" altLang="zh-TW" sz="2400" dirty="0" smtClean="0">
                <a:ea typeface="新細明體" charset="-120"/>
              </a:rPr>
              <a:t>to ensure that we can recover the stable data after any failure during data transfer or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12.9 Tertiary Storage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91475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Low cost </a:t>
            </a:r>
            <a:r>
              <a:rPr lang="en-US" altLang="zh-TW" sz="2400" dirty="0" smtClean="0">
                <a:ea typeface="新細明體" charset="-120"/>
              </a:rPr>
              <a:t>is the defining characteristic of tertiary storage.</a:t>
            </a:r>
          </a:p>
          <a:p>
            <a:r>
              <a:rPr lang="en-US" altLang="zh-TW" sz="2400" dirty="0" smtClean="0">
                <a:ea typeface="新細明體" charset="-120"/>
              </a:rPr>
              <a:t>Generally, tertiary storage is built using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removable media</a:t>
            </a:r>
            <a:endParaRPr lang="en-US" altLang="zh-TW" sz="2400" b="1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Common examples of removable media are floppy disks and CD-ROMs; other types are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Removable Disks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892" y="1161502"/>
            <a:ext cx="8026400" cy="4876800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Floppy disk </a:t>
            </a:r>
            <a:r>
              <a:rPr lang="en-US" altLang="zh-TW" sz="2400" dirty="0" smtClean="0">
                <a:ea typeface="新細明體" charset="-120"/>
              </a:rPr>
              <a:t>— thin flexible disk coated with magnetic material, enclosed in a protective plastic case.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Most floppies hold about 1 MB; similar technology is used for removable disks that hold more than 1 GB.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Removable magnetic disks can be nearly as fast as hard disks, but they are at a greater risk of damage from exposure.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Removable Disks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3187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magneto-optic disk </a:t>
            </a:r>
            <a:r>
              <a:rPr lang="en-US" altLang="zh-TW" sz="2400" dirty="0" smtClean="0">
                <a:ea typeface="新細明體" charset="-120"/>
              </a:rPr>
              <a:t>records data on a rigid platter coated with magnetic material.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Laser heat </a:t>
            </a:r>
            <a:r>
              <a:rPr lang="en-US" altLang="zh-TW" sz="2400" dirty="0" smtClean="0">
                <a:ea typeface="新細明體" charset="-120"/>
              </a:rPr>
              <a:t>is used to amplify a large, weak magnetic field to record a bit.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Laser light </a:t>
            </a:r>
            <a:r>
              <a:rPr lang="en-US" altLang="zh-TW" sz="2400" dirty="0" smtClean="0">
                <a:ea typeface="新細明體" charset="-120"/>
              </a:rPr>
              <a:t>is also used to read data (Kerr effect).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The magneto-optic head flies much farther from the disk surface than a magnetic disk head, and the magnetic material is covered with a protective layer of plastic or glass; resistant to head crashes.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Optical disks </a:t>
            </a:r>
            <a:r>
              <a:rPr lang="en-US" altLang="zh-TW" sz="2400" dirty="0" smtClean="0">
                <a:ea typeface="新細明體" charset="-120"/>
              </a:rPr>
              <a:t>do not use magnetism; they employ special materials that are altered by laser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WORM Disks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969963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data on read-write disks can be modified over and over.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WORM (“Write Once, Read Many Times”) </a:t>
            </a:r>
            <a:r>
              <a:rPr lang="en-US" altLang="zh-TW" sz="2400" dirty="0" smtClean="0">
                <a:ea typeface="新細明體" charset="-120"/>
              </a:rPr>
              <a:t>disks can be written only once.</a:t>
            </a:r>
          </a:p>
          <a:p>
            <a:r>
              <a:rPr lang="en-US" altLang="zh-TW" sz="2400" dirty="0" smtClean="0">
                <a:ea typeface="新細明體" charset="-120"/>
              </a:rPr>
              <a:t>Thin aluminum film sandwiched between two glass or plastic platters.</a:t>
            </a:r>
          </a:p>
          <a:p>
            <a:r>
              <a:rPr lang="en-US" altLang="zh-TW" sz="2400" dirty="0" smtClean="0">
                <a:ea typeface="新細明體" charset="-120"/>
              </a:rPr>
              <a:t>To write a bit, the drive uses 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laser light to burn a small hole</a:t>
            </a:r>
            <a:r>
              <a:rPr lang="en-US" altLang="zh-TW" sz="2400" dirty="0" smtClean="0">
                <a:ea typeface="新細明體" charset="-120"/>
              </a:rPr>
              <a:t> through the aluminum; information can be destroyed by not altered.</a:t>
            </a:r>
          </a:p>
          <a:p>
            <a:r>
              <a:rPr lang="en-US" altLang="zh-TW" sz="2400" dirty="0" smtClean="0">
                <a:ea typeface="新細明體" charset="-120"/>
              </a:rPr>
              <a:t>Very durable and reliable.</a:t>
            </a:r>
          </a:p>
          <a:p>
            <a:r>
              <a:rPr lang="en-US" altLang="zh-TW" sz="2400" i="1" dirty="0" smtClean="0">
                <a:ea typeface="新細明體" charset="-120"/>
              </a:rPr>
              <a:t>Read Only</a:t>
            </a:r>
            <a:r>
              <a:rPr lang="en-US" altLang="zh-TW" sz="2400" dirty="0" smtClean="0">
                <a:ea typeface="新細明體" charset="-120"/>
              </a:rPr>
              <a:t> disks, such as CD-ROM and DVD, come from the factory with the data pre-recorded.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Tapes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9239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Compared to a disk, a tape is less expensive and holds more data, but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random access is much slower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Tape is an economical medium for purposes that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do not require fast random access</a:t>
            </a:r>
            <a:r>
              <a:rPr lang="en-US" altLang="zh-TW" sz="2400" dirty="0" smtClean="0">
                <a:ea typeface="新細明體" charset="-120"/>
              </a:rPr>
              <a:t>, e.g., backup copies of disk data, holding huge volumes of data.</a:t>
            </a:r>
          </a:p>
          <a:p>
            <a:r>
              <a:rPr lang="en-US" altLang="zh-TW" sz="2400" dirty="0" smtClean="0">
                <a:ea typeface="新細明體" charset="-120"/>
              </a:rPr>
              <a:t>Large tape installations typically use robotic tape changers that move tapes between tape drives and storage slots in a tape library.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stacker </a:t>
            </a:r>
            <a:r>
              <a:rPr lang="en-US" altLang="zh-TW" sz="2400" dirty="0" smtClean="0">
                <a:ea typeface="新細明體" charset="-120"/>
              </a:rPr>
              <a:t>– library that holds a few tapes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silo</a:t>
            </a:r>
            <a:r>
              <a:rPr lang="en-US" altLang="zh-TW" sz="2400" dirty="0" smtClean="0">
                <a:ea typeface="新細明體" charset="-120"/>
              </a:rPr>
              <a:t> – library that holds thousands of tapes </a:t>
            </a:r>
          </a:p>
          <a:p>
            <a:r>
              <a:rPr lang="en-US" altLang="zh-TW" sz="2400" dirty="0" smtClean="0">
                <a:ea typeface="新細明體" charset="-120"/>
              </a:rPr>
              <a:t>A disk-resident file can be </a:t>
            </a:r>
            <a:r>
              <a:rPr lang="en-US" altLang="zh-TW" sz="2400" i="1" dirty="0" smtClean="0">
                <a:ea typeface="新細明體" charset="-120"/>
              </a:rPr>
              <a:t>archived</a:t>
            </a:r>
            <a:r>
              <a:rPr lang="en-US" altLang="zh-TW" sz="2400" dirty="0" smtClean="0">
                <a:ea typeface="新細明體" charset="-120"/>
              </a:rPr>
              <a:t> to tape for low cost storage; the computer can </a:t>
            </a:r>
            <a:r>
              <a:rPr lang="en-US" altLang="zh-TW" sz="2400" i="1" dirty="0" smtClean="0">
                <a:ea typeface="新細明體" charset="-120"/>
              </a:rPr>
              <a:t>stage</a:t>
            </a:r>
            <a:r>
              <a:rPr lang="en-US" altLang="zh-TW" sz="2400" dirty="0" smtClean="0">
                <a:ea typeface="新細明體" charset="-120"/>
              </a:rPr>
              <a:t> it back into disk storage for active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Operating System Support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636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Major OS jobs are to manage physical devices and to present a virtual machine abstraction to applications</a:t>
            </a:r>
          </a:p>
          <a:p>
            <a:r>
              <a:rPr lang="en-US" altLang="zh-TW" sz="2400" dirty="0" smtClean="0">
                <a:ea typeface="新細明體" charset="-120"/>
              </a:rPr>
              <a:t>For hard disks, the OS provides two abstraction: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Raw device </a:t>
            </a:r>
            <a:r>
              <a:rPr lang="en-US" altLang="zh-TW" sz="2400" dirty="0" smtClean="0">
                <a:ea typeface="新細明體" charset="-120"/>
              </a:rPr>
              <a:t>– an array of data blocks.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File system </a:t>
            </a:r>
            <a:r>
              <a:rPr lang="en-US" altLang="zh-TW" sz="2400" dirty="0" smtClean="0">
                <a:ea typeface="新細明體" charset="-120"/>
              </a:rPr>
              <a:t>– the OS queues and schedules the interleaved requests from several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Application Interface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23925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Most OSs  handle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removable disks almost exactly like fixed disks</a:t>
            </a:r>
            <a:r>
              <a:rPr lang="en-US" altLang="zh-TW" sz="2400" dirty="0" smtClean="0">
                <a:ea typeface="新細明體" charset="-120"/>
              </a:rPr>
              <a:t> — a new cartridge is formatted and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an empty file system is generated on the disk.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Tapes are presented as a raw storage medium</a:t>
            </a:r>
            <a:r>
              <a:rPr lang="en-US" altLang="zh-TW" sz="2400" dirty="0" smtClean="0">
                <a:ea typeface="新細明體" charset="-120"/>
              </a:rPr>
              <a:t>, i.e., and application does not open a file on the tape, it opens the whole tape drive as a raw device.</a:t>
            </a:r>
          </a:p>
          <a:p>
            <a:r>
              <a:rPr lang="en-US" altLang="zh-TW" sz="2400" dirty="0" smtClean="0">
                <a:ea typeface="新細明體" charset="-120"/>
              </a:rPr>
              <a:t>Usually the tape drive is reserved for the exclusive use of that application.</a:t>
            </a:r>
          </a:p>
          <a:p>
            <a:r>
              <a:rPr lang="en-US" altLang="zh-TW" sz="2400" dirty="0" smtClean="0">
                <a:ea typeface="新細明體" charset="-120"/>
              </a:rPr>
              <a:t>Since the OS does not provide file system services,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application must decide how to use the array of blocks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Since every application makes up its own rules for how to organize a tape, a tape full of data can generally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only be used by the program that created it</a:t>
            </a:r>
            <a:r>
              <a:rPr lang="en-US" altLang="zh-TW" sz="2400" dirty="0" smtClean="0">
                <a:ea typeface="新細明體" charset="-12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Tape Drives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85838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basic operations for a tape drive differ from those of a disk drive.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locate</a:t>
            </a:r>
            <a:r>
              <a:rPr lang="en-US" altLang="zh-TW" sz="2400" dirty="0" smtClean="0">
                <a:ea typeface="新細明體" charset="-120"/>
              </a:rPr>
              <a:t> positions the tape to a specific logical block, not an entire track (corresponds to </a:t>
            </a:r>
            <a:r>
              <a:rPr lang="en-US" altLang="zh-TW" sz="2400" b="1" dirty="0" smtClean="0">
                <a:ea typeface="新細明體" charset="-120"/>
              </a:rPr>
              <a:t>seek</a:t>
            </a:r>
            <a:r>
              <a:rPr lang="en-US" altLang="zh-TW" sz="2400" dirty="0" smtClean="0">
                <a:ea typeface="新細明體" charset="-120"/>
              </a:rPr>
              <a:t>).</a:t>
            </a:r>
          </a:p>
          <a:p>
            <a:r>
              <a:rPr lang="en-US" altLang="zh-TW" sz="2400" dirty="0" smtClean="0">
                <a:ea typeface="新細明體" charset="-120"/>
              </a:rPr>
              <a:t>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read position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operation returns the logical block number where the tape head is.</a:t>
            </a:r>
          </a:p>
          <a:p>
            <a:r>
              <a:rPr lang="en-US" altLang="zh-TW" sz="2400" dirty="0" smtClean="0">
                <a:ea typeface="新細明體" charset="-120"/>
              </a:rPr>
              <a:t>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space</a:t>
            </a:r>
            <a:r>
              <a:rPr lang="en-US" altLang="zh-TW" sz="2400" dirty="0" smtClean="0">
                <a:ea typeface="新細明體" charset="-120"/>
              </a:rPr>
              <a:t> operation enables relative motion.</a:t>
            </a:r>
          </a:p>
          <a:p>
            <a:r>
              <a:rPr lang="en-US" altLang="zh-TW" sz="2400" dirty="0" smtClean="0">
                <a:ea typeface="新細明體" charset="-120"/>
              </a:rPr>
              <a:t>Tape drives are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“append-only” devices</a:t>
            </a:r>
            <a:r>
              <a:rPr lang="en-US" altLang="zh-TW" sz="2400" dirty="0" smtClean="0">
                <a:ea typeface="新細明體" charset="-120"/>
              </a:rPr>
              <a:t>; updating a block in the middle of the tape also effectively erases everything beyond that block.</a:t>
            </a:r>
          </a:p>
          <a:p>
            <a:r>
              <a:rPr lang="en-US" altLang="zh-TW" sz="2400" dirty="0" smtClean="0">
                <a:ea typeface="新細明體" charset="-120"/>
              </a:rPr>
              <a:t>An EOT mark is placed after a block that is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Moving-head Disk Mechanism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/>
          <a:srcRect l="801" t="2466" r="801" b="2834"/>
          <a:stretch>
            <a:fillRect/>
          </a:stretch>
        </p:blipFill>
        <p:spPr bwMode="auto">
          <a:xfrm>
            <a:off x="1498764" y="1329996"/>
            <a:ext cx="6996112" cy="5048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1608083" y="1182414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303283" y="2501462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1502978" y="3957145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4855778" y="3936124"/>
            <a:ext cx="1387367" cy="872359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3184633" y="5906814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File Naming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233488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The issue of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naming files on removable media is especially difficult</a:t>
            </a:r>
            <a:r>
              <a:rPr lang="en-US" altLang="zh-TW" sz="2400" dirty="0" smtClean="0">
                <a:ea typeface="新細明體" charset="-120"/>
              </a:rPr>
              <a:t> when we want to write data on a removable cartridge on one computer, and then use the cartridge in another computer. </a:t>
            </a:r>
          </a:p>
          <a:p>
            <a:r>
              <a:rPr lang="en-US" altLang="zh-TW" sz="2400" dirty="0" smtClean="0">
                <a:ea typeface="新細明體" charset="-120"/>
              </a:rPr>
              <a:t>Contemporary OSs generally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leave the name space problem unsolved for removable media</a:t>
            </a:r>
            <a:r>
              <a:rPr lang="en-US" altLang="zh-TW" sz="2400" dirty="0" smtClean="0">
                <a:ea typeface="新細明體" charset="-120"/>
              </a:rPr>
              <a:t>, and depend on applications and users to figure out how to access and interpret the data.</a:t>
            </a:r>
          </a:p>
          <a:p>
            <a:r>
              <a:rPr lang="en-US" altLang="zh-TW" sz="2400" dirty="0" smtClean="0">
                <a:ea typeface="新細明體" charset="-120"/>
              </a:rPr>
              <a:t>Some kinds of removable media (e.g., CDs) are so well standardized that all computers use them the same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01" y="312738"/>
            <a:ext cx="8584386" cy="457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Hierarchical Storage Management (HSM)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873" y="1233488"/>
            <a:ext cx="8164513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A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hierarchical storage system </a:t>
            </a:r>
            <a:r>
              <a:rPr lang="en-US" altLang="zh-TW" sz="2400" dirty="0" smtClean="0">
                <a:ea typeface="新細明體" charset="-120"/>
              </a:rPr>
              <a:t>extends the storage hierarchy beyond primary memory and secondary storage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to incorporate tertiary storage </a:t>
            </a:r>
            <a:r>
              <a:rPr lang="en-US" altLang="zh-TW" sz="2400" dirty="0" smtClean="0">
                <a:ea typeface="新細明體" charset="-120"/>
              </a:rPr>
              <a:t>— usually implemented as a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jukebox</a:t>
            </a:r>
            <a:r>
              <a:rPr lang="en-US" altLang="zh-TW" sz="2400" dirty="0" smtClean="0">
                <a:ea typeface="新細明體" charset="-120"/>
              </a:rPr>
              <a:t> of tapes or removable disks.</a:t>
            </a:r>
          </a:p>
          <a:p>
            <a:r>
              <a:rPr lang="en-US" altLang="zh-TW" sz="2400" dirty="0" smtClean="0">
                <a:ea typeface="新細明體" charset="-120"/>
              </a:rPr>
              <a:t>Usually incorporate tertiary storage by extending the file system.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Small and frequently used files remain on disk.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Large, old, inactive files are archived to the jukebox.</a:t>
            </a:r>
          </a:p>
          <a:p>
            <a:r>
              <a:rPr lang="en-US" altLang="zh-TW" sz="2400" dirty="0" smtClean="0">
                <a:ea typeface="新細明體" charset="-120"/>
              </a:rPr>
              <a:t>HSM is usually found in supercomputing centers and other large installations that have enormous volumes of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Speed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Two aspects of speed in tertiary storage are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bandwidth</a:t>
            </a:r>
            <a:r>
              <a:rPr lang="en-US" altLang="zh-TW" sz="2400" dirty="0" smtClean="0">
                <a:ea typeface="新細明體" charset="-120"/>
              </a:rPr>
              <a:t> and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latency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r>
              <a:rPr lang="en-US" altLang="zh-TW" sz="2400" dirty="0" smtClean="0">
                <a:ea typeface="新細明體" charset="-120"/>
              </a:rPr>
              <a:t>Bandwidth is measured in bytes per second.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Sustained bandwidth </a:t>
            </a:r>
            <a:r>
              <a:rPr lang="en-US" altLang="zh-TW" sz="2400" dirty="0" smtClean="0">
                <a:ea typeface="新細明體" charset="-120"/>
              </a:rPr>
              <a:t>– average data rate during a large transfer;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# of bytes/transfer time</a:t>
            </a:r>
            <a:r>
              <a:rPr lang="en-US" altLang="zh-TW" sz="2400" dirty="0" smtClean="0">
                <a:ea typeface="新細明體" charset="-120"/>
              </a:rPr>
              <a:t>.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Data rate when the data stream is actually flowing.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Effective bandwidth </a:t>
            </a:r>
            <a:r>
              <a:rPr lang="en-US" altLang="zh-TW" sz="2400" dirty="0" smtClean="0">
                <a:ea typeface="新細明體" charset="-120"/>
              </a:rPr>
              <a:t>– average over the entire I/O time, including </a:t>
            </a:r>
            <a:r>
              <a:rPr lang="en-US" altLang="zh-TW" sz="2400" b="1" dirty="0" smtClean="0">
                <a:ea typeface="新細明體" charset="-120"/>
              </a:rPr>
              <a:t>seek</a:t>
            </a:r>
            <a:r>
              <a:rPr lang="en-US" altLang="zh-TW" sz="2400" dirty="0" smtClean="0">
                <a:ea typeface="新細明體" charset="-120"/>
              </a:rPr>
              <a:t> or </a:t>
            </a:r>
            <a:r>
              <a:rPr lang="en-US" altLang="zh-TW" sz="2400" b="1" dirty="0" smtClean="0">
                <a:ea typeface="新細明體" charset="-120"/>
              </a:rPr>
              <a:t>locate</a:t>
            </a:r>
            <a:r>
              <a:rPr lang="en-US" altLang="zh-TW" sz="2400" dirty="0" smtClean="0">
                <a:ea typeface="新細明體" charset="-120"/>
              </a:rPr>
              <a:t>, and cartridge switching.</a:t>
            </a:r>
            <a:br>
              <a:rPr lang="en-US" altLang="zh-TW" sz="2400" dirty="0" smtClean="0">
                <a:ea typeface="新細明體" charset="-120"/>
              </a:rPr>
            </a:br>
            <a:r>
              <a:rPr lang="en-US" altLang="zh-TW" sz="2400" dirty="0" smtClean="0">
                <a:ea typeface="新細明體" charset="-120"/>
              </a:rPr>
              <a:t>Drive’s overall data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Speed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5445"/>
            <a:ext cx="8333064" cy="41148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Access latency </a:t>
            </a:r>
            <a:r>
              <a:rPr lang="en-US" altLang="zh-TW" dirty="0" smtClean="0">
                <a:ea typeface="新細明體" charset="-120"/>
              </a:rPr>
              <a:t>– amount of time needed to locate data.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Access time for a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000" dirty="0" smtClean="0">
                <a:ea typeface="新細明體" charset="-120"/>
              </a:rPr>
              <a:t> – move the arm to the selected cylinder and wait for the rotational latency;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&lt; 35 milliseconds</a:t>
            </a:r>
            <a:r>
              <a:rPr lang="en-US" altLang="zh-TW" sz="2000" dirty="0" smtClean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Access on </a:t>
            </a:r>
            <a:r>
              <a:rPr lang="en-US" altLang="zh-TW" sz="2000" b="1" dirty="0" smtClean="0">
                <a:solidFill>
                  <a:srgbClr val="FF0000"/>
                </a:solidFill>
                <a:ea typeface="新細明體" charset="-120"/>
              </a:rPr>
              <a:t>tape</a:t>
            </a:r>
            <a:r>
              <a:rPr lang="en-US" altLang="zh-TW" sz="2000" dirty="0" smtClean="0">
                <a:ea typeface="新細明體" charset="-120"/>
              </a:rPr>
              <a:t> requires winding the tape reels until the selected block reaches the tape head;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tens or hundreds of seconds.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Generally say that random access within a tape cartridge is about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a thousand times slower than random access on disk</a:t>
            </a:r>
            <a:r>
              <a:rPr lang="en-US" altLang="zh-TW" sz="2000" dirty="0" smtClean="0">
                <a:ea typeface="新細明體" charset="-120"/>
              </a:rPr>
              <a:t>.</a:t>
            </a:r>
          </a:p>
          <a:p>
            <a:r>
              <a:rPr lang="en-US" altLang="zh-TW" dirty="0" smtClean="0">
                <a:ea typeface="新細明體" charset="-120"/>
              </a:rPr>
              <a:t>The low cost of tertiary storage is a result of having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many cheap cartridges share a few expensive drives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r>
              <a:rPr lang="en-US" altLang="zh-TW" dirty="0" smtClean="0">
                <a:ea typeface="新細明體" charset="-120"/>
              </a:rPr>
              <a:t>A removable library is best devoted to the storage of infrequently used data, because the library can only satisfy a relatively small number of I/O requests per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Reliability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06474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A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fixed disk drive </a:t>
            </a:r>
            <a:r>
              <a:rPr lang="en-US" altLang="zh-TW" sz="2800" dirty="0" smtClean="0">
                <a:ea typeface="新細明體" charset="-120"/>
              </a:rPr>
              <a:t>is likely to be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more reliable </a:t>
            </a:r>
            <a:r>
              <a:rPr lang="en-US" altLang="zh-TW" sz="2800" dirty="0" smtClean="0">
                <a:ea typeface="新細明體" charset="-120"/>
              </a:rPr>
              <a:t>than a removable disk or tape drive.</a:t>
            </a:r>
          </a:p>
          <a:p>
            <a:r>
              <a:rPr lang="en-US" altLang="zh-TW" sz="2800" dirty="0" smtClean="0">
                <a:ea typeface="新細明體" charset="-120"/>
              </a:rPr>
              <a:t>An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optical cartridge </a:t>
            </a:r>
            <a:r>
              <a:rPr lang="en-US" altLang="zh-TW" sz="2800" dirty="0" smtClean="0">
                <a:ea typeface="新細明體" charset="-120"/>
              </a:rPr>
              <a:t>is likely to be more reliable than a magnetic disk or tape.</a:t>
            </a:r>
          </a:p>
          <a:p>
            <a:r>
              <a:rPr lang="en-US" altLang="zh-TW" sz="2800" dirty="0" smtClean="0">
                <a:ea typeface="新細明體" charset="-120"/>
              </a:rPr>
              <a:t>A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head crash in a fixed hard disk </a:t>
            </a:r>
            <a:r>
              <a:rPr lang="en-US" altLang="zh-TW" sz="2800" dirty="0" smtClean="0">
                <a:ea typeface="新細明體" charset="-120"/>
              </a:rPr>
              <a:t>generally destroys the data, whereas the failure of a tape drive or optical disk drive often leaves the data cartridge unharmed.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Cost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388" y="1060063"/>
            <a:ext cx="8038005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Main memory is much more expensive than disk storage</a:t>
            </a:r>
          </a:p>
          <a:p>
            <a:r>
              <a:rPr lang="en-US" altLang="zh-TW" sz="2800" dirty="0" smtClean="0">
                <a:ea typeface="新細明體" charset="-120"/>
              </a:rPr>
              <a:t>The cost per megabyte of hard disk storage is competitive with magnetic tape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if only one tape is used per drive.</a:t>
            </a:r>
          </a:p>
          <a:p>
            <a:r>
              <a:rPr lang="en-US" altLang="zh-TW" sz="2800" dirty="0" smtClean="0">
                <a:ea typeface="新細明體" charset="-120"/>
              </a:rPr>
              <a:t>The cheapest tape drives and the cheapest disk drives have had about the same storage capacity over the years.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Tertiary storage gives a cost savings only when the number of cartridges is considerably larger than the number of drives</a:t>
            </a:r>
            <a:r>
              <a:rPr lang="en-US" altLang="zh-TW" sz="2800" dirty="0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1517875"/>
            <a:ext cx="82296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715" y="1103596"/>
            <a:ext cx="8878285" cy="8445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Price per Megabyte of DRAM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1314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958" y="1040556"/>
            <a:ext cx="9979572" cy="8445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Price per Megabyte of Magnetic Hard Disk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216"/>
            <a:ext cx="82296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3" y="1334118"/>
            <a:ext cx="9342383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Price per Megabyte of a Tape Drive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/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From 1984-2008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End of Chapter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36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Overview of Mass Storage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093788"/>
            <a:ext cx="8167688" cy="4530725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Disks can be removable</a:t>
            </a:r>
          </a:p>
          <a:p>
            <a:r>
              <a:rPr lang="en-US" altLang="zh-TW" sz="2800" dirty="0" smtClean="0">
                <a:ea typeface="新細明體" charset="-120"/>
              </a:rPr>
              <a:t>Drive attached to computer via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I/O bus</a:t>
            </a:r>
          </a:p>
          <a:p>
            <a:pPr lvl="1"/>
            <a:r>
              <a:rPr lang="en-US" altLang="zh-TW" sz="2800" dirty="0" smtClean="0">
                <a:ea typeface="新細明體" charset="-120"/>
              </a:rPr>
              <a:t>Busses vary, including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EIDE, ATA, SATA, USB,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新細明體" charset="-120"/>
              </a:rPr>
              <a:t>Fibre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 Channel</a:t>
            </a:r>
            <a:r>
              <a:rPr lang="zh-TW" altLang="en-US" sz="2800" b="1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(FC), SCSI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Host controller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in computer uses bus to talk to 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charset="-120"/>
              </a:rPr>
              <a:t>disk controller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built into drive or storage array</a:t>
            </a:r>
          </a:p>
          <a:p>
            <a:endParaRPr lang="en-US" altLang="zh-TW" sz="28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859" y="2000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Overview of Mass Storage Structure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39825"/>
            <a:ext cx="8208086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Magnetic tape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Was early secondary-storage medium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Relatively permanent and holds large quantities of data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Access time slow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Random access ~1000 times slower than disk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Mainly used for backup, storage of infrequently-used data, transfer medium between systems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Kept in spool and wound or rewound past read-write head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Once data under head, transfer rates comparable to disk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20-200GB typical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12.2 Disk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47750"/>
            <a:ext cx="7888287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Disk drives are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addressed</a:t>
            </a:r>
            <a:r>
              <a:rPr lang="en-US" altLang="zh-TW" sz="2400" dirty="0" smtClean="0">
                <a:ea typeface="新細明體" charset="-120"/>
              </a:rPr>
              <a:t> as large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1-dimensional arrays</a:t>
            </a:r>
            <a:r>
              <a:rPr lang="en-US" altLang="zh-TW" sz="2400" dirty="0" smtClean="0">
                <a:ea typeface="新細明體" charset="-120"/>
              </a:rPr>
              <a:t> of </a:t>
            </a:r>
            <a:r>
              <a:rPr lang="en-US" altLang="zh-TW" sz="2400" b="1" i="1" dirty="0" smtClean="0">
                <a:solidFill>
                  <a:srgbClr val="FF0000"/>
                </a:solidFill>
                <a:ea typeface="新細明體" charset="-120"/>
              </a:rPr>
              <a:t>logical blocks</a:t>
            </a:r>
            <a:r>
              <a:rPr lang="en-US" altLang="zh-TW" sz="2400" dirty="0" smtClean="0">
                <a:ea typeface="新細明體" charset="-120"/>
              </a:rPr>
              <a:t>, where the logical block is the smallest unit of transfer. </a:t>
            </a:r>
          </a:p>
          <a:p>
            <a:r>
              <a:rPr lang="en-US" altLang="zh-TW" sz="2400" dirty="0" smtClean="0">
                <a:ea typeface="新細明體" charset="-120"/>
              </a:rPr>
              <a:t>The 1-dimensional array of logical blocks is mapped into the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sectors</a:t>
            </a:r>
            <a:r>
              <a:rPr lang="en-US" altLang="zh-TW" sz="2400" dirty="0" smtClean="0">
                <a:ea typeface="新細明體" charset="-120"/>
              </a:rPr>
              <a:t> of the disk sequentially.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Sector 0 is the first sector of the first track on the outermost cylinder.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Mapping proceeds in order through that track, then the rest of the tracks in that cylinder, and then through the rest of the cylinders from outermost to innermost.</a:t>
            </a:r>
          </a:p>
          <a:p>
            <a:endParaRPr lang="en-US" altLang="zh-TW" sz="24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12.3 Disk Attachment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01713"/>
            <a:ext cx="7966075" cy="4530725"/>
          </a:xfrm>
        </p:spPr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Host-attached storage accessed through I/O ports talking to I/O busses</a:t>
            </a:r>
          </a:p>
          <a:p>
            <a:r>
              <a:rPr lang="en-US" altLang="zh-TW" sz="2400" dirty="0" smtClean="0">
                <a:ea typeface="新細明體" charset="-120"/>
              </a:rPr>
              <a:t>SCSI itself is a bus, up to 16 devices on one cable,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SCSI initiator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requests operation and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SCSI targets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perform tasks 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Each target can have up to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8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logical units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(disks attached to device controller)</a:t>
            </a:r>
          </a:p>
          <a:p>
            <a:r>
              <a:rPr lang="en-US" altLang="zh-TW" sz="2400" dirty="0" smtClean="0">
                <a:ea typeface="新細明體" charset="-120"/>
              </a:rPr>
              <a:t>FC (Fiber Channel) is high-speed serial architecture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Can be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switched fabric </a:t>
            </a:r>
            <a:r>
              <a:rPr lang="en-US" altLang="zh-TW" sz="2400" dirty="0" smtClean="0">
                <a:ea typeface="新細明體" charset="-120"/>
              </a:rPr>
              <a:t>with 24-bit address space – the basis of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storage area networks (SANs)</a:t>
            </a:r>
            <a:r>
              <a:rPr lang="en-US" altLang="zh-TW" sz="2400" dirty="0" smtClean="0">
                <a:ea typeface="新細明體" charset="-120"/>
              </a:rPr>
              <a:t> in which many hosts attach to many storage units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Can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be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arbitrated loop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charset="-120"/>
              </a:rPr>
              <a:t>FC-AL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 smtClean="0">
                <a:ea typeface="新細明體" charset="-120"/>
              </a:rPr>
              <a:t>of 126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27520</TotalTime>
  <Words>3444</Words>
  <Application>Microsoft Office PowerPoint</Application>
  <PresentationFormat>如螢幕大小 (4:3)</PresentationFormat>
  <Paragraphs>318</Paragraphs>
  <Slides>59</Slides>
  <Notes>55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1_os-8</vt:lpstr>
      <vt:lpstr>Chapter 12   Secondary-Storage Structure </vt:lpstr>
      <vt:lpstr>Chapter 12:  Secondary-Storage Structure</vt:lpstr>
      <vt:lpstr>Objectives</vt:lpstr>
      <vt:lpstr>12.1 Overview of Mass Storage Structure</vt:lpstr>
      <vt:lpstr>Moving-head Disk Mechanism</vt:lpstr>
      <vt:lpstr>Overview of Mass Storage Structure</vt:lpstr>
      <vt:lpstr>Overview of Mass Storage Structure (Cont.)</vt:lpstr>
      <vt:lpstr>12.2 Disk Structure</vt:lpstr>
      <vt:lpstr>12.3 Disk Attachment</vt:lpstr>
      <vt:lpstr>Network-Attached Storage (NAS)</vt:lpstr>
      <vt:lpstr>Storage Area Network (SAN)</vt:lpstr>
      <vt:lpstr>12.4 Disk Scheduling</vt:lpstr>
      <vt:lpstr>Disk Scheduling (Cont.)</vt:lpstr>
      <vt:lpstr>FCFS (First Come First Service)</vt:lpstr>
      <vt:lpstr>SSTF (Shortest Seek Time First)</vt:lpstr>
      <vt:lpstr>SSTF (Cont.)</vt:lpstr>
      <vt:lpstr>SCAN</vt:lpstr>
      <vt:lpstr>SCAN (Cont.)</vt:lpstr>
      <vt:lpstr>C-SCAN</vt:lpstr>
      <vt:lpstr>C-SCAN (Cont.)</vt:lpstr>
      <vt:lpstr>C-LOOK (or LOOK)</vt:lpstr>
      <vt:lpstr>C-LOOK (Cont.)</vt:lpstr>
      <vt:lpstr>Selecting a Disk-Scheduling Algorithm</vt:lpstr>
      <vt:lpstr>12.5 Disk Management</vt:lpstr>
      <vt:lpstr>Booting from a Disk in Windows 2000</vt:lpstr>
      <vt:lpstr>Booting from a Disk in Windows 2000</vt:lpstr>
      <vt:lpstr>12.6 Swap-Space Management</vt:lpstr>
      <vt:lpstr>Swapping on Linux Systems</vt:lpstr>
      <vt:lpstr>Data Structures for Swapping on Linux Systems</vt:lpstr>
      <vt:lpstr>12.7 RAID Structure</vt:lpstr>
      <vt:lpstr>RAID (cont)</vt:lpstr>
      <vt:lpstr>RAID (cont)</vt:lpstr>
      <vt:lpstr>RAID (cont)</vt:lpstr>
      <vt:lpstr>RAID (cont)</vt:lpstr>
      <vt:lpstr>RAID (cont)</vt:lpstr>
      <vt:lpstr>RAID (cont)</vt:lpstr>
      <vt:lpstr>PowerPoint 簡報</vt:lpstr>
      <vt:lpstr>RAID Levels</vt:lpstr>
      <vt:lpstr>PowerPoint 簡報</vt:lpstr>
      <vt:lpstr>RAID (0 + 1) and (1 + 0)</vt:lpstr>
      <vt:lpstr>12.8 Stable-Storage Implementation</vt:lpstr>
      <vt:lpstr>12.9 Tertiary Storage Structure</vt:lpstr>
      <vt:lpstr>Removable Disks</vt:lpstr>
      <vt:lpstr>Removable Disks (Cont.)</vt:lpstr>
      <vt:lpstr>WORM Disks</vt:lpstr>
      <vt:lpstr>Tapes</vt:lpstr>
      <vt:lpstr>Operating System Support</vt:lpstr>
      <vt:lpstr>Application Interface</vt:lpstr>
      <vt:lpstr>Tape Drives</vt:lpstr>
      <vt:lpstr>File Naming</vt:lpstr>
      <vt:lpstr>Hierarchical Storage Management (HSM)</vt:lpstr>
      <vt:lpstr>Speed </vt:lpstr>
      <vt:lpstr>Speed (Cont.)</vt:lpstr>
      <vt:lpstr>Reliability</vt:lpstr>
      <vt:lpstr>Cost</vt:lpstr>
      <vt:lpstr>Price per Megabyte of DRAM   From 1981 to 2008</vt:lpstr>
      <vt:lpstr>Price per Megabyte of Magnetic Hard Disk   From 1981 to 2008</vt:lpstr>
      <vt:lpstr>Price per Megabyte of a Tape Drive   From 1984-2008</vt:lpstr>
      <vt:lpstr>End of Chapter 12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NFHuang</cp:lastModifiedBy>
  <cp:revision>206</cp:revision>
  <cp:lastPrinted>2001-06-14T14:14:54Z</cp:lastPrinted>
  <dcterms:created xsi:type="dcterms:W3CDTF">2008-07-20T15:16:37Z</dcterms:created>
  <dcterms:modified xsi:type="dcterms:W3CDTF">2014-01-15T06:54:03Z</dcterms:modified>
</cp:coreProperties>
</file>