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32918400" cx="219456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9EBD99-AF1E-4458-9834-C621681D41B0}">
  <a:tblStyle styleId="{529EBD99-AF1E-4458-9834-C621681D41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e405832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e405832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1508760" y="1752607"/>
            <a:ext cx="1892808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1508760" y="8763000"/>
            <a:ext cx="1892808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14" name="Google Shape;14;p2"/>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508760" y="1752607"/>
            <a:ext cx="1892808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529589" y="9742171"/>
            <a:ext cx="20886422" cy="18928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71" name="Google Shape;71;p11"/>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122420" y="13335001"/>
            <a:ext cx="27896822" cy="47320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78780" y="8740141"/>
            <a:ext cx="27896822" cy="139217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77" name="Google Shape;77;p12"/>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645920" y="5387342"/>
            <a:ext cx="1865376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2743200" y="17289782"/>
            <a:ext cx="164592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400"/>
              </a:spcBef>
              <a:spcAft>
                <a:spcPts val="0"/>
              </a:spcAft>
              <a:buClr>
                <a:schemeClr val="dk1"/>
              </a:buClr>
              <a:buSzPts val="5760"/>
              <a:buNone/>
              <a:defRPr sz="5760"/>
            </a:lvl1pPr>
            <a:lvl2pPr lvl="1" algn="ctr">
              <a:lnSpc>
                <a:spcPct val="90000"/>
              </a:lnSpc>
              <a:spcBef>
                <a:spcPts val="1200"/>
              </a:spcBef>
              <a:spcAft>
                <a:spcPts val="0"/>
              </a:spcAft>
              <a:buClr>
                <a:schemeClr val="dk1"/>
              </a:buClr>
              <a:buSzPts val="4800"/>
              <a:buNone/>
              <a:defRPr sz="4800"/>
            </a:lvl2pPr>
            <a:lvl3pPr lvl="2" algn="ctr">
              <a:lnSpc>
                <a:spcPct val="90000"/>
              </a:lnSpc>
              <a:spcBef>
                <a:spcPts val="1200"/>
              </a:spcBef>
              <a:spcAft>
                <a:spcPts val="0"/>
              </a:spcAft>
              <a:buClr>
                <a:schemeClr val="dk1"/>
              </a:buClr>
              <a:buSzPts val="4320"/>
              <a:buNone/>
              <a:defRPr sz="4320"/>
            </a:lvl3pPr>
            <a:lvl4pPr lvl="3" algn="ctr">
              <a:lnSpc>
                <a:spcPct val="90000"/>
              </a:lnSpc>
              <a:spcBef>
                <a:spcPts val="1200"/>
              </a:spcBef>
              <a:spcAft>
                <a:spcPts val="0"/>
              </a:spcAft>
              <a:buClr>
                <a:schemeClr val="dk1"/>
              </a:buClr>
              <a:buSzPts val="3840"/>
              <a:buNone/>
              <a:defRPr sz="3840"/>
            </a:lvl4pPr>
            <a:lvl5pPr lvl="4" algn="ctr">
              <a:lnSpc>
                <a:spcPct val="90000"/>
              </a:lnSpc>
              <a:spcBef>
                <a:spcPts val="1200"/>
              </a:spcBef>
              <a:spcAft>
                <a:spcPts val="0"/>
              </a:spcAft>
              <a:buClr>
                <a:schemeClr val="dk1"/>
              </a:buClr>
              <a:buSzPts val="3840"/>
              <a:buNone/>
              <a:defRPr sz="3840"/>
            </a:lvl5pPr>
            <a:lvl6pPr lvl="5" algn="ctr">
              <a:lnSpc>
                <a:spcPct val="90000"/>
              </a:lnSpc>
              <a:spcBef>
                <a:spcPts val="1200"/>
              </a:spcBef>
              <a:spcAft>
                <a:spcPts val="0"/>
              </a:spcAft>
              <a:buClr>
                <a:schemeClr val="dk1"/>
              </a:buClr>
              <a:buSzPts val="3840"/>
              <a:buNone/>
              <a:defRPr sz="3840"/>
            </a:lvl6pPr>
            <a:lvl7pPr lvl="6" algn="ctr">
              <a:lnSpc>
                <a:spcPct val="90000"/>
              </a:lnSpc>
              <a:spcBef>
                <a:spcPts val="1200"/>
              </a:spcBef>
              <a:spcAft>
                <a:spcPts val="0"/>
              </a:spcAft>
              <a:buClr>
                <a:schemeClr val="dk1"/>
              </a:buClr>
              <a:buSzPts val="3840"/>
              <a:buNone/>
              <a:defRPr sz="3840"/>
            </a:lvl7pPr>
            <a:lvl8pPr lvl="7" algn="ctr">
              <a:lnSpc>
                <a:spcPct val="90000"/>
              </a:lnSpc>
              <a:spcBef>
                <a:spcPts val="1200"/>
              </a:spcBef>
              <a:spcAft>
                <a:spcPts val="0"/>
              </a:spcAft>
              <a:buClr>
                <a:schemeClr val="dk1"/>
              </a:buClr>
              <a:buSzPts val="3840"/>
              <a:buNone/>
              <a:defRPr sz="3840"/>
            </a:lvl8pPr>
            <a:lvl9pPr lvl="8" algn="ctr">
              <a:lnSpc>
                <a:spcPct val="90000"/>
              </a:lnSpc>
              <a:spcBef>
                <a:spcPts val="1200"/>
              </a:spcBef>
              <a:spcAft>
                <a:spcPts val="0"/>
              </a:spcAft>
              <a:buClr>
                <a:schemeClr val="dk1"/>
              </a:buClr>
              <a:buSzPts val="3840"/>
              <a:buNone/>
              <a:defRPr sz="3840"/>
            </a:lvl9pPr>
          </a:lstStyle>
          <a:p/>
        </p:txBody>
      </p:sp>
      <p:sp>
        <p:nvSpPr>
          <p:cNvPr id="20" name="Google Shape;20;p3"/>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497331" y="8206749"/>
            <a:ext cx="1892808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1497331" y="22029429"/>
            <a:ext cx="1892808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sz="5760">
                <a:solidFill>
                  <a:schemeClr val="dk1"/>
                </a:solidFill>
              </a:defRPr>
            </a:lvl1pPr>
            <a:lvl2pPr indent="-228600" lvl="1" marL="914400" algn="l">
              <a:lnSpc>
                <a:spcPct val="90000"/>
              </a:lnSpc>
              <a:spcBef>
                <a:spcPts val="1200"/>
              </a:spcBef>
              <a:spcAft>
                <a:spcPts val="0"/>
              </a:spcAft>
              <a:buClr>
                <a:srgbClr val="888888"/>
              </a:buClr>
              <a:buSzPts val="4800"/>
              <a:buNone/>
              <a:defRPr sz="4800">
                <a:solidFill>
                  <a:srgbClr val="888888"/>
                </a:solidFill>
              </a:defRPr>
            </a:lvl2pPr>
            <a:lvl3pPr indent="-228600" lvl="2" marL="1371600" algn="l">
              <a:lnSpc>
                <a:spcPct val="90000"/>
              </a:lnSpc>
              <a:spcBef>
                <a:spcPts val="1200"/>
              </a:spcBef>
              <a:spcAft>
                <a:spcPts val="0"/>
              </a:spcAft>
              <a:buClr>
                <a:srgbClr val="888888"/>
              </a:buClr>
              <a:buSzPts val="4320"/>
              <a:buNone/>
              <a:defRPr sz="4320">
                <a:solidFill>
                  <a:srgbClr val="888888"/>
                </a:solidFill>
              </a:defRPr>
            </a:lvl3pPr>
            <a:lvl4pPr indent="-228600" lvl="3" marL="1828800" algn="l">
              <a:lnSpc>
                <a:spcPct val="90000"/>
              </a:lnSpc>
              <a:spcBef>
                <a:spcPts val="1200"/>
              </a:spcBef>
              <a:spcAft>
                <a:spcPts val="0"/>
              </a:spcAft>
              <a:buClr>
                <a:srgbClr val="888888"/>
              </a:buClr>
              <a:buSzPts val="3840"/>
              <a:buNone/>
              <a:defRPr sz="3840">
                <a:solidFill>
                  <a:srgbClr val="888888"/>
                </a:solidFill>
              </a:defRPr>
            </a:lvl4pPr>
            <a:lvl5pPr indent="-228600" lvl="4" marL="2286000" algn="l">
              <a:lnSpc>
                <a:spcPct val="90000"/>
              </a:lnSpc>
              <a:spcBef>
                <a:spcPts val="1200"/>
              </a:spcBef>
              <a:spcAft>
                <a:spcPts val="0"/>
              </a:spcAft>
              <a:buClr>
                <a:srgbClr val="888888"/>
              </a:buClr>
              <a:buSzPts val="3840"/>
              <a:buNone/>
              <a:defRPr sz="3840">
                <a:solidFill>
                  <a:srgbClr val="888888"/>
                </a:solidFill>
              </a:defRPr>
            </a:lvl5pPr>
            <a:lvl6pPr indent="-228600" lvl="5" marL="2743200" algn="l">
              <a:lnSpc>
                <a:spcPct val="90000"/>
              </a:lnSpc>
              <a:spcBef>
                <a:spcPts val="1200"/>
              </a:spcBef>
              <a:spcAft>
                <a:spcPts val="0"/>
              </a:spcAft>
              <a:buClr>
                <a:srgbClr val="888888"/>
              </a:buClr>
              <a:buSzPts val="3840"/>
              <a:buNone/>
              <a:defRPr sz="3840">
                <a:solidFill>
                  <a:srgbClr val="888888"/>
                </a:solidFill>
              </a:defRPr>
            </a:lvl6pPr>
            <a:lvl7pPr indent="-228600" lvl="6" marL="3200400" algn="l">
              <a:lnSpc>
                <a:spcPct val="90000"/>
              </a:lnSpc>
              <a:spcBef>
                <a:spcPts val="1200"/>
              </a:spcBef>
              <a:spcAft>
                <a:spcPts val="0"/>
              </a:spcAft>
              <a:buClr>
                <a:srgbClr val="888888"/>
              </a:buClr>
              <a:buSzPts val="3840"/>
              <a:buNone/>
              <a:defRPr sz="3840">
                <a:solidFill>
                  <a:srgbClr val="888888"/>
                </a:solidFill>
              </a:defRPr>
            </a:lvl7pPr>
            <a:lvl8pPr indent="-228600" lvl="7" marL="3657600" algn="l">
              <a:lnSpc>
                <a:spcPct val="90000"/>
              </a:lnSpc>
              <a:spcBef>
                <a:spcPts val="1200"/>
              </a:spcBef>
              <a:spcAft>
                <a:spcPts val="0"/>
              </a:spcAft>
              <a:buClr>
                <a:srgbClr val="888888"/>
              </a:buClr>
              <a:buSzPts val="3840"/>
              <a:buNone/>
              <a:defRPr sz="3840">
                <a:solidFill>
                  <a:srgbClr val="888888"/>
                </a:solidFill>
              </a:defRPr>
            </a:lvl8pPr>
            <a:lvl9pPr indent="-228600" lvl="8" marL="4114800" algn="l">
              <a:lnSpc>
                <a:spcPct val="90000"/>
              </a:lnSpc>
              <a:spcBef>
                <a:spcPts val="1200"/>
              </a:spcBef>
              <a:spcAft>
                <a:spcPts val="0"/>
              </a:spcAft>
              <a:buClr>
                <a:srgbClr val="888888"/>
              </a:buClr>
              <a:buSzPts val="3840"/>
              <a:buNone/>
              <a:defRPr sz="3840">
                <a:solidFill>
                  <a:srgbClr val="888888"/>
                </a:solidFill>
              </a:defRPr>
            </a:lvl9pPr>
          </a:lstStyle>
          <a:p/>
        </p:txBody>
      </p:sp>
      <p:sp>
        <p:nvSpPr>
          <p:cNvPr id="26" name="Google Shape;26;p4"/>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1508760" y="1752607"/>
            <a:ext cx="1892808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1508760" y="8763000"/>
            <a:ext cx="932688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32" name="Google Shape;32;p5"/>
          <p:cNvSpPr txBox="1"/>
          <p:nvPr>
            <p:ph idx="2" type="body"/>
          </p:nvPr>
        </p:nvSpPr>
        <p:spPr>
          <a:xfrm>
            <a:off x="11109960" y="8763000"/>
            <a:ext cx="932688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33" name="Google Shape;33;p5"/>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1511618" y="1752607"/>
            <a:ext cx="1892808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1511621" y="8069582"/>
            <a:ext cx="9284016"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b="1" sz="5760"/>
            </a:lvl1pPr>
            <a:lvl2pPr indent="-228600" lvl="1" marL="914400" algn="l">
              <a:lnSpc>
                <a:spcPct val="90000"/>
              </a:lnSpc>
              <a:spcBef>
                <a:spcPts val="1200"/>
              </a:spcBef>
              <a:spcAft>
                <a:spcPts val="0"/>
              </a:spcAft>
              <a:buClr>
                <a:schemeClr val="dk1"/>
              </a:buClr>
              <a:buSzPts val="4800"/>
              <a:buNone/>
              <a:defRPr b="1" sz="4800"/>
            </a:lvl2pPr>
            <a:lvl3pPr indent="-228600" lvl="2" marL="1371600" algn="l">
              <a:lnSpc>
                <a:spcPct val="90000"/>
              </a:lnSpc>
              <a:spcBef>
                <a:spcPts val="1200"/>
              </a:spcBef>
              <a:spcAft>
                <a:spcPts val="0"/>
              </a:spcAft>
              <a:buClr>
                <a:schemeClr val="dk1"/>
              </a:buClr>
              <a:buSzPts val="4320"/>
              <a:buNone/>
              <a:defRPr b="1" sz="4320"/>
            </a:lvl3pPr>
            <a:lvl4pPr indent="-228600" lvl="3" marL="1828800" algn="l">
              <a:lnSpc>
                <a:spcPct val="90000"/>
              </a:lnSpc>
              <a:spcBef>
                <a:spcPts val="1200"/>
              </a:spcBef>
              <a:spcAft>
                <a:spcPts val="0"/>
              </a:spcAft>
              <a:buClr>
                <a:schemeClr val="dk1"/>
              </a:buClr>
              <a:buSzPts val="3840"/>
              <a:buNone/>
              <a:defRPr b="1" sz="3840"/>
            </a:lvl4pPr>
            <a:lvl5pPr indent="-228600" lvl="4" marL="2286000" algn="l">
              <a:lnSpc>
                <a:spcPct val="90000"/>
              </a:lnSpc>
              <a:spcBef>
                <a:spcPts val="1200"/>
              </a:spcBef>
              <a:spcAft>
                <a:spcPts val="0"/>
              </a:spcAft>
              <a:buClr>
                <a:schemeClr val="dk1"/>
              </a:buClr>
              <a:buSzPts val="3840"/>
              <a:buNone/>
              <a:defRPr b="1" sz="3840"/>
            </a:lvl5pPr>
            <a:lvl6pPr indent="-228600" lvl="5" marL="2743200" algn="l">
              <a:lnSpc>
                <a:spcPct val="90000"/>
              </a:lnSpc>
              <a:spcBef>
                <a:spcPts val="1200"/>
              </a:spcBef>
              <a:spcAft>
                <a:spcPts val="0"/>
              </a:spcAft>
              <a:buClr>
                <a:schemeClr val="dk1"/>
              </a:buClr>
              <a:buSzPts val="3840"/>
              <a:buNone/>
              <a:defRPr b="1" sz="3840"/>
            </a:lvl6pPr>
            <a:lvl7pPr indent="-228600" lvl="6" marL="3200400" algn="l">
              <a:lnSpc>
                <a:spcPct val="90000"/>
              </a:lnSpc>
              <a:spcBef>
                <a:spcPts val="1200"/>
              </a:spcBef>
              <a:spcAft>
                <a:spcPts val="0"/>
              </a:spcAft>
              <a:buClr>
                <a:schemeClr val="dk1"/>
              </a:buClr>
              <a:buSzPts val="3840"/>
              <a:buNone/>
              <a:defRPr b="1" sz="3840"/>
            </a:lvl7pPr>
            <a:lvl8pPr indent="-228600" lvl="7" marL="3657600" algn="l">
              <a:lnSpc>
                <a:spcPct val="90000"/>
              </a:lnSpc>
              <a:spcBef>
                <a:spcPts val="1200"/>
              </a:spcBef>
              <a:spcAft>
                <a:spcPts val="0"/>
              </a:spcAft>
              <a:buClr>
                <a:schemeClr val="dk1"/>
              </a:buClr>
              <a:buSzPts val="3840"/>
              <a:buNone/>
              <a:defRPr b="1" sz="3840"/>
            </a:lvl8pPr>
            <a:lvl9pPr indent="-228600" lvl="8" marL="4114800" algn="l">
              <a:lnSpc>
                <a:spcPct val="90000"/>
              </a:lnSpc>
              <a:spcBef>
                <a:spcPts val="1200"/>
              </a:spcBef>
              <a:spcAft>
                <a:spcPts val="0"/>
              </a:spcAft>
              <a:buClr>
                <a:schemeClr val="dk1"/>
              </a:buClr>
              <a:buSzPts val="3840"/>
              <a:buNone/>
              <a:defRPr b="1" sz="3840"/>
            </a:lvl9pPr>
          </a:lstStyle>
          <a:p/>
        </p:txBody>
      </p:sp>
      <p:sp>
        <p:nvSpPr>
          <p:cNvPr id="39" name="Google Shape;39;p6"/>
          <p:cNvSpPr txBox="1"/>
          <p:nvPr>
            <p:ph idx="2" type="body"/>
          </p:nvPr>
        </p:nvSpPr>
        <p:spPr>
          <a:xfrm>
            <a:off x="1511621" y="12024360"/>
            <a:ext cx="9284016"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40" name="Google Shape;40;p6"/>
          <p:cNvSpPr txBox="1"/>
          <p:nvPr>
            <p:ph idx="3" type="body"/>
          </p:nvPr>
        </p:nvSpPr>
        <p:spPr>
          <a:xfrm>
            <a:off x="11109961" y="8069582"/>
            <a:ext cx="9329738"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b="1" sz="5760"/>
            </a:lvl1pPr>
            <a:lvl2pPr indent="-228600" lvl="1" marL="914400" algn="l">
              <a:lnSpc>
                <a:spcPct val="90000"/>
              </a:lnSpc>
              <a:spcBef>
                <a:spcPts val="1200"/>
              </a:spcBef>
              <a:spcAft>
                <a:spcPts val="0"/>
              </a:spcAft>
              <a:buClr>
                <a:schemeClr val="dk1"/>
              </a:buClr>
              <a:buSzPts val="4800"/>
              <a:buNone/>
              <a:defRPr b="1" sz="4800"/>
            </a:lvl2pPr>
            <a:lvl3pPr indent="-228600" lvl="2" marL="1371600" algn="l">
              <a:lnSpc>
                <a:spcPct val="90000"/>
              </a:lnSpc>
              <a:spcBef>
                <a:spcPts val="1200"/>
              </a:spcBef>
              <a:spcAft>
                <a:spcPts val="0"/>
              </a:spcAft>
              <a:buClr>
                <a:schemeClr val="dk1"/>
              </a:buClr>
              <a:buSzPts val="4320"/>
              <a:buNone/>
              <a:defRPr b="1" sz="4320"/>
            </a:lvl3pPr>
            <a:lvl4pPr indent="-228600" lvl="3" marL="1828800" algn="l">
              <a:lnSpc>
                <a:spcPct val="90000"/>
              </a:lnSpc>
              <a:spcBef>
                <a:spcPts val="1200"/>
              </a:spcBef>
              <a:spcAft>
                <a:spcPts val="0"/>
              </a:spcAft>
              <a:buClr>
                <a:schemeClr val="dk1"/>
              </a:buClr>
              <a:buSzPts val="3840"/>
              <a:buNone/>
              <a:defRPr b="1" sz="3840"/>
            </a:lvl4pPr>
            <a:lvl5pPr indent="-228600" lvl="4" marL="2286000" algn="l">
              <a:lnSpc>
                <a:spcPct val="90000"/>
              </a:lnSpc>
              <a:spcBef>
                <a:spcPts val="1200"/>
              </a:spcBef>
              <a:spcAft>
                <a:spcPts val="0"/>
              </a:spcAft>
              <a:buClr>
                <a:schemeClr val="dk1"/>
              </a:buClr>
              <a:buSzPts val="3840"/>
              <a:buNone/>
              <a:defRPr b="1" sz="3840"/>
            </a:lvl5pPr>
            <a:lvl6pPr indent="-228600" lvl="5" marL="2743200" algn="l">
              <a:lnSpc>
                <a:spcPct val="90000"/>
              </a:lnSpc>
              <a:spcBef>
                <a:spcPts val="1200"/>
              </a:spcBef>
              <a:spcAft>
                <a:spcPts val="0"/>
              </a:spcAft>
              <a:buClr>
                <a:schemeClr val="dk1"/>
              </a:buClr>
              <a:buSzPts val="3840"/>
              <a:buNone/>
              <a:defRPr b="1" sz="3840"/>
            </a:lvl6pPr>
            <a:lvl7pPr indent="-228600" lvl="6" marL="3200400" algn="l">
              <a:lnSpc>
                <a:spcPct val="90000"/>
              </a:lnSpc>
              <a:spcBef>
                <a:spcPts val="1200"/>
              </a:spcBef>
              <a:spcAft>
                <a:spcPts val="0"/>
              </a:spcAft>
              <a:buClr>
                <a:schemeClr val="dk1"/>
              </a:buClr>
              <a:buSzPts val="3840"/>
              <a:buNone/>
              <a:defRPr b="1" sz="3840"/>
            </a:lvl7pPr>
            <a:lvl8pPr indent="-228600" lvl="7" marL="3657600" algn="l">
              <a:lnSpc>
                <a:spcPct val="90000"/>
              </a:lnSpc>
              <a:spcBef>
                <a:spcPts val="1200"/>
              </a:spcBef>
              <a:spcAft>
                <a:spcPts val="0"/>
              </a:spcAft>
              <a:buClr>
                <a:schemeClr val="dk1"/>
              </a:buClr>
              <a:buSzPts val="3840"/>
              <a:buNone/>
              <a:defRPr b="1" sz="3840"/>
            </a:lvl8pPr>
            <a:lvl9pPr indent="-228600" lvl="8" marL="4114800" algn="l">
              <a:lnSpc>
                <a:spcPct val="90000"/>
              </a:lnSpc>
              <a:spcBef>
                <a:spcPts val="1200"/>
              </a:spcBef>
              <a:spcAft>
                <a:spcPts val="0"/>
              </a:spcAft>
              <a:buClr>
                <a:schemeClr val="dk1"/>
              </a:buClr>
              <a:buSzPts val="3840"/>
              <a:buNone/>
              <a:defRPr b="1" sz="3840"/>
            </a:lvl9pPr>
          </a:lstStyle>
          <a:p/>
        </p:txBody>
      </p:sp>
      <p:sp>
        <p:nvSpPr>
          <p:cNvPr id="41" name="Google Shape;41;p6"/>
          <p:cNvSpPr txBox="1"/>
          <p:nvPr>
            <p:ph idx="4" type="body"/>
          </p:nvPr>
        </p:nvSpPr>
        <p:spPr>
          <a:xfrm>
            <a:off x="11109961" y="12024360"/>
            <a:ext cx="9329738"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42" name="Google Shape;42;p6"/>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1508760" y="1752607"/>
            <a:ext cx="1892808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511619" y="2194560"/>
            <a:ext cx="7078027"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0"/>
              <a:buFont typeface="Calibri"/>
              <a:buNone/>
              <a:defRPr sz="76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9329738" y="4739647"/>
            <a:ext cx="11109960" cy="23393400"/>
          </a:xfrm>
          <a:prstGeom prst="rect">
            <a:avLst/>
          </a:prstGeom>
          <a:noFill/>
          <a:ln>
            <a:noFill/>
          </a:ln>
        </p:spPr>
        <p:txBody>
          <a:bodyPr anchorCtr="0" anchor="t" bIns="45700" lIns="91425" spcFirstLastPara="1" rIns="91425" wrap="square" tIns="45700">
            <a:normAutofit/>
          </a:bodyPr>
          <a:lstStyle>
            <a:lvl1pPr indent="-716280" lvl="0" marL="457200" algn="l">
              <a:lnSpc>
                <a:spcPct val="90000"/>
              </a:lnSpc>
              <a:spcBef>
                <a:spcPts val="2400"/>
              </a:spcBef>
              <a:spcAft>
                <a:spcPts val="0"/>
              </a:spcAft>
              <a:buClr>
                <a:schemeClr val="dk1"/>
              </a:buClr>
              <a:buSzPts val="7680"/>
              <a:buChar char="•"/>
              <a:defRPr sz="7680"/>
            </a:lvl1pPr>
            <a:lvl2pPr indent="-655320" lvl="1" marL="914400" algn="l">
              <a:lnSpc>
                <a:spcPct val="90000"/>
              </a:lnSpc>
              <a:spcBef>
                <a:spcPts val="1200"/>
              </a:spcBef>
              <a:spcAft>
                <a:spcPts val="0"/>
              </a:spcAft>
              <a:buClr>
                <a:schemeClr val="dk1"/>
              </a:buClr>
              <a:buSzPts val="6720"/>
              <a:buChar char="•"/>
              <a:defRPr sz="6719"/>
            </a:lvl2pPr>
            <a:lvl3pPr indent="-594360" lvl="2" marL="1371600" algn="l">
              <a:lnSpc>
                <a:spcPct val="90000"/>
              </a:lnSpc>
              <a:spcBef>
                <a:spcPts val="1200"/>
              </a:spcBef>
              <a:spcAft>
                <a:spcPts val="0"/>
              </a:spcAft>
              <a:buClr>
                <a:schemeClr val="dk1"/>
              </a:buClr>
              <a:buSzPts val="5760"/>
              <a:buChar char="•"/>
              <a:defRPr sz="5760"/>
            </a:lvl3pPr>
            <a:lvl4pPr indent="-533400" lvl="3" marL="1828800" algn="l">
              <a:lnSpc>
                <a:spcPct val="90000"/>
              </a:lnSpc>
              <a:spcBef>
                <a:spcPts val="1200"/>
              </a:spcBef>
              <a:spcAft>
                <a:spcPts val="0"/>
              </a:spcAft>
              <a:buClr>
                <a:schemeClr val="dk1"/>
              </a:buClr>
              <a:buSzPts val="4800"/>
              <a:buChar char="•"/>
              <a:defRPr sz="4800"/>
            </a:lvl4pPr>
            <a:lvl5pPr indent="-533400" lvl="4" marL="2286000" algn="l">
              <a:lnSpc>
                <a:spcPct val="90000"/>
              </a:lnSpc>
              <a:spcBef>
                <a:spcPts val="1200"/>
              </a:spcBef>
              <a:spcAft>
                <a:spcPts val="0"/>
              </a:spcAft>
              <a:buClr>
                <a:schemeClr val="dk1"/>
              </a:buClr>
              <a:buSzPts val="4800"/>
              <a:buChar char="•"/>
              <a:defRPr sz="4800"/>
            </a:lvl5pPr>
            <a:lvl6pPr indent="-533400" lvl="5" marL="2743200" algn="l">
              <a:lnSpc>
                <a:spcPct val="90000"/>
              </a:lnSpc>
              <a:spcBef>
                <a:spcPts val="1200"/>
              </a:spcBef>
              <a:spcAft>
                <a:spcPts val="0"/>
              </a:spcAft>
              <a:buClr>
                <a:schemeClr val="dk1"/>
              </a:buClr>
              <a:buSzPts val="4800"/>
              <a:buChar char="•"/>
              <a:defRPr sz="4800"/>
            </a:lvl6pPr>
            <a:lvl7pPr indent="-533400" lvl="6" marL="3200400" algn="l">
              <a:lnSpc>
                <a:spcPct val="90000"/>
              </a:lnSpc>
              <a:spcBef>
                <a:spcPts val="1200"/>
              </a:spcBef>
              <a:spcAft>
                <a:spcPts val="0"/>
              </a:spcAft>
              <a:buClr>
                <a:schemeClr val="dk1"/>
              </a:buClr>
              <a:buSzPts val="4800"/>
              <a:buChar char="•"/>
              <a:defRPr sz="4800"/>
            </a:lvl7pPr>
            <a:lvl8pPr indent="-533400" lvl="7" marL="3657600" algn="l">
              <a:lnSpc>
                <a:spcPct val="90000"/>
              </a:lnSpc>
              <a:spcBef>
                <a:spcPts val="1200"/>
              </a:spcBef>
              <a:spcAft>
                <a:spcPts val="0"/>
              </a:spcAft>
              <a:buClr>
                <a:schemeClr val="dk1"/>
              </a:buClr>
              <a:buSzPts val="4800"/>
              <a:buChar char="•"/>
              <a:defRPr sz="4800"/>
            </a:lvl8pPr>
            <a:lvl9pPr indent="-533400" lvl="8" marL="4114800" algn="l">
              <a:lnSpc>
                <a:spcPct val="90000"/>
              </a:lnSpc>
              <a:spcBef>
                <a:spcPts val="1200"/>
              </a:spcBef>
              <a:spcAft>
                <a:spcPts val="0"/>
              </a:spcAft>
              <a:buClr>
                <a:schemeClr val="dk1"/>
              </a:buClr>
              <a:buSzPts val="4800"/>
              <a:buChar char="•"/>
              <a:defRPr sz="4800"/>
            </a:lvl9pPr>
          </a:lstStyle>
          <a:p/>
        </p:txBody>
      </p:sp>
      <p:sp>
        <p:nvSpPr>
          <p:cNvPr id="57" name="Google Shape;57;p9"/>
          <p:cNvSpPr txBox="1"/>
          <p:nvPr>
            <p:ph idx="2" type="body"/>
          </p:nvPr>
        </p:nvSpPr>
        <p:spPr>
          <a:xfrm>
            <a:off x="1511619" y="9875520"/>
            <a:ext cx="7078027"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3840"/>
              <a:buNone/>
              <a:defRPr sz="3840"/>
            </a:lvl1pPr>
            <a:lvl2pPr indent="-228600" lvl="1" marL="914400" algn="l">
              <a:lnSpc>
                <a:spcPct val="90000"/>
              </a:lnSpc>
              <a:spcBef>
                <a:spcPts val="1200"/>
              </a:spcBef>
              <a:spcAft>
                <a:spcPts val="0"/>
              </a:spcAft>
              <a:buClr>
                <a:schemeClr val="dk1"/>
              </a:buClr>
              <a:buSzPts val="3360"/>
              <a:buNone/>
              <a:defRPr sz="3359"/>
            </a:lvl2pPr>
            <a:lvl3pPr indent="-228600" lvl="2" marL="1371600" algn="l">
              <a:lnSpc>
                <a:spcPct val="90000"/>
              </a:lnSpc>
              <a:spcBef>
                <a:spcPts val="1200"/>
              </a:spcBef>
              <a:spcAft>
                <a:spcPts val="0"/>
              </a:spcAft>
              <a:buClr>
                <a:schemeClr val="dk1"/>
              </a:buClr>
              <a:buSzPts val="2880"/>
              <a:buNone/>
              <a:defRPr sz="2880"/>
            </a:lvl3pPr>
            <a:lvl4pPr indent="-228600" lvl="3" marL="1828800" algn="l">
              <a:lnSpc>
                <a:spcPct val="90000"/>
              </a:lnSpc>
              <a:spcBef>
                <a:spcPts val="1200"/>
              </a:spcBef>
              <a:spcAft>
                <a:spcPts val="0"/>
              </a:spcAft>
              <a:buClr>
                <a:schemeClr val="dk1"/>
              </a:buClr>
              <a:buSzPts val="2400"/>
              <a:buNone/>
              <a:defRPr sz="2400"/>
            </a:lvl4pPr>
            <a:lvl5pPr indent="-228600" lvl="4" marL="2286000" algn="l">
              <a:lnSpc>
                <a:spcPct val="90000"/>
              </a:lnSpc>
              <a:spcBef>
                <a:spcPts val="1200"/>
              </a:spcBef>
              <a:spcAft>
                <a:spcPts val="0"/>
              </a:spcAft>
              <a:buClr>
                <a:schemeClr val="dk1"/>
              </a:buClr>
              <a:buSzPts val="2400"/>
              <a:buNone/>
              <a:defRPr sz="2400"/>
            </a:lvl5pPr>
            <a:lvl6pPr indent="-228600" lvl="5" marL="2743200" algn="l">
              <a:lnSpc>
                <a:spcPct val="90000"/>
              </a:lnSpc>
              <a:spcBef>
                <a:spcPts val="1200"/>
              </a:spcBef>
              <a:spcAft>
                <a:spcPts val="0"/>
              </a:spcAft>
              <a:buClr>
                <a:schemeClr val="dk1"/>
              </a:buClr>
              <a:buSzPts val="2400"/>
              <a:buNone/>
              <a:defRPr sz="2400"/>
            </a:lvl6pPr>
            <a:lvl7pPr indent="-228600" lvl="6" marL="3200400" algn="l">
              <a:lnSpc>
                <a:spcPct val="90000"/>
              </a:lnSpc>
              <a:spcBef>
                <a:spcPts val="1200"/>
              </a:spcBef>
              <a:spcAft>
                <a:spcPts val="0"/>
              </a:spcAft>
              <a:buClr>
                <a:schemeClr val="dk1"/>
              </a:buClr>
              <a:buSzPts val="2400"/>
              <a:buNone/>
              <a:defRPr sz="2400"/>
            </a:lvl7pPr>
            <a:lvl8pPr indent="-228600" lvl="7" marL="3657600" algn="l">
              <a:lnSpc>
                <a:spcPct val="90000"/>
              </a:lnSpc>
              <a:spcBef>
                <a:spcPts val="1200"/>
              </a:spcBef>
              <a:spcAft>
                <a:spcPts val="0"/>
              </a:spcAft>
              <a:buClr>
                <a:schemeClr val="dk1"/>
              </a:buClr>
              <a:buSzPts val="2400"/>
              <a:buNone/>
              <a:defRPr sz="2400"/>
            </a:lvl8pPr>
            <a:lvl9pPr indent="-228600" lvl="8" marL="4114800" algn="l">
              <a:lnSpc>
                <a:spcPct val="90000"/>
              </a:lnSpc>
              <a:spcBef>
                <a:spcPts val="1200"/>
              </a:spcBef>
              <a:spcAft>
                <a:spcPts val="0"/>
              </a:spcAft>
              <a:buClr>
                <a:schemeClr val="dk1"/>
              </a:buClr>
              <a:buSzPts val="2400"/>
              <a:buNone/>
              <a:defRPr sz="2400"/>
            </a:lvl9pPr>
          </a:lstStyle>
          <a:p/>
        </p:txBody>
      </p:sp>
      <p:sp>
        <p:nvSpPr>
          <p:cNvPr id="58" name="Google Shape;58;p9"/>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511619" y="2194560"/>
            <a:ext cx="7078027"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0"/>
              <a:buFont typeface="Calibri"/>
              <a:buNone/>
              <a:defRPr sz="76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9329738" y="4739647"/>
            <a:ext cx="11109960" cy="23393400"/>
          </a:xfrm>
          <a:prstGeom prst="rect">
            <a:avLst/>
          </a:prstGeom>
          <a:noFill/>
          <a:ln>
            <a:noFill/>
          </a:ln>
        </p:spPr>
      </p:sp>
      <p:sp>
        <p:nvSpPr>
          <p:cNvPr id="64" name="Google Shape;64;p10"/>
          <p:cNvSpPr txBox="1"/>
          <p:nvPr>
            <p:ph idx="1" type="body"/>
          </p:nvPr>
        </p:nvSpPr>
        <p:spPr>
          <a:xfrm>
            <a:off x="1511619" y="9875520"/>
            <a:ext cx="7078027"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3840"/>
              <a:buNone/>
              <a:defRPr sz="3840"/>
            </a:lvl1pPr>
            <a:lvl2pPr indent="-228600" lvl="1" marL="914400" algn="l">
              <a:lnSpc>
                <a:spcPct val="90000"/>
              </a:lnSpc>
              <a:spcBef>
                <a:spcPts val="1200"/>
              </a:spcBef>
              <a:spcAft>
                <a:spcPts val="0"/>
              </a:spcAft>
              <a:buClr>
                <a:schemeClr val="dk1"/>
              </a:buClr>
              <a:buSzPts val="3360"/>
              <a:buNone/>
              <a:defRPr sz="3359"/>
            </a:lvl2pPr>
            <a:lvl3pPr indent="-228600" lvl="2" marL="1371600" algn="l">
              <a:lnSpc>
                <a:spcPct val="90000"/>
              </a:lnSpc>
              <a:spcBef>
                <a:spcPts val="1200"/>
              </a:spcBef>
              <a:spcAft>
                <a:spcPts val="0"/>
              </a:spcAft>
              <a:buClr>
                <a:schemeClr val="dk1"/>
              </a:buClr>
              <a:buSzPts val="2880"/>
              <a:buNone/>
              <a:defRPr sz="2880"/>
            </a:lvl3pPr>
            <a:lvl4pPr indent="-228600" lvl="3" marL="1828800" algn="l">
              <a:lnSpc>
                <a:spcPct val="90000"/>
              </a:lnSpc>
              <a:spcBef>
                <a:spcPts val="1200"/>
              </a:spcBef>
              <a:spcAft>
                <a:spcPts val="0"/>
              </a:spcAft>
              <a:buClr>
                <a:schemeClr val="dk1"/>
              </a:buClr>
              <a:buSzPts val="2400"/>
              <a:buNone/>
              <a:defRPr sz="2400"/>
            </a:lvl4pPr>
            <a:lvl5pPr indent="-228600" lvl="4" marL="2286000" algn="l">
              <a:lnSpc>
                <a:spcPct val="90000"/>
              </a:lnSpc>
              <a:spcBef>
                <a:spcPts val="1200"/>
              </a:spcBef>
              <a:spcAft>
                <a:spcPts val="0"/>
              </a:spcAft>
              <a:buClr>
                <a:schemeClr val="dk1"/>
              </a:buClr>
              <a:buSzPts val="2400"/>
              <a:buNone/>
              <a:defRPr sz="2400"/>
            </a:lvl5pPr>
            <a:lvl6pPr indent="-228600" lvl="5" marL="2743200" algn="l">
              <a:lnSpc>
                <a:spcPct val="90000"/>
              </a:lnSpc>
              <a:spcBef>
                <a:spcPts val="1200"/>
              </a:spcBef>
              <a:spcAft>
                <a:spcPts val="0"/>
              </a:spcAft>
              <a:buClr>
                <a:schemeClr val="dk1"/>
              </a:buClr>
              <a:buSzPts val="2400"/>
              <a:buNone/>
              <a:defRPr sz="2400"/>
            </a:lvl6pPr>
            <a:lvl7pPr indent="-228600" lvl="6" marL="3200400" algn="l">
              <a:lnSpc>
                <a:spcPct val="90000"/>
              </a:lnSpc>
              <a:spcBef>
                <a:spcPts val="1200"/>
              </a:spcBef>
              <a:spcAft>
                <a:spcPts val="0"/>
              </a:spcAft>
              <a:buClr>
                <a:schemeClr val="dk1"/>
              </a:buClr>
              <a:buSzPts val="2400"/>
              <a:buNone/>
              <a:defRPr sz="2400"/>
            </a:lvl7pPr>
            <a:lvl8pPr indent="-228600" lvl="7" marL="3657600" algn="l">
              <a:lnSpc>
                <a:spcPct val="90000"/>
              </a:lnSpc>
              <a:spcBef>
                <a:spcPts val="1200"/>
              </a:spcBef>
              <a:spcAft>
                <a:spcPts val="0"/>
              </a:spcAft>
              <a:buClr>
                <a:schemeClr val="dk1"/>
              </a:buClr>
              <a:buSzPts val="2400"/>
              <a:buNone/>
              <a:defRPr sz="2400"/>
            </a:lvl8pPr>
            <a:lvl9pPr indent="-228600" lvl="8" marL="4114800" algn="l">
              <a:lnSpc>
                <a:spcPct val="90000"/>
              </a:lnSpc>
              <a:spcBef>
                <a:spcPts val="1200"/>
              </a:spcBef>
              <a:spcAft>
                <a:spcPts val="0"/>
              </a:spcAft>
              <a:buClr>
                <a:schemeClr val="dk1"/>
              </a:buClr>
              <a:buSzPts val="2400"/>
              <a:buNone/>
              <a:defRPr sz="2400"/>
            </a:lvl9pPr>
          </a:lstStyle>
          <a:p/>
        </p:txBody>
      </p:sp>
      <p:sp>
        <p:nvSpPr>
          <p:cNvPr id="65" name="Google Shape;65;p10"/>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08760" y="1752607"/>
            <a:ext cx="1892808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560"/>
              <a:buFont typeface="Calibri"/>
              <a:buNone/>
              <a:defRPr b="0" i="0" sz="1056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508760" y="8763000"/>
            <a:ext cx="18928080" cy="20886422"/>
          </a:xfrm>
          <a:prstGeom prst="rect">
            <a:avLst/>
          </a:prstGeom>
          <a:noFill/>
          <a:ln>
            <a:noFill/>
          </a:ln>
        </p:spPr>
        <p:txBody>
          <a:bodyPr anchorCtr="0" anchor="t" bIns="45700" lIns="91425" spcFirstLastPara="1" rIns="91425" wrap="square" tIns="45700">
            <a:normAutofit/>
          </a:bodyPr>
          <a:lstStyle>
            <a:lvl1pPr indent="-655320" lvl="0" marL="457200" marR="0" rtl="0" algn="l">
              <a:lnSpc>
                <a:spcPct val="90000"/>
              </a:lnSpc>
              <a:spcBef>
                <a:spcPts val="2400"/>
              </a:spcBef>
              <a:spcAft>
                <a:spcPts val="0"/>
              </a:spcAft>
              <a:buClr>
                <a:schemeClr val="dk1"/>
              </a:buClr>
              <a:buSzPts val="6720"/>
              <a:buFont typeface="Arial"/>
              <a:buChar char="•"/>
              <a:defRPr b="0" i="0" sz="6719" u="none" cap="none" strike="noStrike">
                <a:solidFill>
                  <a:schemeClr val="dk1"/>
                </a:solidFill>
                <a:latin typeface="Calibri"/>
                <a:ea typeface="Calibri"/>
                <a:cs typeface="Calibri"/>
                <a:sym typeface="Calibri"/>
              </a:defRPr>
            </a:lvl1pPr>
            <a:lvl2pPr indent="-594360" lvl="1" marL="914400" marR="0" rtl="0" algn="l">
              <a:lnSpc>
                <a:spcPct val="90000"/>
              </a:lnSpc>
              <a:spcBef>
                <a:spcPts val="12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2pPr>
            <a:lvl3pPr indent="-533400" lvl="2" marL="1371600" marR="0" rtl="0" algn="l">
              <a:lnSpc>
                <a:spcPct val="90000"/>
              </a:lnSpc>
              <a:spcBef>
                <a:spcPts val="12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3pPr>
            <a:lvl4pPr indent="-502919" lvl="3" marL="18288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4pPr>
            <a:lvl5pPr indent="-502920" lvl="4" marL="22860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5pPr>
            <a:lvl6pPr indent="-502920" lvl="5" marL="27432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6pPr>
            <a:lvl7pPr indent="-502920" lvl="6" marL="32004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7pPr>
            <a:lvl8pPr indent="-502920" lvl="7" marL="36576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8pPr>
            <a:lvl9pPr indent="-502920" lvl="8" marL="41148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8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880" u="none" cap="none" strike="noStrike">
                <a:solidFill>
                  <a:srgbClr val="888888"/>
                </a:solidFill>
                <a:latin typeface="Calibri"/>
                <a:ea typeface="Calibri"/>
                <a:cs typeface="Calibri"/>
                <a:sym typeface="Calibri"/>
              </a:defRPr>
            </a:lvl1pPr>
            <a:lvl2pPr indent="0" lvl="1" marL="0" marR="0" rtl="0" algn="r">
              <a:spcBef>
                <a:spcPts val="0"/>
              </a:spcBef>
              <a:buNone/>
              <a:defRPr b="0" i="0" sz="2880" u="none" cap="none" strike="noStrike">
                <a:solidFill>
                  <a:srgbClr val="888888"/>
                </a:solidFill>
                <a:latin typeface="Calibri"/>
                <a:ea typeface="Calibri"/>
                <a:cs typeface="Calibri"/>
                <a:sym typeface="Calibri"/>
              </a:defRPr>
            </a:lvl2pPr>
            <a:lvl3pPr indent="0" lvl="2" marL="0" marR="0" rtl="0" algn="r">
              <a:spcBef>
                <a:spcPts val="0"/>
              </a:spcBef>
              <a:buNone/>
              <a:defRPr b="0" i="0" sz="2880" u="none" cap="none" strike="noStrike">
                <a:solidFill>
                  <a:srgbClr val="888888"/>
                </a:solidFill>
                <a:latin typeface="Calibri"/>
                <a:ea typeface="Calibri"/>
                <a:cs typeface="Calibri"/>
                <a:sym typeface="Calibri"/>
              </a:defRPr>
            </a:lvl3pPr>
            <a:lvl4pPr indent="0" lvl="3" marL="0" marR="0" rtl="0" algn="r">
              <a:spcBef>
                <a:spcPts val="0"/>
              </a:spcBef>
              <a:buNone/>
              <a:defRPr b="0" i="0" sz="2880" u="none" cap="none" strike="noStrike">
                <a:solidFill>
                  <a:srgbClr val="888888"/>
                </a:solidFill>
                <a:latin typeface="Calibri"/>
                <a:ea typeface="Calibri"/>
                <a:cs typeface="Calibri"/>
                <a:sym typeface="Calibri"/>
              </a:defRPr>
            </a:lvl4pPr>
            <a:lvl5pPr indent="0" lvl="4" marL="0" marR="0" rtl="0" algn="r">
              <a:spcBef>
                <a:spcPts val="0"/>
              </a:spcBef>
              <a:buNone/>
              <a:defRPr b="0" i="0" sz="2880" u="none" cap="none" strike="noStrike">
                <a:solidFill>
                  <a:srgbClr val="888888"/>
                </a:solidFill>
                <a:latin typeface="Calibri"/>
                <a:ea typeface="Calibri"/>
                <a:cs typeface="Calibri"/>
                <a:sym typeface="Calibri"/>
              </a:defRPr>
            </a:lvl5pPr>
            <a:lvl6pPr indent="0" lvl="5" marL="0" marR="0" rtl="0" algn="r">
              <a:spcBef>
                <a:spcPts val="0"/>
              </a:spcBef>
              <a:buNone/>
              <a:defRPr b="0" i="0" sz="2880" u="none" cap="none" strike="noStrike">
                <a:solidFill>
                  <a:srgbClr val="888888"/>
                </a:solidFill>
                <a:latin typeface="Calibri"/>
                <a:ea typeface="Calibri"/>
                <a:cs typeface="Calibri"/>
                <a:sym typeface="Calibri"/>
              </a:defRPr>
            </a:lvl6pPr>
            <a:lvl7pPr indent="0" lvl="6" marL="0" marR="0" rtl="0" algn="r">
              <a:spcBef>
                <a:spcPts val="0"/>
              </a:spcBef>
              <a:buNone/>
              <a:defRPr b="0" i="0" sz="2880" u="none" cap="none" strike="noStrike">
                <a:solidFill>
                  <a:srgbClr val="888888"/>
                </a:solidFill>
                <a:latin typeface="Calibri"/>
                <a:ea typeface="Calibri"/>
                <a:cs typeface="Calibri"/>
                <a:sym typeface="Calibri"/>
              </a:defRPr>
            </a:lvl7pPr>
            <a:lvl8pPr indent="0" lvl="7" marL="0" marR="0" rtl="0" algn="r">
              <a:spcBef>
                <a:spcPts val="0"/>
              </a:spcBef>
              <a:buNone/>
              <a:defRPr b="0" i="0" sz="2880" u="none" cap="none" strike="noStrike">
                <a:solidFill>
                  <a:srgbClr val="888888"/>
                </a:solidFill>
                <a:latin typeface="Calibri"/>
                <a:ea typeface="Calibri"/>
                <a:cs typeface="Calibri"/>
                <a:sym typeface="Calibri"/>
              </a:defRPr>
            </a:lvl8pPr>
            <a:lvl9pPr indent="0" lvl="8" marL="0" marR="0" rtl="0" algn="r">
              <a:spcBef>
                <a:spcPts val="0"/>
              </a:spcBef>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10.png"/><Relationship Id="rId13" Type="http://schemas.openxmlformats.org/officeDocument/2006/relationships/image" Target="../media/image34.png"/><Relationship Id="rId12"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38.png"/><Relationship Id="rId15" Type="http://schemas.openxmlformats.org/officeDocument/2006/relationships/image" Target="../media/image6.png"/><Relationship Id="rId14" Type="http://schemas.openxmlformats.org/officeDocument/2006/relationships/image" Target="../media/image3.png"/><Relationship Id="rId17" Type="http://schemas.openxmlformats.org/officeDocument/2006/relationships/image" Target="../media/image15.png"/><Relationship Id="rId16"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3.png"/><Relationship Id="rId18" Type="http://schemas.openxmlformats.org/officeDocument/2006/relationships/image" Target="../media/image18.png"/><Relationship Id="rId7" Type="http://schemas.openxmlformats.org/officeDocument/2006/relationships/image" Target="../media/image5.png"/><Relationship Id="rId8" Type="http://schemas.openxmlformats.org/officeDocument/2006/relationships/image" Target="../media/image35.png"/></Relationships>
</file>

<file path=ppt/slides/_rels/slide2.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3.png"/><Relationship Id="rId13" Type="http://schemas.openxmlformats.org/officeDocument/2006/relationships/image" Target="../media/image28.png"/><Relationship Id="rId12"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image" Target="../media/image30.png"/><Relationship Id="rId15" Type="http://schemas.openxmlformats.org/officeDocument/2006/relationships/image" Target="../media/image31.png"/><Relationship Id="rId14" Type="http://schemas.openxmlformats.org/officeDocument/2006/relationships/image" Target="../media/image32.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27.png"/><Relationship Id="rId8"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 name="Shape 83"/>
        <p:cNvGrpSpPr/>
        <p:nvPr/>
      </p:nvGrpSpPr>
      <p:grpSpPr>
        <a:xfrm>
          <a:off x="0" y="0"/>
          <a:ext cx="0" cy="0"/>
          <a:chOff x="0" y="0"/>
          <a:chExt cx="0" cy="0"/>
        </a:xfrm>
      </p:grpSpPr>
      <p:grpSp>
        <p:nvGrpSpPr>
          <p:cNvPr id="84" name="Google Shape;84;p13"/>
          <p:cNvGrpSpPr/>
          <p:nvPr/>
        </p:nvGrpSpPr>
        <p:grpSpPr>
          <a:xfrm>
            <a:off x="143722" y="208150"/>
            <a:ext cx="21693325" cy="32502100"/>
            <a:chOff x="110760" y="257697"/>
            <a:chExt cx="21693325" cy="32502100"/>
          </a:xfrm>
        </p:grpSpPr>
        <p:grpSp>
          <p:nvGrpSpPr>
            <p:cNvPr id="85" name="Google Shape;85;p13"/>
            <p:cNvGrpSpPr/>
            <p:nvPr/>
          </p:nvGrpSpPr>
          <p:grpSpPr>
            <a:xfrm>
              <a:off x="2590800" y="265608"/>
              <a:ext cx="16689977" cy="2614800"/>
              <a:chOff x="2159000" y="221340"/>
              <a:chExt cx="13908314" cy="2179000"/>
            </a:xfrm>
          </p:grpSpPr>
          <p:sp>
            <p:nvSpPr>
              <p:cNvPr id="86" name="Google Shape;86;p13"/>
              <p:cNvSpPr txBox="1"/>
              <p:nvPr/>
            </p:nvSpPr>
            <p:spPr>
              <a:xfrm>
                <a:off x="2159000" y="221340"/>
                <a:ext cx="13908314" cy="16158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Supercomputer or Cloud Computing?</a:t>
                </a:r>
                <a:endParaRPr/>
              </a:p>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Large-scale, High-computation Data Clustering Tasks with PyOMP on single machine and with PySpark on AWS EC2 instances</a:t>
                </a:r>
                <a:endParaRPr/>
              </a:p>
            </p:txBody>
          </p:sp>
          <p:sp>
            <p:nvSpPr>
              <p:cNvPr id="87" name="Google Shape;87;p13"/>
              <p:cNvSpPr txBox="1"/>
              <p:nvPr/>
            </p:nvSpPr>
            <p:spPr>
              <a:xfrm>
                <a:off x="3053074" y="1707842"/>
                <a:ext cx="11497782" cy="692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Jhao-Ting Chen (jhaoting), Wei-Lun Chiu (weilunc)</a:t>
                </a:r>
                <a:endParaRPr/>
              </a:p>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Carnegie Mellon University – 15-618 Parallel Computer Architecture and Programming – Final Project</a:t>
                </a:r>
                <a:endParaRPr b="0" i="0" sz="2400" u="none" cap="none" strike="noStrike">
                  <a:solidFill>
                    <a:schemeClr val="dk1"/>
                  </a:solidFill>
                  <a:latin typeface="Times New Roman"/>
                  <a:ea typeface="Times New Roman"/>
                  <a:cs typeface="Times New Roman"/>
                  <a:sym typeface="Times New Roman"/>
                </a:endParaRPr>
              </a:p>
            </p:txBody>
          </p:sp>
        </p:grpSp>
        <p:grpSp>
          <p:nvGrpSpPr>
            <p:cNvPr id="88" name="Google Shape;88;p13"/>
            <p:cNvGrpSpPr/>
            <p:nvPr/>
          </p:nvGrpSpPr>
          <p:grpSpPr>
            <a:xfrm>
              <a:off x="232954" y="257697"/>
              <a:ext cx="1902475" cy="2693651"/>
              <a:chOff x="194128" y="214747"/>
              <a:chExt cx="1765301" cy="2499431"/>
            </a:xfrm>
          </p:grpSpPr>
          <p:pic>
            <p:nvPicPr>
              <p:cNvPr id="89" name="Google Shape;89;p13"/>
              <p:cNvPicPr preferRelativeResize="0"/>
              <p:nvPr/>
            </p:nvPicPr>
            <p:blipFill rotWithShape="1">
              <a:blip r:embed="rId3">
                <a:alphaModFix/>
              </a:blip>
              <a:srcRect b="0" l="0" r="0" t="0"/>
              <a:stretch/>
            </p:blipFill>
            <p:spPr>
              <a:xfrm>
                <a:off x="194128" y="214747"/>
                <a:ext cx="1765301" cy="1127831"/>
              </a:xfrm>
              <a:prstGeom prst="rect">
                <a:avLst/>
              </a:prstGeom>
              <a:noFill/>
              <a:ln>
                <a:noFill/>
              </a:ln>
            </p:spPr>
          </p:pic>
          <p:pic>
            <p:nvPicPr>
              <p:cNvPr id="90" name="Google Shape;90;p13"/>
              <p:cNvPicPr preferRelativeResize="0"/>
              <p:nvPr/>
            </p:nvPicPr>
            <p:blipFill rotWithShape="1">
              <a:blip r:embed="rId4">
                <a:alphaModFix/>
              </a:blip>
              <a:srcRect b="0" l="0" r="0" t="0"/>
              <a:stretch/>
            </p:blipFill>
            <p:spPr>
              <a:xfrm>
                <a:off x="194128" y="1342578"/>
                <a:ext cx="1371600" cy="1371600"/>
              </a:xfrm>
              <a:prstGeom prst="rect">
                <a:avLst/>
              </a:prstGeom>
              <a:noFill/>
              <a:ln>
                <a:noFill/>
              </a:ln>
            </p:spPr>
          </p:pic>
        </p:grpSp>
        <p:grpSp>
          <p:nvGrpSpPr>
            <p:cNvPr id="91" name="Google Shape;91;p13"/>
            <p:cNvGrpSpPr/>
            <p:nvPr/>
          </p:nvGrpSpPr>
          <p:grpSpPr>
            <a:xfrm>
              <a:off x="10664684" y="3001873"/>
              <a:ext cx="11077291" cy="25180055"/>
              <a:chOff x="8889958" y="1722492"/>
              <a:chExt cx="9231076" cy="20983392"/>
            </a:xfrm>
          </p:grpSpPr>
          <p:grpSp>
            <p:nvGrpSpPr>
              <p:cNvPr id="92" name="Google Shape;92;p13"/>
              <p:cNvGrpSpPr/>
              <p:nvPr/>
            </p:nvGrpSpPr>
            <p:grpSpPr>
              <a:xfrm>
                <a:off x="8889958" y="19455666"/>
                <a:ext cx="9167422" cy="3250218"/>
                <a:chOff x="10330889" y="12016642"/>
                <a:chExt cx="7193932" cy="2586108"/>
              </a:xfrm>
            </p:grpSpPr>
            <p:grpSp>
              <p:nvGrpSpPr>
                <p:cNvPr id="93" name="Google Shape;93;p13"/>
                <p:cNvGrpSpPr/>
                <p:nvPr/>
              </p:nvGrpSpPr>
              <p:grpSpPr>
                <a:xfrm>
                  <a:off x="10330889" y="12016642"/>
                  <a:ext cx="7193932" cy="2447225"/>
                  <a:chOff x="10330889" y="12016642"/>
                  <a:chExt cx="7193932" cy="2447225"/>
                </a:xfrm>
              </p:grpSpPr>
              <p:pic>
                <p:nvPicPr>
                  <p:cNvPr id="94" name="Google Shape;94;p13"/>
                  <p:cNvPicPr preferRelativeResize="0"/>
                  <p:nvPr/>
                </p:nvPicPr>
                <p:blipFill rotWithShape="1">
                  <a:blip r:embed="rId5">
                    <a:alphaModFix/>
                  </a:blip>
                  <a:srcRect b="51667" l="0" r="49018" t="0"/>
                  <a:stretch/>
                </p:blipFill>
                <p:spPr>
                  <a:xfrm>
                    <a:off x="10330889" y="12016642"/>
                    <a:ext cx="3642363" cy="2418680"/>
                  </a:xfrm>
                  <a:prstGeom prst="rect">
                    <a:avLst/>
                  </a:prstGeom>
                  <a:noFill/>
                  <a:ln>
                    <a:noFill/>
                  </a:ln>
                </p:spPr>
              </p:pic>
              <p:pic>
                <p:nvPicPr>
                  <p:cNvPr id="95" name="Google Shape;95;p13"/>
                  <p:cNvPicPr preferRelativeResize="0"/>
                  <p:nvPr/>
                </p:nvPicPr>
                <p:blipFill rotWithShape="1">
                  <a:blip r:embed="rId5">
                    <a:alphaModFix/>
                  </a:blip>
                  <a:srcRect b="4932" l="50255" r="33" t="49178"/>
                  <a:stretch/>
                </p:blipFill>
                <p:spPr>
                  <a:xfrm>
                    <a:off x="13973250" y="12167467"/>
                    <a:ext cx="3551571" cy="2296400"/>
                  </a:xfrm>
                  <a:prstGeom prst="rect">
                    <a:avLst/>
                  </a:prstGeom>
                  <a:noFill/>
                  <a:ln>
                    <a:noFill/>
                  </a:ln>
                </p:spPr>
              </p:pic>
              <p:pic>
                <p:nvPicPr>
                  <p:cNvPr id="96" name="Google Shape;96;p13"/>
                  <p:cNvPicPr preferRelativeResize="0"/>
                  <p:nvPr/>
                </p:nvPicPr>
                <p:blipFill rotWithShape="1">
                  <a:blip r:embed="rId5">
                    <a:alphaModFix/>
                  </a:blip>
                  <a:srcRect b="51328" l="62377" r="33916" t="43099"/>
                  <a:stretch/>
                </p:blipFill>
                <p:spPr>
                  <a:xfrm>
                    <a:off x="14815079" y="14156427"/>
                    <a:ext cx="264887" cy="278914"/>
                  </a:xfrm>
                  <a:prstGeom prst="rect">
                    <a:avLst/>
                  </a:prstGeom>
                  <a:noFill/>
                  <a:ln>
                    <a:noFill/>
                  </a:ln>
                </p:spPr>
              </p:pic>
            </p:grpSp>
            <p:pic>
              <p:nvPicPr>
                <p:cNvPr id="97" name="Google Shape;97;p13"/>
                <p:cNvPicPr preferRelativeResize="0"/>
                <p:nvPr/>
              </p:nvPicPr>
              <p:blipFill rotWithShape="1">
                <a:blip r:embed="rId5">
                  <a:alphaModFix/>
                </a:blip>
                <a:srcRect b="-153" l="28110" r="27550" t="96193"/>
                <a:stretch/>
              </p:blipFill>
              <p:spPr>
                <a:xfrm>
                  <a:off x="12271453" y="14404594"/>
                  <a:ext cx="3167742" cy="198156"/>
                </a:xfrm>
                <a:prstGeom prst="rect">
                  <a:avLst/>
                </a:prstGeom>
                <a:noFill/>
                <a:ln>
                  <a:noFill/>
                </a:ln>
              </p:spPr>
            </p:pic>
          </p:grpSp>
          <p:grpSp>
            <p:nvGrpSpPr>
              <p:cNvPr id="98" name="Google Shape;98;p13"/>
              <p:cNvGrpSpPr/>
              <p:nvPr/>
            </p:nvGrpSpPr>
            <p:grpSpPr>
              <a:xfrm>
                <a:off x="8928256" y="1722492"/>
                <a:ext cx="9192778" cy="17942213"/>
                <a:chOff x="119053" y="8255332"/>
                <a:chExt cx="9192778" cy="17942213"/>
              </a:xfrm>
            </p:grpSpPr>
            <p:sp>
              <p:nvSpPr>
                <p:cNvPr id="99" name="Google Shape;99;p13"/>
                <p:cNvSpPr txBox="1"/>
                <p:nvPr/>
              </p:nvSpPr>
              <p:spPr>
                <a:xfrm>
                  <a:off x="212487" y="8255332"/>
                  <a:ext cx="9069350" cy="213477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Results – PyOMP</a:t>
                  </a:r>
                  <a:endParaRPr b="1" i="0" sz="28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Hardware Setup</a:t>
                  </a:r>
                  <a:endParaRPr/>
                </a:p>
                <a:p>
                  <a:pPr indent="548640" lvl="0" marL="0"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We ran the experiments on one of our personal computer with AMD Ryzen5 5600x as CPU. AMD 5600x has 6 cores (12 threads), maximum clock speed of 4.6 GHz. The pricing of AMD Ryzen5 5600x is 299 $USD.</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1440"/>
                    </a:spcBef>
                    <a:spcAft>
                      <a:spcPts val="0"/>
                    </a:spcAft>
                    <a:buNone/>
                  </a:pPr>
                  <a:r>
                    <a:rPr b="1" i="0" lang="en-US" sz="2400" u="none" cap="none" strike="noStrike">
                      <a:solidFill>
                        <a:schemeClr val="dk1"/>
                      </a:solidFill>
                      <a:latin typeface="Times New Roman"/>
                      <a:ea typeface="Times New Roman"/>
                      <a:cs typeface="Times New Roman"/>
                      <a:sym typeface="Times New Roman"/>
                    </a:rPr>
                    <a:t>Serial Implementation Analysis </a:t>
                  </a:r>
                  <a:endParaRPr b="1" i="0" sz="2400" u="none" cap="none" strike="noStrike">
                    <a:solidFill>
                      <a:schemeClr val="dk1"/>
                    </a:solidFill>
                    <a:latin typeface="Times New Roman"/>
                    <a:ea typeface="Times New Roman"/>
                    <a:cs typeface="Times New Roman"/>
                    <a:sym typeface="Times New Roman"/>
                  </a:endParaRPr>
                </a:p>
              </p:txBody>
            </p:sp>
            <p:grpSp>
              <p:nvGrpSpPr>
                <p:cNvPr id="100" name="Google Shape;100;p13"/>
                <p:cNvGrpSpPr/>
                <p:nvPr/>
              </p:nvGrpSpPr>
              <p:grpSpPr>
                <a:xfrm>
                  <a:off x="119053" y="10228567"/>
                  <a:ext cx="9102435" cy="1562112"/>
                  <a:chOff x="9052560" y="11127079"/>
                  <a:chExt cx="9102435" cy="1562112"/>
                </a:xfrm>
              </p:grpSpPr>
              <p:pic>
                <p:nvPicPr>
                  <p:cNvPr id="101" name="Google Shape;101;p13"/>
                  <p:cNvPicPr preferRelativeResize="0"/>
                  <p:nvPr/>
                </p:nvPicPr>
                <p:blipFill rotWithShape="1">
                  <a:blip r:embed="rId6">
                    <a:alphaModFix/>
                  </a:blip>
                  <a:srcRect b="0" l="0" r="0" t="0"/>
                  <a:stretch/>
                </p:blipFill>
                <p:spPr>
                  <a:xfrm>
                    <a:off x="9052560" y="11162289"/>
                    <a:ext cx="6026728" cy="1463846"/>
                  </a:xfrm>
                  <a:prstGeom prst="rect">
                    <a:avLst/>
                  </a:prstGeom>
                  <a:noFill/>
                  <a:ln>
                    <a:noFill/>
                  </a:ln>
                </p:spPr>
              </p:pic>
              <p:pic>
                <p:nvPicPr>
                  <p:cNvPr id="102" name="Google Shape;102;p13"/>
                  <p:cNvPicPr preferRelativeResize="0"/>
                  <p:nvPr/>
                </p:nvPicPr>
                <p:blipFill rotWithShape="1">
                  <a:blip r:embed="rId7">
                    <a:alphaModFix/>
                  </a:blip>
                  <a:srcRect b="0" l="0" r="0" t="0"/>
                  <a:stretch/>
                </p:blipFill>
                <p:spPr>
                  <a:xfrm>
                    <a:off x="14829904" y="11127079"/>
                    <a:ext cx="3325091" cy="1562112"/>
                  </a:xfrm>
                  <a:prstGeom prst="rect">
                    <a:avLst/>
                  </a:prstGeom>
                  <a:noFill/>
                  <a:ln>
                    <a:noFill/>
                  </a:ln>
                </p:spPr>
              </p:pic>
            </p:grpSp>
            <p:pic>
              <p:nvPicPr>
                <p:cNvPr id="103" name="Google Shape;103;p13"/>
                <p:cNvPicPr preferRelativeResize="0"/>
                <p:nvPr/>
              </p:nvPicPr>
              <p:blipFill rotWithShape="1">
                <a:blip r:embed="rId8">
                  <a:alphaModFix/>
                </a:blip>
                <a:srcRect b="0" l="3130" r="5795" t="0"/>
                <a:stretch/>
              </p:blipFill>
              <p:spPr>
                <a:xfrm>
                  <a:off x="440362" y="19268679"/>
                  <a:ext cx="8489043" cy="3063694"/>
                </a:xfrm>
                <a:prstGeom prst="rect">
                  <a:avLst/>
                </a:prstGeom>
                <a:noFill/>
                <a:ln>
                  <a:noFill/>
                </a:ln>
              </p:spPr>
            </p:pic>
            <p:grpSp>
              <p:nvGrpSpPr>
                <p:cNvPr id="104" name="Google Shape;104;p13"/>
                <p:cNvGrpSpPr/>
                <p:nvPr/>
              </p:nvGrpSpPr>
              <p:grpSpPr>
                <a:xfrm>
                  <a:off x="119053" y="12898960"/>
                  <a:ext cx="9065050" cy="2649611"/>
                  <a:chOff x="-31627" y="8088884"/>
                  <a:chExt cx="9065050" cy="2649611"/>
                </a:xfrm>
              </p:grpSpPr>
              <p:grpSp>
                <p:nvGrpSpPr>
                  <p:cNvPr id="105" name="Google Shape;105;p13"/>
                  <p:cNvGrpSpPr/>
                  <p:nvPr/>
                </p:nvGrpSpPr>
                <p:grpSpPr>
                  <a:xfrm>
                    <a:off x="-31627" y="8144089"/>
                    <a:ext cx="4338863" cy="2594406"/>
                    <a:chOff x="-18249" y="8130453"/>
                    <a:chExt cx="4338863" cy="2594406"/>
                  </a:xfrm>
                </p:grpSpPr>
                <p:pic>
                  <p:nvPicPr>
                    <p:cNvPr id="106" name="Google Shape;106;p13"/>
                    <p:cNvPicPr preferRelativeResize="0"/>
                    <p:nvPr/>
                  </p:nvPicPr>
                  <p:blipFill rotWithShape="1">
                    <a:blip r:embed="rId9">
                      <a:alphaModFix/>
                    </a:blip>
                    <a:srcRect b="0" l="14202" r="14905" t="0"/>
                    <a:stretch/>
                  </p:blipFill>
                  <p:spPr>
                    <a:xfrm>
                      <a:off x="-18249" y="8130453"/>
                      <a:ext cx="4302579" cy="2587356"/>
                    </a:xfrm>
                    <a:prstGeom prst="rect">
                      <a:avLst/>
                    </a:prstGeom>
                    <a:noFill/>
                    <a:ln>
                      <a:noFill/>
                    </a:ln>
                  </p:spPr>
                </p:pic>
                <p:pic>
                  <p:nvPicPr>
                    <p:cNvPr id="107" name="Google Shape;107;p13"/>
                    <p:cNvPicPr preferRelativeResize="0"/>
                    <p:nvPr/>
                  </p:nvPicPr>
                  <p:blipFill rotWithShape="1">
                    <a:blip r:embed="rId9">
                      <a:alphaModFix/>
                    </a:blip>
                    <a:srcRect b="0" l="21796" r="23594" t="91216"/>
                    <a:stretch/>
                  </p:blipFill>
                  <p:spPr>
                    <a:xfrm>
                      <a:off x="75185" y="10391791"/>
                      <a:ext cx="4245429" cy="333068"/>
                    </a:xfrm>
                    <a:prstGeom prst="rect">
                      <a:avLst/>
                    </a:prstGeom>
                    <a:noFill/>
                    <a:ln>
                      <a:noFill/>
                    </a:ln>
                  </p:spPr>
                </p:pic>
              </p:grpSp>
              <p:grpSp>
                <p:nvGrpSpPr>
                  <p:cNvPr id="108" name="Google Shape;108;p13"/>
                  <p:cNvGrpSpPr/>
                  <p:nvPr/>
                </p:nvGrpSpPr>
                <p:grpSpPr>
                  <a:xfrm>
                    <a:off x="4250475" y="8088884"/>
                    <a:ext cx="4782948" cy="2592893"/>
                    <a:chOff x="920850" y="12127674"/>
                    <a:chExt cx="4782948" cy="2592893"/>
                  </a:xfrm>
                </p:grpSpPr>
                <p:pic>
                  <p:nvPicPr>
                    <p:cNvPr id="109" name="Google Shape;109;p13"/>
                    <p:cNvPicPr preferRelativeResize="0"/>
                    <p:nvPr/>
                  </p:nvPicPr>
                  <p:blipFill rotWithShape="1">
                    <a:blip r:embed="rId10">
                      <a:alphaModFix/>
                    </a:blip>
                    <a:srcRect b="0" l="3723" r="3174" t="92095"/>
                    <a:stretch/>
                  </p:blipFill>
                  <p:spPr>
                    <a:xfrm>
                      <a:off x="995294" y="14497233"/>
                      <a:ext cx="4650653" cy="223334"/>
                    </a:xfrm>
                    <a:prstGeom prst="rect">
                      <a:avLst/>
                    </a:prstGeom>
                    <a:noFill/>
                    <a:ln>
                      <a:noFill/>
                    </a:ln>
                  </p:spPr>
                </p:pic>
                <p:pic>
                  <p:nvPicPr>
                    <p:cNvPr id="110" name="Google Shape;110;p13"/>
                    <p:cNvPicPr preferRelativeResize="0"/>
                    <p:nvPr/>
                  </p:nvPicPr>
                  <p:blipFill rotWithShape="1">
                    <a:blip r:embed="rId10">
                      <a:alphaModFix/>
                    </a:blip>
                    <a:srcRect b="14682" l="3404" r="1555" t="2856"/>
                    <a:stretch/>
                  </p:blipFill>
                  <p:spPr>
                    <a:xfrm>
                      <a:off x="920850" y="12127674"/>
                      <a:ext cx="4782948" cy="2336532"/>
                    </a:xfrm>
                    <a:prstGeom prst="rect">
                      <a:avLst/>
                    </a:prstGeom>
                    <a:noFill/>
                    <a:ln>
                      <a:noFill/>
                    </a:ln>
                  </p:spPr>
                </p:pic>
              </p:grpSp>
            </p:grpSp>
            <p:sp>
              <p:nvSpPr>
                <p:cNvPr id="111" name="Google Shape;111;p13"/>
                <p:cNvSpPr txBox="1"/>
                <p:nvPr/>
              </p:nvSpPr>
              <p:spPr>
                <a:xfrm>
                  <a:off x="188309" y="15453948"/>
                  <a:ext cx="8993150" cy="3919877"/>
                </a:xfrm>
                <a:prstGeom prst="rect">
                  <a:avLst/>
                </a:prstGeom>
                <a:blipFill rotWithShape="1">
                  <a:blip r:embed="rId11">
                    <a:alphaModFix/>
                  </a:blip>
                  <a:stretch>
                    <a:fillRect b="-1941" l="-846" r="-902" t="-103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 </a:t>
                  </a:r>
                  <a:endParaRPr/>
                </a:p>
              </p:txBody>
            </p:sp>
            <p:sp>
              <p:nvSpPr>
                <p:cNvPr id="112" name="Google Shape;112;p13"/>
                <p:cNvSpPr txBox="1"/>
                <p:nvPr/>
              </p:nvSpPr>
              <p:spPr>
                <a:xfrm>
                  <a:off x="228338" y="11661100"/>
                  <a:ext cx="8993150" cy="135934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Runtime v. nThreads </a:t>
                  </a:r>
                  <a:endParaRPr b="1" sz="28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The runtime for the three stages in k-means are shown in Fig 3. Clustering Data stage accounts for most of the runtime. This is expected since clustering data points involves heavy computation on Euclidean distances.</a:t>
                  </a:r>
                  <a:endParaRPr/>
                </a:p>
              </p:txBody>
            </p:sp>
            <p:sp>
              <p:nvSpPr>
                <p:cNvPr id="113" name="Google Shape;113;p13"/>
                <p:cNvSpPr txBox="1"/>
                <p:nvPr/>
              </p:nvSpPr>
              <p:spPr>
                <a:xfrm>
                  <a:off x="209395" y="22277668"/>
                  <a:ext cx="9102436" cy="39198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Different Optimization Approaches</a:t>
                  </a:r>
                  <a:endParaRPr b="1" sz="24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In Fig 5, we see that the same program but optimized with NumPy operations achieves a speedup comparing with plain implementation. Our PyOMP implementation with 12 threads speedup out-performed the NumPy-optimized program by </a:t>
                  </a:r>
                  <a:r>
                    <a:rPr b="1" lang="en-US" sz="2400">
                      <a:solidFill>
                        <a:schemeClr val="dk1"/>
                      </a:solidFill>
                      <a:latin typeface="Times New Roman"/>
                      <a:ea typeface="Times New Roman"/>
                      <a:cs typeface="Times New Roman"/>
                      <a:sym typeface="Times New Roman"/>
                    </a:rPr>
                    <a:t>1.44x</a:t>
                  </a:r>
                  <a:r>
                    <a:rPr lang="en-US" sz="2400">
                      <a:solidFill>
                        <a:schemeClr val="dk1"/>
                      </a:solidFill>
                      <a:latin typeface="Times New Roman"/>
                      <a:ea typeface="Times New Roman"/>
                      <a:cs typeface="Times New Roman"/>
                      <a:sym typeface="Times New Roman"/>
                    </a:rPr>
                    <a:t>. The fastest scikit-learn implements has more optimized K-means algorithm with built-in OpenMP support on multi-threading. </a:t>
                  </a:r>
                  <a:endParaRPr/>
                </a:p>
                <a:p>
                  <a:pPr indent="0" lvl="0" marL="0" marR="0" rtl="0" algn="just">
                    <a:spcBef>
                      <a:spcPts val="1440"/>
                    </a:spcBef>
                    <a:spcAft>
                      <a:spcPts val="0"/>
                    </a:spcAft>
                    <a:buNone/>
                  </a:pPr>
                  <a:r>
                    <a:rPr b="1" lang="en-US" sz="2400">
                      <a:solidFill>
                        <a:schemeClr val="dk1"/>
                      </a:solidFill>
                      <a:latin typeface="Times New Roman"/>
                      <a:ea typeface="Times New Roman"/>
                      <a:cs typeface="Times New Roman"/>
                      <a:sym typeface="Times New Roman"/>
                    </a:rPr>
                    <a:t>CPU Utilization Analysis</a:t>
                  </a:r>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To better inspect the threads utilization during execution, we logged the CPU clock rate. For PyOMP parallelized implementation, some logs are shown in Fig 6. As demonstrated in Fig 6a, there is always 1 core with the clock speed at about 4.5 GHz due to context swtiching. Fig 6b demonstrated the cores were executing exact same computation. </a:t>
                  </a:r>
                  <a:endParaRPr/>
                </a:p>
              </p:txBody>
            </p:sp>
          </p:grpSp>
        </p:grpSp>
        <p:grpSp>
          <p:nvGrpSpPr>
            <p:cNvPr id="114" name="Google Shape;114;p13"/>
            <p:cNvGrpSpPr/>
            <p:nvPr/>
          </p:nvGrpSpPr>
          <p:grpSpPr>
            <a:xfrm>
              <a:off x="19413582" y="257697"/>
              <a:ext cx="2390503" cy="2491841"/>
              <a:chOff x="16177985" y="214747"/>
              <a:chExt cx="1992086" cy="2076534"/>
            </a:xfrm>
          </p:grpSpPr>
          <p:pic>
            <p:nvPicPr>
              <p:cNvPr descr="Qr code&#10;&#10;Description automatically generated" id="115" name="Google Shape;115;p13"/>
              <p:cNvPicPr preferRelativeResize="0"/>
              <p:nvPr/>
            </p:nvPicPr>
            <p:blipFill rotWithShape="1">
              <a:blip r:embed="rId12">
                <a:alphaModFix/>
              </a:blip>
              <a:srcRect b="0" l="0" r="0" t="0"/>
              <a:stretch/>
            </p:blipFill>
            <p:spPr>
              <a:xfrm>
                <a:off x="16266885" y="214747"/>
                <a:ext cx="1825170" cy="1825170"/>
              </a:xfrm>
              <a:prstGeom prst="rect">
                <a:avLst/>
              </a:prstGeom>
              <a:noFill/>
              <a:ln>
                <a:noFill/>
              </a:ln>
            </p:spPr>
          </p:pic>
          <p:sp>
            <p:nvSpPr>
              <p:cNvPr id="116" name="Google Shape;116;p13"/>
              <p:cNvSpPr txBox="1"/>
              <p:nvPr/>
            </p:nvSpPr>
            <p:spPr>
              <a:xfrm>
                <a:off x="16177985" y="1881927"/>
                <a:ext cx="1992086" cy="4093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92">
                    <a:solidFill>
                      <a:schemeClr val="dk1"/>
                    </a:solidFill>
                    <a:latin typeface="Times New Roman"/>
                    <a:ea typeface="Times New Roman"/>
                    <a:cs typeface="Times New Roman"/>
                    <a:sym typeface="Times New Roman"/>
                  </a:rPr>
                  <a:t>Project Website</a:t>
                </a:r>
                <a:endParaRPr/>
              </a:p>
            </p:txBody>
          </p:sp>
        </p:grpSp>
        <p:grpSp>
          <p:nvGrpSpPr>
            <p:cNvPr id="117" name="Google Shape;117;p13"/>
            <p:cNvGrpSpPr/>
            <p:nvPr/>
          </p:nvGrpSpPr>
          <p:grpSpPr>
            <a:xfrm>
              <a:off x="110760" y="2956076"/>
              <a:ext cx="10735639" cy="26488675"/>
              <a:chOff x="109915" y="3544143"/>
              <a:chExt cx="10735639" cy="26488675"/>
            </a:xfrm>
          </p:grpSpPr>
          <p:pic>
            <p:nvPicPr>
              <p:cNvPr id="118" name="Google Shape;118;p13"/>
              <p:cNvPicPr preferRelativeResize="0"/>
              <p:nvPr/>
            </p:nvPicPr>
            <p:blipFill rotWithShape="1">
              <a:blip r:embed="rId13">
                <a:alphaModFix/>
              </a:blip>
              <a:srcRect b="0" l="0" r="0" t="0"/>
              <a:stretch/>
            </p:blipFill>
            <p:spPr>
              <a:xfrm>
                <a:off x="253469" y="10540697"/>
                <a:ext cx="10410370" cy="3360390"/>
              </a:xfrm>
              <a:prstGeom prst="rect">
                <a:avLst/>
              </a:prstGeom>
              <a:noFill/>
              <a:ln>
                <a:noFill/>
              </a:ln>
            </p:spPr>
          </p:pic>
          <p:grpSp>
            <p:nvGrpSpPr>
              <p:cNvPr id="119" name="Google Shape;119;p13"/>
              <p:cNvGrpSpPr/>
              <p:nvPr/>
            </p:nvGrpSpPr>
            <p:grpSpPr>
              <a:xfrm>
                <a:off x="109915" y="26177133"/>
                <a:ext cx="10735639" cy="3855685"/>
                <a:chOff x="119101" y="15473793"/>
                <a:chExt cx="8946366" cy="3213071"/>
              </a:xfrm>
            </p:grpSpPr>
            <p:pic>
              <p:nvPicPr>
                <p:cNvPr id="120" name="Google Shape;120;p13"/>
                <p:cNvPicPr preferRelativeResize="0"/>
                <p:nvPr/>
              </p:nvPicPr>
              <p:blipFill rotWithShape="1">
                <a:blip r:embed="rId14">
                  <a:alphaModFix/>
                </a:blip>
                <a:srcRect b="22241" l="0" r="0" t="0"/>
                <a:stretch/>
              </p:blipFill>
              <p:spPr>
                <a:xfrm>
                  <a:off x="119101" y="15473793"/>
                  <a:ext cx="8946366" cy="2598868"/>
                </a:xfrm>
                <a:prstGeom prst="rect">
                  <a:avLst/>
                </a:prstGeom>
                <a:noFill/>
                <a:ln>
                  <a:noFill/>
                </a:ln>
              </p:spPr>
            </p:pic>
            <p:pic>
              <p:nvPicPr>
                <p:cNvPr id="121" name="Google Shape;121;p13"/>
                <p:cNvPicPr preferRelativeResize="0"/>
                <p:nvPr/>
              </p:nvPicPr>
              <p:blipFill rotWithShape="1">
                <a:blip r:embed="rId14">
                  <a:alphaModFix/>
                </a:blip>
                <a:srcRect b="0" l="11303" r="17381" t="81256"/>
                <a:stretch/>
              </p:blipFill>
              <p:spPr>
                <a:xfrm>
                  <a:off x="1807029" y="18072660"/>
                  <a:ext cx="5410785" cy="614204"/>
                </a:xfrm>
                <a:prstGeom prst="rect">
                  <a:avLst/>
                </a:prstGeom>
                <a:noFill/>
                <a:ln>
                  <a:noFill/>
                </a:ln>
              </p:spPr>
            </p:pic>
          </p:grpSp>
          <p:sp>
            <p:nvSpPr>
              <p:cNvPr id="122" name="Google Shape;122;p13"/>
              <p:cNvSpPr txBox="1"/>
              <p:nvPr/>
            </p:nvSpPr>
            <p:spPr>
              <a:xfrm>
                <a:off x="160451" y="3544143"/>
                <a:ext cx="10542846" cy="70552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Abstract</a:t>
                </a:r>
                <a:endParaRPr b="1" sz="28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We compared the performance and costs of executing data clustering algorithms on a multi-core machine with PyOMP and on a set of workers with comparable resource constraints of AWS instances with PySpark. We analyzed the serial, parallelized, and distributed implementation of two clustering algorithms: K-means and DBSCAN, evaluated their trade-off between performance, financial cost, and different algorithmic strategies.</a:t>
                </a:r>
                <a:endParaRPr/>
              </a:p>
              <a:p>
                <a:pPr indent="0" lvl="0" marL="0" marR="0" rtl="0" algn="just">
                  <a:spcBef>
                    <a:spcPts val="1440"/>
                  </a:spcBef>
                  <a:spcAft>
                    <a:spcPts val="0"/>
                  </a:spcAft>
                  <a:buNone/>
                </a:pPr>
                <a:r>
                  <a:rPr b="1" lang="en-US" sz="2800">
                    <a:solidFill>
                      <a:schemeClr val="dk1"/>
                    </a:solidFill>
                    <a:latin typeface="Times New Roman"/>
                    <a:ea typeface="Times New Roman"/>
                    <a:cs typeface="Times New Roman"/>
                    <a:sym typeface="Times New Roman"/>
                  </a:rPr>
                  <a:t>PyOMP</a:t>
                </a:r>
                <a:endParaRPr b="1" sz="28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PyOMP, released by Intel Corp., provides an easy-to-use API that allows developers to parallelize their Python code with minimal modifications, by adding OpenMP directives to their code. Built upon Numba, PyOMP offers users an OpenMP-similar syntax for accessibility. Programs written in C with OpenMP performs only 2.8% faster than programs in PyOMP. Numba is just-in-time (JIT) compiler that translates Python into optimized machine code at runtime, just before execution, providing significant speedups for computationally intensive tasks. Numba uses LLVM as the backend for its JIT compiler, capable of many optimization techniques including vectorization, automatic parallelization, and loop unrolling. Example PyOMP operations are shown in Table 1.</a:t>
                </a:r>
                <a:endParaRPr/>
              </a:p>
            </p:txBody>
          </p:sp>
          <p:sp>
            <p:nvSpPr>
              <p:cNvPr id="123" name="Google Shape;123;p13"/>
              <p:cNvSpPr txBox="1"/>
              <p:nvPr/>
            </p:nvSpPr>
            <p:spPr>
              <a:xfrm>
                <a:off x="222349" y="13772604"/>
                <a:ext cx="10410370" cy="236988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PySpark</a:t>
                </a:r>
                <a:endParaRPr b="1" sz="28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PySpark is a Python API for Apache Spark, a distributed computing system used for big data processing and analytics. Spark is designed to work with large-scale data processing tasks that require high-speed data processing and distributed computing capabilities. PySpark provides even more easy-to-use interface for users to handle data analytic tasks in Python.</a:t>
                </a:r>
                <a:endParaRPr/>
              </a:p>
            </p:txBody>
          </p:sp>
          <p:sp>
            <p:nvSpPr>
              <p:cNvPr id="124" name="Google Shape;124;p13"/>
              <p:cNvSpPr txBox="1"/>
              <p:nvPr/>
            </p:nvSpPr>
            <p:spPr>
              <a:xfrm>
                <a:off x="204470" y="16126733"/>
                <a:ext cx="10482526" cy="6550511"/>
              </a:xfrm>
              <a:prstGeom prst="rect">
                <a:avLst/>
              </a:prstGeom>
              <a:blipFill rotWithShape="1">
                <a:blip r:embed="rId15">
                  <a:alphaModFix/>
                </a:blip>
                <a:stretch>
                  <a:fillRect b="-2140" l="-1162" r="-871" t="-102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125" name="Google Shape;125;p13"/>
              <p:cNvGrpSpPr/>
              <p:nvPr/>
            </p:nvGrpSpPr>
            <p:grpSpPr>
              <a:xfrm>
                <a:off x="254444" y="22703511"/>
                <a:ext cx="10354858" cy="3422926"/>
                <a:chOff x="107875" y="17536884"/>
                <a:chExt cx="8629048" cy="2852438"/>
              </a:xfrm>
            </p:grpSpPr>
            <p:pic>
              <p:nvPicPr>
                <p:cNvPr id="126" name="Google Shape;126;p13"/>
                <p:cNvPicPr preferRelativeResize="0"/>
                <p:nvPr/>
              </p:nvPicPr>
              <p:blipFill rotWithShape="1">
                <a:blip r:embed="rId16">
                  <a:alphaModFix/>
                </a:blip>
                <a:srcRect b="12325" l="1965" r="2463" t="0"/>
                <a:stretch/>
              </p:blipFill>
              <p:spPr>
                <a:xfrm>
                  <a:off x="107875" y="17536884"/>
                  <a:ext cx="4267963" cy="2646513"/>
                </a:xfrm>
                <a:prstGeom prst="rect">
                  <a:avLst/>
                </a:prstGeom>
                <a:noFill/>
                <a:ln>
                  <a:noFill/>
                </a:ln>
              </p:spPr>
            </p:pic>
            <p:pic>
              <p:nvPicPr>
                <p:cNvPr id="127" name="Google Shape;127;p13"/>
                <p:cNvPicPr preferRelativeResize="0"/>
                <p:nvPr/>
              </p:nvPicPr>
              <p:blipFill rotWithShape="1">
                <a:blip r:embed="rId17">
                  <a:alphaModFix/>
                </a:blip>
                <a:srcRect b="11821" l="1486" r="1486" t="0"/>
                <a:stretch/>
              </p:blipFill>
              <p:spPr>
                <a:xfrm>
                  <a:off x="4392687" y="17811351"/>
                  <a:ext cx="4344236" cy="1856517"/>
                </a:xfrm>
                <a:prstGeom prst="rect">
                  <a:avLst/>
                </a:prstGeom>
                <a:noFill/>
                <a:ln>
                  <a:noFill/>
                </a:ln>
              </p:spPr>
            </p:pic>
            <p:pic>
              <p:nvPicPr>
                <p:cNvPr id="128" name="Google Shape;128;p13"/>
                <p:cNvPicPr preferRelativeResize="0"/>
                <p:nvPr/>
              </p:nvPicPr>
              <p:blipFill rotWithShape="1">
                <a:blip r:embed="rId16">
                  <a:alphaModFix/>
                </a:blip>
                <a:srcRect b="2176" l="12564" r="14051" t="91830"/>
                <a:stretch/>
              </p:blipFill>
              <p:spPr>
                <a:xfrm>
                  <a:off x="136793" y="20156927"/>
                  <a:ext cx="4210125" cy="232394"/>
                </a:xfrm>
                <a:prstGeom prst="rect">
                  <a:avLst/>
                </a:prstGeom>
                <a:noFill/>
                <a:ln>
                  <a:noFill/>
                </a:ln>
              </p:spPr>
            </p:pic>
            <p:pic>
              <p:nvPicPr>
                <p:cNvPr id="129" name="Google Shape;129;p13"/>
                <p:cNvPicPr preferRelativeResize="0"/>
                <p:nvPr/>
              </p:nvPicPr>
              <p:blipFill rotWithShape="1">
                <a:blip r:embed="rId17">
                  <a:alphaModFix/>
                </a:blip>
                <a:srcRect b="261" l="20437" r="21005" t="92797"/>
                <a:stretch/>
              </p:blipFill>
              <p:spPr>
                <a:xfrm>
                  <a:off x="4631678" y="20178154"/>
                  <a:ext cx="3788450" cy="211168"/>
                </a:xfrm>
                <a:prstGeom prst="rect">
                  <a:avLst/>
                </a:prstGeom>
                <a:noFill/>
                <a:ln>
                  <a:noFill/>
                </a:ln>
              </p:spPr>
            </p:pic>
          </p:grpSp>
          <p:pic>
            <p:nvPicPr>
              <p:cNvPr id="130" name="Google Shape;130;p13"/>
              <p:cNvPicPr preferRelativeResize="0"/>
              <p:nvPr/>
            </p:nvPicPr>
            <p:blipFill rotWithShape="1">
              <a:blip r:embed="rId13">
                <a:alphaModFix/>
              </a:blip>
              <a:srcRect b="0" l="0" r="0" t="91253"/>
              <a:stretch/>
            </p:blipFill>
            <p:spPr>
              <a:xfrm>
                <a:off x="272550" y="13570747"/>
                <a:ext cx="10410370" cy="325318"/>
              </a:xfrm>
              <a:prstGeom prst="rect">
                <a:avLst/>
              </a:prstGeom>
              <a:noFill/>
              <a:ln>
                <a:noFill/>
              </a:ln>
            </p:spPr>
          </p:pic>
        </p:grpSp>
        <p:sp>
          <p:nvSpPr>
            <p:cNvPr id="131" name="Google Shape;131;p13"/>
            <p:cNvSpPr txBox="1"/>
            <p:nvPr/>
          </p:nvSpPr>
          <p:spPr>
            <a:xfrm>
              <a:off x="232954" y="29394924"/>
              <a:ext cx="10360332" cy="32265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Conclusion - PySpark</a:t>
              </a:r>
              <a:endParaRPr b="1" sz="24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Our implementation of k-means clustering parallelized with PySpark achieved </a:t>
              </a:r>
              <a:r>
                <a:rPr b="1" lang="en-US" sz="2400">
                  <a:solidFill>
                    <a:schemeClr val="dk1"/>
                  </a:solidFill>
                  <a:latin typeface="Times New Roman"/>
                  <a:ea typeface="Times New Roman"/>
                  <a:cs typeface="Times New Roman"/>
                  <a:sym typeface="Times New Roman"/>
                </a:rPr>
                <a:t>10.41x speedup </a:t>
              </a:r>
              <a:r>
                <a:rPr lang="en-US" sz="2400">
                  <a:solidFill>
                    <a:schemeClr val="dk1"/>
                  </a:solidFill>
                  <a:latin typeface="Times New Roman"/>
                  <a:ea typeface="Times New Roman"/>
                  <a:cs typeface="Times New Roman"/>
                  <a:sym typeface="Times New Roman"/>
                </a:rPr>
                <a:t>on a 12-node cluster, with each node having 2 vCPUs, each having half of the computation power of AMD Ryzen5 5600x. The speedup increased linearly with respect to the number of node executing. However, due to the heavy overhead of Spark job and synchronization across nodes, the runtime is drastically slower than PyOMP implementation of the same code.</a:t>
              </a:r>
              <a:endParaRPr/>
            </a:p>
            <a:p>
              <a:pPr indent="0" lvl="0" marL="0" marR="0" rtl="0" algn="just">
                <a:lnSpc>
                  <a:spcPct val="100000"/>
                </a:lnSpc>
                <a:spcBef>
                  <a:spcPts val="1440"/>
                </a:spcBef>
                <a:spcAft>
                  <a:spcPts val="0"/>
                </a:spcAft>
                <a:buClr>
                  <a:srgbClr val="000000"/>
                </a:buClr>
                <a:buSzPts val="2400"/>
                <a:buFont typeface="Times New Roman"/>
                <a:buNone/>
              </a:pPr>
              <a:r>
                <a:rPr b="1" lang="en-US" sz="2400">
                  <a:solidFill>
                    <a:srgbClr val="000000"/>
                  </a:solidFill>
                  <a:latin typeface="Times New Roman"/>
                  <a:ea typeface="Times New Roman"/>
                  <a:cs typeface="Times New Roman"/>
                  <a:sym typeface="Times New Roman"/>
                </a:rPr>
                <a:t>DBSCAN Results are on Project Website:       jtchen0528/cmu-15618-project</a:t>
              </a:r>
              <a:endParaRPr sz="2400">
                <a:solidFill>
                  <a:schemeClr val="dk1"/>
                </a:solidFill>
                <a:latin typeface="Times New Roman"/>
                <a:ea typeface="Times New Roman"/>
                <a:cs typeface="Times New Roman"/>
                <a:sym typeface="Times New Roman"/>
              </a:endParaRPr>
            </a:p>
          </p:txBody>
        </p:sp>
        <p:sp>
          <p:nvSpPr>
            <p:cNvPr id="132" name="Google Shape;132;p13"/>
            <p:cNvSpPr txBox="1"/>
            <p:nvPr/>
          </p:nvSpPr>
          <p:spPr>
            <a:xfrm>
              <a:off x="10812115" y="28055945"/>
              <a:ext cx="10922922" cy="47038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Conclusion – PyOMP</a:t>
              </a:r>
              <a:endParaRPr b="1" sz="24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Our implementation of k-means clustering parallelized with PyOMP achieved </a:t>
              </a:r>
              <a:r>
                <a:rPr b="1" lang="en-US" sz="2400">
                  <a:solidFill>
                    <a:schemeClr val="dk1"/>
                  </a:solidFill>
                  <a:latin typeface="Times New Roman"/>
                  <a:ea typeface="Times New Roman"/>
                  <a:cs typeface="Times New Roman"/>
                  <a:sym typeface="Times New Roman"/>
                </a:rPr>
                <a:t>5.41x speedup on a 6 core, 12 threads CPU</a:t>
              </a:r>
              <a:r>
                <a:rPr lang="en-US" sz="2400">
                  <a:solidFill>
                    <a:schemeClr val="dk1"/>
                  </a:solidFill>
                  <a:latin typeface="Times New Roman"/>
                  <a:ea typeface="Times New Roman"/>
                  <a:cs typeface="Times New Roman"/>
                  <a:sym typeface="Times New Roman"/>
                </a:rPr>
                <a:t>; and </a:t>
              </a:r>
              <a:r>
                <a:rPr b="1" lang="en-US" sz="2400">
                  <a:solidFill>
                    <a:schemeClr val="dk1"/>
                  </a:solidFill>
                  <a:latin typeface="Times New Roman"/>
                  <a:ea typeface="Times New Roman"/>
                  <a:cs typeface="Times New Roman"/>
                  <a:sym typeface="Times New Roman"/>
                </a:rPr>
                <a:t>4.98x speedup with 6 cores</a:t>
              </a:r>
              <a:r>
                <a:rPr lang="en-US" sz="2400">
                  <a:solidFill>
                    <a:schemeClr val="dk1"/>
                  </a:solidFill>
                  <a:latin typeface="Times New Roman"/>
                  <a:ea typeface="Times New Roman"/>
                  <a:cs typeface="Times New Roman"/>
                  <a:sym typeface="Times New Roman"/>
                </a:rPr>
                <a:t>. The speedup </a:t>
              </a:r>
              <a:r>
                <a:rPr b="1" lang="en-US" sz="2400">
                  <a:solidFill>
                    <a:schemeClr val="dk1"/>
                  </a:solidFill>
                  <a:latin typeface="Times New Roman"/>
                  <a:ea typeface="Times New Roman"/>
                  <a:cs typeface="Times New Roman"/>
                  <a:sym typeface="Times New Roman"/>
                </a:rPr>
                <a:t>out-performed the NumPy-optimized implementation by 1.44x</a:t>
              </a:r>
              <a:r>
                <a:rPr lang="en-US" sz="2400">
                  <a:solidFill>
                    <a:schemeClr val="dk1"/>
                  </a:solidFill>
                  <a:latin typeface="Times New Roman"/>
                  <a:ea typeface="Times New Roman"/>
                  <a:cs typeface="Times New Roman"/>
                  <a:sym typeface="Times New Roman"/>
                </a:rPr>
                <a:t>. We examined the maximum speedup of </a:t>
              </a:r>
              <a:r>
                <a:rPr b="1" lang="en-US" sz="2400">
                  <a:solidFill>
                    <a:schemeClr val="dk1"/>
                  </a:solidFill>
                  <a:latin typeface="Times New Roman"/>
                  <a:ea typeface="Times New Roman"/>
                  <a:cs typeface="Times New Roman"/>
                  <a:sym typeface="Times New Roman"/>
                </a:rPr>
                <a:t>1.6x for atomic operations</a:t>
              </a:r>
              <a:r>
                <a:rPr lang="en-US" sz="2400">
                  <a:solidFill>
                    <a:schemeClr val="dk1"/>
                  </a:solidFill>
                  <a:latin typeface="Times New Roman"/>
                  <a:ea typeface="Times New Roman"/>
                  <a:cs typeface="Times New Roman"/>
                  <a:sym typeface="Times New Roman"/>
                </a:rPr>
                <a:t>. For AMD Ryzen5 5600x, the speedup with over 6 threads declined due to resource sharing within a core. We inspected the execution of PyOMP on switching context with CPU clock speed.</a:t>
              </a:r>
              <a:endParaRPr/>
            </a:p>
            <a:p>
              <a:pPr indent="0" lvl="0" marL="0" marR="0" rtl="0" algn="just">
                <a:lnSpc>
                  <a:spcPct val="100000"/>
                </a:lnSpc>
                <a:spcBef>
                  <a:spcPts val="144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Conclusion</a:t>
              </a:r>
              <a:endParaRPr b="1" sz="22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The same workload executed 50.18s with a 299.00 $USD AMD Ryzen5 5600x, whereas executed 1440s with 13 (with driver node) AWS EC2 t3.large instance total of 0.33 $USD. The two use cases has its suitable scenario, it’s a trade-off between speed and resource constraints.</a:t>
              </a:r>
              <a:endParaRPr/>
            </a:p>
          </p:txBody>
        </p:sp>
      </p:grpSp>
      <p:pic>
        <p:nvPicPr>
          <p:cNvPr id="133" name="Google Shape;133;p13"/>
          <p:cNvPicPr preferRelativeResize="0"/>
          <p:nvPr/>
        </p:nvPicPr>
        <p:blipFill rotWithShape="1">
          <a:blip r:embed="rId18">
            <a:alphaModFix/>
          </a:blip>
          <a:srcRect b="0" l="0" r="0" t="0"/>
          <a:stretch/>
        </p:blipFill>
        <p:spPr>
          <a:xfrm>
            <a:off x="5871840" y="32158049"/>
            <a:ext cx="338120" cy="3368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pic>
        <p:nvPicPr>
          <p:cNvPr id="138" name="Google Shape;138;p14"/>
          <p:cNvPicPr preferRelativeResize="0"/>
          <p:nvPr/>
        </p:nvPicPr>
        <p:blipFill>
          <a:blip r:embed="rId3">
            <a:alphaModFix/>
          </a:blip>
          <a:stretch>
            <a:fillRect/>
          </a:stretch>
        </p:blipFill>
        <p:spPr>
          <a:xfrm>
            <a:off x="6060377" y="19133286"/>
            <a:ext cx="3643387" cy="3677287"/>
          </a:xfrm>
          <a:prstGeom prst="rect">
            <a:avLst/>
          </a:prstGeom>
          <a:noFill/>
          <a:ln>
            <a:noFill/>
          </a:ln>
        </p:spPr>
      </p:pic>
      <p:pic>
        <p:nvPicPr>
          <p:cNvPr id="139" name="Google Shape;139;p14"/>
          <p:cNvPicPr preferRelativeResize="0"/>
          <p:nvPr/>
        </p:nvPicPr>
        <p:blipFill>
          <a:blip r:embed="rId4">
            <a:alphaModFix/>
          </a:blip>
          <a:stretch>
            <a:fillRect/>
          </a:stretch>
        </p:blipFill>
        <p:spPr>
          <a:xfrm>
            <a:off x="1151700" y="19130600"/>
            <a:ext cx="3643387" cy="3677271"/>
          </a:xfrm>
          <a:prstGeom prst="rect">
            <a:avLst/>
          </a:prstGeom>
          <a:noFill/>
          <a:ln>
            <a:noFill/>
          </a:ln>
        </p:spPr>
      </p:pic>
      <p:pic>
        <p:nvPicPr>
          <p:cNvPr id="140" name="Google Shape;140;p14"/>
          <p:cNvPicPr preferRelativeResize="0"/>
          <p:nvPr/>
        </p:nvPicPr>
        <p:blipFill>
          <a:blip r:embed="rId5">
            <a:alphaModFix/>
          </a:blip>
          <a:stretch>
            <a:fillRect/>
          </a:stretch>
        </p:blipFill>
        <p:spPr>
          <a:xfrm>
            <a:off x="6062733" y="14519476"/>
            <a:ext cx="3643387" cy="3677268"/>
          </a:xfrm>
          <a:prstGeom prst="rect">
            <a:avLst/>
          </a:prstGeom>
          <a:noFill/>
          <a:ln>
            <a:noFill/>
          </a:ln>
        </p:spPr>
      </p:pic>
      <p:pic>
        <p:nvPicPr>
          <p:cNvPr id="141" name="Google Shape;141;p14"/>
          <p:cNvPicPr preferRelativeResize="0"/>
          <p:nvPr/>
        </p:nvPicPr>
        <p:blipFill>
          <a:blip r:embed="rId6">
            <a:alphaModFix/>
          </a:blip>
          <a:stretch>
            <a:fillRect/>
          </a:stretch>
        </p:blipFill>
        <p:spPr>
          <a:xfrm>
            <a:off x="1152000" y="14519476"/>
            <a:ext cx="3643387" cy="3677274"/>
          </a:xfrm>
          <a:prstGeom prst="rect">
            <a:avLst/>
          </a:prstGeom>
          <a:noFill/>
          <a:ln>
            <a:noFill/>
          </a:ln>
        </p:spPr>
      </p:pic>
      <p:pic>
        <p:nvPicPr>
          <p:cNvPr id="142" name="Google Shape;142;p14"/>
          <p:cNvPicPr preferRelativeResize="0"/>
          <p:nvPr/>
        </p:nvPicPr>
        <p:blipFill>
          <a:blip r:embed="rId7">
            <a:alphaModFix/>
          </a:blip>
          <a:stretch>
            <a:fillRect/>
          </a:stretch>
        </p:blipFill>
        <p:spPr>
          <a:xfrm>
            <a:off x="803550" y="5279957"/>
            <a:ext cx="8711169" cy="4272283"/>
          </a:xfrm>
          <a:prstGeom prst="rect">
            <a:avLst/>
          </a:prstGeom>
          <a:noFill/>
          <a:ln>
            <a:noFill/>
          </a:ln>
        </p:spPr>
      </p:pic>
      <p:sp>
        <p:nvSpPr>
          <p:cNvPr id="143" name="Google Shape;143;p14"/>
          <p:cNvSpPr txBox="1"/>
          <p:nvPr/>
        </p:nvSpPr>
        <p:spPr>
          <a:xfrm>
            <a:off x="642114" y="3873577"/>
            <a:ext cx="11373300" cy="102042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DBSCAN: What, Why, How?</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b="1" lang="en-US" sz="2100">
                <a:solidFill>
                  <a:srgbClr val="FF0000"/>
                </a:solidFill>
                <a:latin typeface="Roboto"/>
                <a:ea typeface="Roboto"/>
                <a:cs typeface="Roboto"/>
                <a:sym typeface="Roboto"/>
              </a:rPr>
              <a:t>D</a:t>
            </a:r>
            <a:r>
              <a:rPr lang="en-US" sz="2100">
                <a:solidFill>
                  <a:srgbClr val="0A192F"/>
                </a:solidFill>
                <a:latin typeface="Roboto"/>
                <a:ea typeface="Roboto"/>
                <a:cs typeface="Roboto"/>
                <a:sym typeface="Roboto"/>
              </a:rPr>
              <a:t>ensity-</a:t>
            </a:r>
            <a:r>
              <a:rPr b="1" lang="en-US" sz="2100">
                <a:solidFill>
                  <a:srgbClr val="FF0000"/>
                </a:solidFill>
                <a:latin typeface="Roboto"/>
                <a:ea typeface="Roboto"/>
                <a:cs typeface="Roboto"/>
                <a:sym typeface="Roboto"/>
              </a:rPr>
              <a:t>B</a:t>
            </a:r>
            <a:r>
              <a:rPr lang="en-US" sz="2100">
                <a:solidFill>
                  <a:srgbClr val="0A192F"/>
                </a:solidFill>
                <a:latin typeface="Roboto"/>
                <a:ea typeface="Roboto"/>
                <a:cs typeface="Roboto"/>
                <a:sym typeface="Roboto"/>
              </a:rPr>
              <a:t>ased </a:t>
            </a:r>
            <a:r>
              <a:rPr b="1" lang="en-US" sz="2100">
                <a:solidFill>
                  <a:srgbClr val="FF0000"/>
                </a:solidFill>
                <a:latin typeface="Roboto"/>
                <a:ea typeface="Roboto"/>
                <a:cs typeface="Roboto"/>
                <a:sym typeface="Roboto"/>
              </a:rPr>
              <a:t>S</a:t>
            </a:r>
            <a:r>
              <a:rPr lang="en-US" sz="2100">
                <a:solidFill>
                  <a:srgbClr val="0A192F"/>
                </a:solidFill>
                <a:latin typeface="Roboto"/>
                <a:ea typeface="Roboto"/>
                <a:cs typeface="Roboto"/>
                <a:sym typeface="Roboto"/>
              </a:rPr>
              <a:t>patial </a:t>
            </a:r>
            <a:r>
              <a:rPr b="1" lang="en-US" sz="2100">
                <a:solidFill>
                  <a:srgbClr val="FF0000"/>
                </a:solidFill>
                <a:latin typeface="Roboto"/>
                <a:ea typeface="Roboto"/>
                <a:cs typeface="Roboto"/>
                <a:sym typeface="Roboto"/>
              </a:rPr>
              <a:t>C</a:t>
            </a:r>
            <a:r>
              <a:rPr lang="en-US" sz="2100">
                <a:solidFill>
                  <a:srgbClr val="0A192F"/>
                </a:solidFill>
                <a:latin typeface="Roboto"/>
                <a:ea typeface="Roboto"/>
                <a:cs typeface="Roboto"/>
                <a:sym typeface="Roboto"/>
              </a:rPr>
              <a:t>lustering of </a:t>
            </a:r>
            <a:r>
              <a:rPr b="1" lang="en-US" sz="2100">
                <a:solidFill>
                  <a:srgbClr val="FF0000"/>
                </a:solidFill>
                <a:latin typeface="Roboto"/>
                <a:ea typeface="Roboto"/>
                <a:cs typeface="Roboto"/>
                <a:sym typeface="Roboto"/>
              </a:rPr>
              <a:t>A</a:t>
            </a:r>
            <a:r>
              <a:rPr lang="en-US" sz="2100">
                <a:solidFill>
                  <a:srgbClr val="0A192F"/>
                </a:solidFill>
                <a:latin typeface="Roboto"/>
                <a:ea typeface="Roboto"/>
                <a:cs typeface="Roboto"/>
                <a:sym typeface="Roboto"/>
              </a:rPr>
              <a:t>pplications with </a:t>
            </a:r>
            <a:r>
              <a:rPr b="1" lang="en-US" sz="2100">
                <a:solidFill>
                  <a:srgbClr val="FF0000"/>
                </a:solidFill>
                <a:latin typeface="Roboto"/>
                <a:ea typeface="Roboto"/>
                <a:cs typeface="Roboto"/>
                <a:sym typeface="Roboto"/>
              </a:rPr>
              <a:t>N</a:t>
            </a:r>
            <a:r>
              <a:rPr lang="en-US" sz="2100">
                <a:solidFill>
                  <a:srgbClr val="0A192F"/>
                </a:solidFill>
                <a:latin typeface="Roboto"/>
                <a:ea typeface="Roboto"/>
                <a:cs typeface="Roboto"/>
                <a:sym typeface="Roboto"/>
              </a:rPr>
              <a:t>oise</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Cennectivity-based: it produce desired results</a:t>
            </a:r>
            <a:endParaRPr sz="2100">
              <a:solidFill>
                <a:srgbClr val="0A192F"/>
              </a:solidFill>
              <a:latin typeface="Roboto"/>
              <a:ea typeface="Roboto"/>
              <a:cs typeface="Roboto"/>
              <a:sym typeface="Roboto"/>
            </a:endParaRPr>
          </a:p>
          <a:p>
            <a:pPr indent="0" lvl="0" marL="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Noise-tolerant: it exclude the noise points</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Grid-based DBSCAN Visualization (𝞮 is minimum connectivity threshold)</a:t>
            </a:r>
            <a:endParaRPr sz="2100">
              <a:solidFill>
                <a:srgbClr val="0A192F"/>
              </a:solidFill>
              <a:latin typeface="Roboto"/>
              <a:ea typeface="Roboto"/>
              <a:cs typeface="Roboto"/>
              <a:sym typeface="Roboto"/>
            </a:endParaRPr>
          </a:p>
        </p:txBody>
      </p:sp>
      <p:grpSp>
        <p:nvGrpSpPr>
          <p:cNvPr id="144" name="Google Shape;144;p14"/>
          <p:cNvGrpSpPr/>
          <p:nvPr/>
        </p:nvGrpSpPr>
        <p:grpSpPr>
          <a:xfrm>
            <a:off x="11219878" y="23115951"/>
            <a:ext cx="10019901" cy="5112524"/>
            <a:chOff x="16828975" y="37069385"/>
            <a:chExt cx="15029100" cy="8266005"/>
          </a:xfrm>
        </p:grpSpPr>
        <p:pic>
          <p:nvPicPr>
            <p:cNvPr id="145" name="Google Shape;145;p14"/>
            <p:cNvPicPr preferRelativeResize="0"/>
            <p:nvPr/>
          </p:nvPicPr>
          <p:blipFill>
            <a:blip r:embed="rId8">
              <a:alphaModFix/>
            </a:blip>
            <a:stretch>
              <a:fillRect/>
            </a:stretch>
          </p:blipFill>
          <p:spPr>
            <a:xfrm>
              <a:off x="16828975" y="37069385"/>
              <a:ext cx="15029100" cy="8266005"/>
            </a:xfrm>
            <a:prstGeom prst="rect">
              <a:avLst/>
            </a:prstGeom>
            <a:noFill/>
            <a:ln>
              <a:noFill/>
            </a:ln>
          </p:spPr>
        </p:pic>
        <p:sp>
          <p:nvSpPr>
            <p:cNvPr id="146" name="Google Shape;146;p14"/>
            <p:cNvSpPr txBox="1"/>
            <p:nvPr/>
          </p:nvSpPr>
          <p:spPr>
            <a:xfrm>
              <a:off x="24033025" y="44490475"/>
              <a:ext cx="1112400" cy="4002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#Threads</a:t>
              </a:r>
              <a:endParaRPr sz="900"/>
            </a:p>
          </p:txBody>
        </p:sp>
        <p:sp>
          <p:nvSpPr>
            <p:cNvPr id="147" name="Google Shape;147;p14"/>
            <p:cNvSpPr txBox="1"/>
            <p:nvPr/>
          </p:nvSpPr>
          <p:spPr>
            <a:xfrm>
              <a:off x="16828975" y="37969950"/>
              <a:ext cx="1112400" cy="4002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Runtime(s)</a:t>
              </a:r>
              <a:endParaRPr sz="900"/>
            </a:p>
          </p:txBody>
        </p:sp>
      </p:grpSp>
      <p:pic>
        <p:nvPicPr>
          <p:cNvPr id="148" name="Google Shape;148;p14"/>
          <p:cNvPicPr preferRelativeResize="0"/>
          <p:nvPr/>
        </p:nvPicPr>
        <p:blipFill>
          <a:blip r:embed="rId9">
            <a:alphaModFix/>
          </a:blip>
          <a:stretch>
            <a:fillRect/>
          </a:stretch>
        </p:blipFill>
        <p:spPr>
          <a:xfrm>
            <a:off x="6067678" y="23434666"/>
            <a:ext cx="3643387" cy="3677279"/>
          </a:xfrm>
          <a:prstGeom prst="rect">
            <a:avLst/>
          </a:prstGeom>
          <a:noFill/>
          <a:ln>
            <a:noFill/>
          </a:ln>
        </p:spPr>
      </p:pic>
      <p:pic>
        <p:nvPicPr>
          <p:cNvPr id="149" name="Google Shape;149;p14"/>
          <p:cNvPicPr preferRelativeResize="0"/>
          <p:nvPr/>
        </p:nvPicPr>
        <p:blipFill>
          <a:blip r:embed="rId3">
            <a:alphaModFix/>
          </a:blip>
          <a:stretch>
            <a:fillRect/>
          </a:stretch>
        </p:blipFill>
        <p:spPr>
          <a:xfrm>
            <a:off x="1170067" y="23432849"/>
            <a:ext cx="3643387" cy="3677287"/>
          </a:xfrm>
          <a:prstGeom prst="rect">
            <a:avLst/>
          </a:prstGeom>
          <a:noFill/>
          <a:ln>
            <a:noFill/>
          </a:ln>
        </p:spPr>
      </p:pic>
      <p:pic>
        <p:nvPicPr>
          <p:cNvPr id="150" name="Google Shape;150;p14"/>
          <p:cNvPicPr preferRelativeResize="0"/>
          <p:nvPr/>
        </p:nvPicPr>
        <p:blipFill>
          <a:blip r:embed="rId10">
            <a:alphaModFix/>
          </a:blip>
          <a:stretch>
            <a:fillRect/>
          </a:stretch>
        </p:blipFill>
        <p:spPr>
          <a:xfrm>
            <a:off x="16160800" y="1934644"/>
            <a:ext cx="5067846" cy="1830023"/>
          </a:xfrm>
          <a:prstGeom prst="rect">
            <a:avLst/>
          </a:prstGeom>
          <a:noFill/>
          <a:ln>
            <a:noFill/>
          </a:ln>
        </p:spPr>
      </p:pic>
      <p:pic>
        <p:nvPicPr>
          <p:cNvPr id="151" name="Google Shape;151;p14"/>
          <p:cNvPicPr preferRelativeResize="0"/>
          <p:nvPr/>
        </p:nvPicPr>
        <p:blipFill>
          <a:blip r:embed="rId11">
            <a:alphaModFix/>
          </a:blip>
          <a:stretch>
            <a:fillRect/>
          </a:stretch>
        </p:blipFill>
        <p:spPr>
          <a:xfrm>
            <a:off x="1130400" y="27519513"/>
            <a:ext cx="8183591" cy="5051102"/>
          </a:xfrm>
          <a:prstGeom prst="rect">
            <a:avLst/>
          </a:prstGeom>
          <a:noFill/>
          <a:ln>
            <a:noFill/>
          </a:ln>
        </p:spPr>
      </p:pic>
      <p:pic>
        <p:nvPicPr>
          <p:cNvPr id="152" name="Google Shape;152;p14"/>
          <p:cNvPicPr preferRelativeResize="0"/>
          <p:nvPr/>
        </p:nvPicPr>
        <p:blipFill>
          <a:blip r:embed="rId12">
            <a:alphaModFix/>
          </a:blip>
          <a:stretch>
            <a:fillRect/>
          </a:stretch>
        </p:blipFill>
        <p:spPr>
          <a:xfrm>
            <a:off x="11219318" y="15123613"/>
            <a:ext cx="9183329" cy="5679460"/>
          </a:xfrm>
          <a:prstGeom prst="rect">
            <a:avLst/>
          </a:prstGeom>
          <a:noFill/>
          <a:ln>
            <a:noFill/>
          </a:ln>
        </p:spPr>
      </p:pic>
      <p:sp>
        <p:nvSpPr>
          <p:cNvPr id="153" name="Google Shape;153;p14"/>
          <p:cNvSpPr txBox="1"/>
          <p:nvPr/>
        </p:nvSpPr>
        <p:spPr>
          <a:xfrm>
            <a:off x="642111" y="411618"/>
            <a:ext cx="20661300" cy="1507200"/>
          </a:xfrm>
          <a:prstGeom prst="rect">
            <a:avLst/>
          </a:prstGeom>
          <a:noFill/>
          <a:ln>
            <a:noFill/>
          </a:ln>
        </p:spPr>
        <p:txBody>
          <a:bodyPr anchorCtr="0" anchor="ctr" bIns="251050" lIns="251050" spcFirstLastPara="1" rIns="251050" wrap="square" tIns="251050">
            <a:noAutofit/>
          </a:bodyPr>
          <a:lstStyle/>
          <a:p>
            <a:pPr indent="0" lvl="0" marL="0" rtl="0" algn="ctr">
              <a:spcBef>
                <a:spcPts val="0"/>
              </a:spcBef>
              <a:spcAft>
                <a:spcPts val="0"/>
              </a:spcAft>
              <a:buNone/>
            </a:pPr>
            <a:r>
              <a:rPr lang="en-US" sz="6200">
                <a:solidFill>
                  <a:srgbClr val="000000"/>
                </a:solidFill>
                <a:latin typeface="Roboto"/>
                <a:ea typeface="Roboto"/>
                <a:cs typeface="Roboto"/>
                <a:sym typeface="Roboto"/>
              </a:rPr>
              <a:t>From Python to C++: A Journey to Efficient DBSCAN</a:t>
            </a:r>
            <a:endParaRPr sz="6200">
              <a:solidFill>
                <a:srgbClr val="000000"/>
              </a:solidFill>
            </a:endParaRPr>
          </a:p>
        </p:txBody>
      </p:sp>
      <p:sp>
        <p:nvSpPr>
          <p:cNvPr id="154" name="Google Shape;154;p14"/>
          <p:cNvSpPr txBox="1"/>
          <p:nvPr/>
        </p:nvSpPr>
        <p:spPr>
          <a:xfrm>
            <a:off x="703967" y="26884271"/>
            <a:ext cx="11373300" cy="11535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Poor Parallel Performance in Python</a:t>
            </a:r>
            <a:endParaRPr sz="2100">
              <a:solidFill>
                <a:srgbClr val="0A192F"/>
              </a:solidFill>
              <a:latin typeface="Roboto"/>
              <a:ea typeface="Roboto"/>
              <a:cs typeface="Roboto"/>
              <a:sym typeface="Roboto"/>
            </a:endParaRPr>
          </a:p>
        </p:txBody>
      </p:sp>
      <p:sp>
        <p:nvSpPr>
          <p:cNvPr id="155" name="Google Shape;155;p14"/>
          <p:cNvSpPr txBox="1"/>
          <p:nvPr/>
        </p:nvSpPr>
        <p:spPr>
          <a:xfrm>
            <a:off x="11045536" y="7615035"/>
            <a:ext cx="10390200" cy="11535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Analyzing Serial Runtimes in C++</a:t>
            </a:r>
            <a:endParaRPr sz="4200">
              <a:solidFill>
                <a:srgbClr val="0A192F"/>
              </a:solidFill>
              <a:latin typeface="Roboto"/>
              <a:ea typeface="Roboto"/>
              <a:cs typeface="Roboto"/>
              <a:sym typeface="Roboto"/>
            </a:endParaRPr>
          </a:p>
        </p:txBody>
      </p:sp>
      <p:sp>
        <p:nvSpPr>
          <p:cNvPr id="156" name="Google Shape;156;p14"/>
          <p:cNvSpPr txBox="1"/>
          <p:nvPr/>
        </p:nvSpPr>
        <p:spPr>
          <a:xfrm>
            <a:off x="10993134" y="11333986"/>
            <a:ext cx="9905700" cy="21234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C++ Concurrency API for Parallelism</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Part of C++ Standard Library since C++11</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Parallel implementation of expand in grid-based DBSCAN using</a:t>
            </a:r>
            <a:endParaRPr sz="2100">
              <a:solidFill>
                <a:srgbClr val="0A192F"/>
              </a:solidFill>
              <a:latin typeface="Roboto"/>
              <a:ea typeface="Roboto"/>
              <a:cs typeface="Roboto"/>
              <a:sym typeface="Roboto"/>
            </a:endParaRPr>
          </a:p>
          <a:p>
            <a:pPr indent="0" lvl="0" marL="495300" rtl="0" algn="l">
              <a:spcBef>
                <a:spcPts val="0"/>
              </a:spcBef>
              <a:spcAft>
                <a:spcPts val="0"/>
              </a:spcAft>
              <a:buNone/>
            </a:pPr>
            <a:r>
              <a:rPr b="1" lang="en-US" sz="2100">
                <a:solidFill>
                  <a:srgbClr val="FF0000"/>
                </a:solidFill>
                <a:latin typeface="Roboto"/>
                <a:ea typeface="Roboto"/>
                <a:cs typeface="Roboto"/>
                <a:sym typeface="Roboto"/>
              </a:rPr>
              <a:t>lock-free</a:t>
            </a:r>
            <a:r>
              <a:rPr lang="en-US" sz="2100">
                <a:solidFill>
                  <a:srgbClr val="0A192F"/>
                </a:solidFill>
                <a:latin typeface="Roboto"/>
                <a:ea typeface="Roboto"/>
                <a:cs typeface="Roboto"/>
                <a:sym typeface="Roboto"/>
              </a:rPr>
              <a:t> UNION-FIND data structure for neighboring cell connectivity.</a:t>
            </a:r>
            <a:endParaRPr sz="2100">
              <a:solidFill>
                <a:srgbClr val="0A192F"/>
              </a:solidFill>
              <a:latin typeface="Roboto"/>
              <a:ea typeface="Roboto"/>
              <a:cs typeface="Roboto"/>
              <a:sym typeface="Roboto"/>
            </a:endParaRPr>
          </a:p>
        </p:txBody>
      </p:sp>
      <p:sp>
        <p:nvSpPr>
          <p:cNvPr id="157" name="Google Shape;157;p14"/>
          <p:cNvSpPr txBox="1"/>
          <p:nvPr/>
        </p:nvSpPr>
        <p:spPr>
          <a:xfrm>
            <a:off x="11011500" y="21724255"/>
            <a:ext cx="10019400" cy="18000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Floating Point Optimization with AVX</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Optimize floating point arithmetic with </a:t>
            </a:r>
            <a:r>
              <a:rPr b="1" lang="en-US" sz="2100">
                <a:solidFill>
                  <a:srgbClr val="FF0000"/>
                </a:solidFill>
                <a:latin typeface="Roboto"/>
                <a:ea typeface="Roboto"/>
                <a:cs typeface="Roboto"/>
                <a:sym typeface="Roboto"/>
              </a:rPr>
              <a:t>AVX</a:t>
            </a:r>
            <a:r>
              <a:rPr lang="en-US" sz="2100">
                <a:solidFill>
                  <a:srgbClr val="0A192F"/>
                </a:solidFill>
                <a:latin typeface="Roboto"/>
                <a:ea typeface="Roboto"/>
                <a:cs typeface="Roboto"/>
                <a:sym typeface="Roboto"/>
              </a:rPr>
              <a:t> instructions to achieve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rPr b="1" lang="en-US" sz="2100">
                <a:solidFill>
                  <a:srgbClr val="FF0000"/>
                </a:solidFill>
                <a:latin typeface="Roboto"/>
                <a:ea typeface="Roboto"/>
                <a:cs typeface="Roboto"/>
                <a:sym typeface="Roboto"/>
              </a:rPr>
              <a:t>12.79x</a:t>
            </a:r>
            <a:r>
              <a:rPr lang="en-US" sz="2100">
                <a:solidFill>
                  <a:srgbClr val="0A192F"/>
                </a:solidFill>
                <a:latin typeface="Roboto"/>
                <a:ea typeface="Roboto"/>
                <a:cs typeface="Roboto"/>
                <a:sym typeface="Roboto"/>
              </a:rPr>
              <a:t> speedup.</a:t>
            </a:r>
            <a:endParaRPr sz="2100">
              <a:solidFill>
                <a:srgbClr val="0A192F"/>
              </a:solidFill>
              <a:latin typeface="Roboto"/>
              <a:ea typeface="Roboto"/>
              <a:cs typeface="Roboto"/>
              <a:sym typeface="Roboto"/>
            </a:endParaRPr>
          </a:p>
        </p:txBody>
      </p:sp>
      <p:pic>
        <p:nvPicPr>
          <p:cNvPr id="158" name="Google Shape;158;p14"/>
          <p:cNvPicPr preferRelativeResize="0"/>
          <p:nvPr/>
        </p:nvPicPr>
        <p:blipFill>
          <a:blip r:embed="rId13">
            <a:alphaModFix/>
          </a:blip>
          <a:stretch>
            <a:fillRect/>
          </a:stretch>
        </p:blipFill>
        <p:spPr>
          <a:xfrm>
            <a:off x="945267" y="9851058"/>
            <a:ext cx="8577136" cy="3465844"/>
          </a:xfrm>
          <a:prstGeom prst="rect">
            <a:avLst/>
          </a:prstGeom>
          <a:noFill/>
          <a:ln>
            <a:noFill/>
          </a:ln>
        </p:spPr>
      </p:pic>
      <p:graphicFrame>
        <p:nvGraphicFramePr>
          <p:cNvPr id="159" name="Google Shape;159;p14"/>
          <p:cNvGraphicFramePr/>
          <p:nvPr/>
        </p:nvGraphicFramePr>
        <p:xfrm>
          <a:off x="11294509" y="8596145"/>
          <a:ext cx="3000000" cy="3000000"/>
        </p:xfrm>
        <a:graphic>
          <a:graphicData uri="http://schemas.openxmlformats.org/drawingml/2006/table">
            <a:tbl>
              <a:tblPr>
                <a:noFill/>
                <a:tableStyleId>{529EBD99-AF1E-4458-9834-C621681D41B0}</a:tableStyleId>
              </a:tblPr>
              <a:tblGrid>
                <a:gridCol w="3357600"/>
                <a:gridCol w="3384475"/>
                <a:gridCol w="2822450"/>
              </a:tblGrid>
              <a:tr h="419450">
                <a:tc>
                  <a:txBody>
                    <a:bodyPr/>
                    <a:lstStyle/>
                    <a:p>
                      <a:pPr indent="0" lvl="0" marL="0" rtl="0" algn="ctr">
                        <a:spcBef>
                          <a:spcPts val="0"/>
                        </a:spcBef>
                        <a:spcAft>
                          <a:spcPts val="0"/>
                        </a:spcAft>
                        <a:buNone/>
                      </a:pPr>
                      <a:r>
                        <a:rPr lang="en-US" sz="2000">
                          <a:solidFill>
                            <a:srgbClr val="0A192F"/>
                          </a:solidFill>
                        </a:rPr>
                        <a:t>Procedure</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Runtime(s)</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Percentage</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r>
              <a:tr h="419450">
                <a:tc>
                  <a:txBody>
                    <a:bodyPr/>
                    <a:lstStyle/>
                    <a:p>
                      <a:pPr indent="0" lvl="0" marL="0" rtl="0" algn="ctr">
                        <a:spcBef>
                          <a:spcPts val="0"/>
                        </a:spcBef>
                        <a:spcAft>
                          <a:spcPts val="0"/>
                        </a:spcAft>
                        <a:buNone/>
                      </a:pPr>
                      <a:r>
                        <a:rPr lang="en-US" sz="2000">
                          <a:solidFill>
                            <a:srgbClr val="0A192F"/>
                          </a:solidFill>
                        </a:rPr>
                        <a:t>Gridify</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0.011691</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0.9538%</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r>
              <a:tr h="419450">
                <a:tc>
                  <a:txBody>
                    <a:bodyPr/>
                    <a:lstStyle/>
                    <a:p>
                      <a:pPr indent="0" lvl="0" marL="0" rtl="0" algn="ctr">
                        <a:spcBef>
                          <a:spcPts val="0"/>
                        </a:spcBef>
                        <a:spcAft>
                          <a:spcPts val="0"/>
                        </a:spcAft>
                        <a:buNone/>
                      </a:pPr>
                      <a:r>
                        <a:rPr lang="en-US" sz="2000">
                          <a:solidFill>
                            <a:srgbClr val="0A192F"/>
                          </a:solidFill>
                        </a:rPr>
                        <a:t>Mark in-grid cores</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1.68 * 10</a:t>
                      </a:r>
                      <a:r>
                        <a:rPr baseline="30000" lang="en-US" sz="2000">
                          <a:solidFill>
                            <a:srgbClr val="0A192F"/>
                          </a:solidFill>
                        </a:rPr>
                        <a:t>-6</a:t>
                      </a:r>
                      <a:endParaRPr baseline="30000"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0.0001%</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r>
              <a:tr h="419450">
                <a:tc>
                  <a:txBody>
                    <a:bodyPr/>
                    <a:lstStyle/>
                    <a:p>
                      <a:pPr indent="0" lvl="0" marL="0" rtl="0" algn="ctr">
                        <a:spcBef>
                          <a:spcPts val="0"/>
                        </a:spcBef>
                        <a:spcAft>
                          <a:spcPts val="0"/>
                        </a:spcAft>
                        <a:buNone/>
                      </a:pPr>
                      <a:r>
                        <a:rPr lang="en-US" sz="2000">
                          <a:solidFill>
                            <a:srgbClr val="0A192F"/>
                          </a:solidFill>
                        </a:rPr>
                        <a:t>Mark out-grid cores</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0.00318535</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0.2599%</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r>
              <a:tr h="419450">
                <a:tc>
                  <a:txBody>
                    <a:bodyPr/>
                    <a:lstStyle/>
                    <a:p>
                      <a:pPr indent="0" lvl="0" marL="0" rtl="0" algn="ctr">
                        <a:spcBef>
                          <a:spcPts val="0"/>
                        </a:spcBef>
                        <a:spcAft>
                          <a:spcPts val="0"/>
                        </a:spcAft>
                        <a:buNone/>
                      </a:pPr>
                      <a:r>
                        <a:rPr b="1" lang="en-US" sz="2000">
                          <a:solidFill>
                            <a:srgbClr val="0A192F"/>
                          </a:solidFill>
                        </a:rPr>
                        <a:t>Expand</a:t>
                      </a:r>
                      <a:endParaRPr b="1"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1.21085</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b="1" lang="en-US" sz="2000">
                          <a:solidFill>
                            <a:srgbClr val="FF0000"/>
                          </a:solidFill>
                        </a:rPr>
                        <a:t>98.7861%</a:t>
                      </a:r>
                      <a:endParaRPr b="1" sz="2000">
                        <a:solidFill>
                          <a:srgbClr val="FF0000"/>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r>
            </a:tbl>
          </a:graphicData>
        </a:graphic>
      </p:graphicFrame>
      <p:sp>
        <p:nvSpPr>
          <p:cNvPr id="160" name="Google Shape;160;p14"/>
          <p:cNvSpPr txBox="1"/>
          <p:nvPr/>
        </p:nvSpPr>
        <p:spPr>
          <a:xfrm>
            <a:off x="11177741" y="20512164"/>
            <a:ext cx="9564600" cy="1492500"/>
          </a:xfrm>
          <a:prstGeom prst="rect">
            <a:avLst/>
          </a:prstGeom>
          <a:noFill/>
          <a:ln>
            <a:noFill/>
          </a:ln>
        </p:spPr>
        <p:txBody>
          <a:bodyPr anchorCtr="0" anchor="t" bIns="98825" lIns="98825" spcFirstLastPara="1" rIns="98825" wrap="square" tIns="98825">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Performance Analysis with Perf</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Memory allocation/release (45%)</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Floating point arithmetic (28%)</a:t>
            </a:r>
            <a:endParaRPr sz="2100">
              <a:solidFill>
                <a:srgbClr val="0A192F"/>
              </a:solidFill>
            </a:endParaRPr>
          </a:p>
        </p:txBody>
      </p:sp>
      <p:sp>
        <p:nvSpPr>
          <p:cNvPr id="161" name="Google Shape;161;p14"/>
          <p:cNvSpPr txBox="1"/>
          <p:nvPr/>
        </p:nvSpPr>
        <p:spPr>
          <a:xfrm>
            <a:off x="11163183" y="13133630"/>
            <a:ext cx="10579200" cy="2139000"/>
          </a:xfrm>
          <a:prstGeom prst="rect">
            <a:avLst/>
          </a:prstGeom>
          <a:noFill/>
          <a:ln>
            <a:noFill/>
          </a:ln>
        </p:spPr>
        <p:txBody>
          <a:bodyPr anchorCtr="0" anchor="t" bIns="98825" lIns="98825" spcFirstLastPara="1" rIns="98825" wrap="square" tIns="98825">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Workload Balancing with Work-Stealing</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Observed workload imbalance (</a:t>
            </a:r>
            <a:r>
              <a:rPr b="1" lang="en-US" sz="2100">
                <a:solidFill>
                  <a:srgbClr val="CC0000"/>
                </a:solidFill>
                <a:latin typeface="Roboto"/>
                <a:ea typeface="Roboto"/>
                <a:cs typeface="Roboto"/>
                <a:sym typeface="Roboto"/>
              </a:rPr>
              <a:t>Red line</a:t>
            </a:r>
            <a:r>
              <a:rPr lang="en-US" sz="2100">
                <a:solidFill>
                  <a:srgbClr val="0A192F"/>
                </a:solidFill>
                <a:latin typeface="Roboto"/>
                <a:ea typeface="Roboto"/>
                <a:cs typeface="Roboto"/>
                <a:sym typeface="Roboto"/>
              </a:rPr>
              <a:t> in the following figure)</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Implement a work-stealing mechanism to balance workload (</a:t>
            </a:r>
            <a:r>
              <a:rPr b="1" lang="en-US" sz="2100">
                <a:solidFill>
                  <a:srgbClr val="F1C232"/>
                </a:solidFill>
                <a:latin typeface="Roboto"/>
                <a:ea typeface="Roboto"/>
                <a:cs typeface="Roboto"/>
                <a:sym typeface="Roboto"/>
              </a:rPr>
              <a:t>yellow line</a:t>
            </a:r>
            <a:r>
              <a:rPr lang="en-US" sz="2100">
                <a:solidFill>
                  <a:srgbClr val="0A192F"/>
                </a:solidFill>
                <a:latin typeface="Roboto"/>
                <a:ea typeface="Roboto"/>
                <a:cs typeface="Roboto"/>
                <a:sym typeface="Roboto"/>
              </a:rPr>
              <a:t>)</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Thread-Specific work queues and </a:t>
            </a:r>
            <a:r>
              <a:rPr b="1" lang="en-US" sz="2100">
                <a:solidFill>
                  <a:srgbClr val="FF0000"/>
                </a:solidFill>
                <a:latin typeface="Roboto"/>
                <a:ea typeface="Roboto"/>
                <a:cs typeface="Roboto"/>
                <a:sym typeface="Roboto"/>
              </a:rPr>
              <a:t>fine-grained locks</a:t>
            </a:r>
            <a:endParaRPr b="1" sz="2100">
              <a:solidFill>
                <a:srgbClr val="FF0000"/>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Non-busy threads attempt to steal work from </a:t>
            </a:r>
            <a:r>
              <a:rPr lang="en-US" sz="2100">
                <a:solidFill>
                  <a:srgbClr val="0A192F"/>
                </a:solidFill>
                <a:latin typeface="Courier New"/>
                <a:ea typeface="Courier New"/>
                <a:cs typeface="Courier New"/>
                <a:sym typeface="Courier New"/>
              </a:rPr>
              <a:t>(treadID+1)%nthreads</a:t>
            </a:r>
            <a:r>
              <a:rPr lang="en-US" sz="2100">
                <a:solidFill>
                  <a:srgbClr val="0A192F"/>
                </a:solidFill>
                <a:latin typeface="Roboto"/>
                <a:ea typeface="Roboto"/>
                <a:cs typeface="Roboto"/>
                <a:sym typeface="Roboto"/>
              </a:rPr>
              <a:t>.</a:t>
            </a:r>
            <a:endParaRPr sz="2100">
              <a:solidFill>
                <a:srgbClr val="0A192F"/>
              </a:solidFill>
              <a:latin typeface="Roboto"/>
              <a:ea typeface="Roboto"/>
              <a:cs typeface="Roboto"/>
              <a:sym typeface="Roboto"/>
            </a:endParaRPr>
          </a:p>
        </p:txBody>
      </p:sp>
      <p:graphicFrame>
        <p:nvGraphicFramePr>
          <p:cNvPr id="162" name="Google Shape;162;p14"/>
          <p:cNvGraphicFramePr/>
          <p:nvPr/>
        </p:nvGraphicFramePr>
        <p:xfrm>
          <a:off x="11400668" y="28091993"/>
          <a:ext cx="3000000" cy="3000000"/>
        </p:xfrm>
        <a:graphic>
          <a:graphicData uri="http://schemas.openxmlformats.org/drawingml/2006/table">
            <a:tbl>
              <a:tblPr>
                <a:noFill/>
                <a:tableStyleId>{529EBD99-AF1E-4458-9834-C621681D41B0}</a:tableStyleId>
              </a:tblPr>
              <a:tblGrid>
                <a:gridCol w="1162025"/>
                <a:gridCol w="2730975"/>
                <a:gridCol w="2721600"/>
                <a:gridCol w="3195325"/>
              </a:tblGrid>
              <a:tr h="594550">
                <a:tc>
                  <a:txBody>
                    <a:bodyPr/>
                    <a:lstStyle/>
                    <a:p>
                      <a:pPr indent="0" lvl="0" marL="0" rtl="0" algn="ctr">
                        <a:lnSpc>
                          <a:spcPct val="171429"/>
                        </a:lnSpc>
                        <a:spcBef>
                          <a:spcPts val="2100"/>
                        </a:spcBef>
                        <a:spcAft>
                          <a:spcPts val="2100"/>
                        </a:spcAft>
                        <a:buNone/>
                      </a:pPr>
                      <a:r>
                        <a:rPr b="1" lang="en-US" sz="2000">
                          <a:solidFill>
                            <a:srgbClr val="0A192F"/>
                          </a:solidFill>
                          <a:latin typeface="Roboto"/>
                          <a:ea typeface="Roboto"/>
                          <a:cs typeface="Roboto"/>
                          <a:sym typeface="Roboto"/>
                        </a:rPr>
                        <a:t>#Ts</a:t>
                      </a:r>
                      <a:endParaRPr b="1" sz="2000">
                        <a:solidFill>
                          <a:srgbClr val="0A192F"/>
                        </a:solidFill>
                        <a:latin typeface="Roboto"/>
                        <a:ea typeface="Roboto"/>
                        <a:cs typeface="Roboto"/>
                        <a:sym typeface="Roboto"/>
                      </a:endParaRPr>
                    </a:p>
                  </a:txBody>
                  <a:tcPr marT="96800" marB="96800" marR="99725" marL="997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2100"/>
                        </a:spcBef>
                        <a:spcAft>
                          <a:spcPts val="2100"/>
                        </a:spcAft>
                        <a:buNone/>
                      </a:pPr>
                      <a:r>
                        <a:rPr b="1" lang="en-US" sz="2000">
                          <a:solidFill>
                            <a:srgbClr val="0A192F"/>
                          </a:solidFill>
                          <a:latin typeface="Roboto"/>
                          <a:ea typeface="Roboto"/>
                          <a:cs typeface="Roboto"/>
                          <a:sym typeface="Roboto"/>
                        </a:rPr>
                        <a:t>OpenMP</a:t>
                      </a:r>
                      <a:endParaRPr b="1" sz="2000">
                        <a:solidFill>
                          <a:srgbClr val="0A192F"/>
                        </a:solidFill>
                        <a:latin typeface="Roboto"/>
                        <a:ea typeface="Roboto"/>
                        <a:cs typeface="Roboto"/>
                        <a:sym typeface="Roboto"/>
                      </a:endParaRPr>
                    </a:p>
                  </a:txBody>
                  <a:tcPr marT="96800" marB="96800" marR="99725" marL="997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2100"/>
                        </a:spcBef>
                        <a:spcAft>
                          <a:spcPts val="2100"/>
                        </a:spcAft>
                        <a:buNone/>
                      </a:pPr>
                      <a:r>
                        <a:rPr b="1" lang="en-US" sz="2000">
                          <a:solidFill>
                            <a:srgbClr val="0A192F"/>
                          </a:solidFill>
                          <a:latin typeface="Roboto"/>
                          <a:ea typeface="Roboto"/>
                          <a:cs typeface="Roboto"/>
                          <a:sym typeface="Roboto"/>
                        </a:rPr>
                        <a:t>Concurrency + steal</a:t>
                      </a:r>
                      <a:endParaRPr b="1" sz="2000">
                        <a:solidFill>
                          <a:srgbClr val="0A192F"/>
                        </a:solidFill>
                        <a:latin typeface="Roboto"/>
                        <a:ea typeface="Roboto"/>
                        <a:cs typeface="Roboto"/>
                        <a:sym typeface="Roboto"/>
                      </a:endParaRPr>
                    </a:p>
                  </a:txBody>
                  <a:tcPr marT="96800" marB="96800" marR="99725" marL="997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2100"/>
                        </a:spcBef>
                        <a:spcAft>
                          <a:spcPts val="2100"/>
                        </a:spcAft>
                        <a:buNone/>
                      </a:pPr>
                      <a:r>
                        <a:rPr b="1" lang="en-US" sz="2000">
                          <a:solidFill>
                            <a:srgbClr val="0A192F"/>
                          </a:solidFill>
                          <a:latin typeface="Roboto"/>
                          <a:ea typeface="Roboto"/>
                          <a:cs typeface="Roboto"/>
                          <a:sym typeface="Roboto"/>
                        </a:rPr>
                        <a:t>Con. + steal + AVX</a:t>
                      </a:r>
                      <a:endParaRPr b="1" sz="2000">
                        <a:solidFill>
                          <a:srgbClr val="0A192F"/>
                        </a:solidFill>
                        <a:latin typeface="Roboto"/>
                        <a:ea typeface="Roboto"/>
                        <a:cs typeface="Roboto"/>
                        <a:sym typeface="Roboto"/>
                      </a:endParaRPr>
                    </a:p>
                  </a:txBody>
                  <a:tcPr marT="96800" marB="96800" marR="99725" marL="997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60.5908 (0.99x)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59.9386 (1.00x)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33.683 (1.78x)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4</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45.5341 (1.32x)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25.7059 (2.33x)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11.5379 (5.20x)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8</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24.6547 (2.43x)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16.8995 (3.55x)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6.08641 (9.86x)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16</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19.4427 (3.09x)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15.2388 (3.94x)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5.57829 (10.76x)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32</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20.3203 (2.95x)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16.4425 (3.65x)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4.69244 </a:t>
                      </a:r>
                      <a:r>
                        <a:rPr b="1" lang="en-US" sz="2000">
                          <a:solidFill>
                            <a:srgbClr val="FF0000"/>
                          </a:solidFill>
                          <a:latin typeface="Roboto"/>
                          <a:ea typeface="Roboto"/>
                          <a:cs typeface="Roboto"/>
                          <a:sym typeface="Roboto"/>
                        </a:rPr>
                        <a:t>(12.79x)</a:t>
                      </a:r>
                      <a:endParaRPr b="1" sz="2000">
                        <a:solidFill>
                          <a:srgbClr val="FF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64</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17.8841 (3.35x)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16.1772 (3.71x)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5.05127 (11.88x)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78</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19.089 (3.14x)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15.9645 (3.76x)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4.80074 (12.50x)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63" name="Google Shape;163;p14"/>
          <p:cNvSpPr txBox="1"/>
          <p:nvPr/>
        </p:nvSpPr>
        <p:spPr>
          <a:xfrm>
            <a:off x="3933000" y="2348960"/>
            <a:ext cx="14079600" cy="402600"/>
          </a:xfrm>
          <a:prstGeom prst="rect">
            <a:avLst/>
          </a:prstGeom>
          <a:noFill/>
          <a:ln>
            <a:noFill/>
          </a:ln>
        </p:spPr>
        <p:txBody>
          <a:bodyPr anchorCtr="0" anchor="ctr" bIns="98825" lIns="98825" spcFirstLastPara="1" rIns="98825" wrap="square" tIns="98825">
            <a:noAutofit/>
          </a:bodyPr>
          <a:lstStyle/>
          <a:p>
            <a:pPr indent="0" lvl="0" marL="0" rtl="0" algn="ctr">
              <a:spcBef>
                <a:spcPts val="0"/>
              </a:spcBef>
              <a:spcAft>
                <a:spcPts val="0"/>
              </a:spcAft>
              <a:buNone/>
            </a:pPr>
            <a:r>
              <a:rPr lang="en-US" sz="4200">
                <a:solidFill>
                  <a:srgbClr val="000000"/>
                </a:solidFill>
              </a:rPr>
              <a:t>Student: Wei-Lun Chiu, Jhao-Ting Chen</a:t>
            </a:r>
            <a:endParaRPr sz="4200">
              <a:solidFill>
                <a:srgbClr val="000000"/>
              </a:solidFill>
            </a:endParaRPr>
          </a:p>
        </p:txBody>
      </p:sp>
      <p:sp>
        <p:nvSpPr>
          <p:cNvPr id="164" name="Google Shape;164;p14"/>
          <p:cNvSpPr txBox="1"/>
          <p:nvPr/>
        </p:nvSpPr>
        <p:spPr>
          <a:xfrm>
            <a:off x="5286117" y="2874696"/>
            <a:ext cx="11373300" cy="846000"/>
          </a:xfrm>
          <a:prstGeom prst="rect">
            <a:avLst/>
          </a:prstGeom>
          <a:noFill/>
          <a:ln>
            <a:noFill/>
          </a:ln>
        </p:spPr>
        <p:txBody>
          <a:bodyPr anchorCtr="0" anchor="t" bIns="98825" lIns="98825" spcFirstLastPara="1" rIns="98825" wrap="square" tIns="98825">
            <a:spAutoFit/>
          </a:bodyPr>
          <a:lstStyle/>
          <a:p>
            <a:pPr indent="0" lvl="0" marL="0" rtl="0" algn="ctr">
              <a:spcBef>
                <a:spcPts val="0"/>
              </a:spcBef>
              <a:spcAft>
                <a:spcPts val="0"/>
              </a:spcAft>
              <a:buNone/>
            </a:pPr>
            <a:r>
              <a:rPr lang="en-US" sz="4200">
                <a:solidFill>
                  <a:srgbClr val="000000"/>
                </a:solidFill>
              </a:rPr>
              <a:t>Carnegie Mellon University, Pittsburgh, PA</a:t>
            </a:r>
            <a:endParaRPr sz="4200">
              <a:solidFill>
                <a:srgbClr val="000000"/>
              </a:solidFill>
            </a:endParaRPr>
          </a:p>
        </p:txBody>
      </p:sp>
      <p:pic>
        <p:nvPicPr>
          <p:cNvPr id="165" name="Google Shape;165;p14"/>
          <p:cNvPicPr preferRelativeResize="0"/>
          <p:nvPr/>
        </p:nvPicPr>
        <p:blipFill>
          <a:blip r:embed="rId14">
            <a:alphaModFix/>
          </a:blip>
          <a:stretch>
            <a:fillRect/>
          </a:stretch>
        </p:blipFill>
        <p:spPr>
          <a:xfrm>
            <a:off x="715833" y="2009582"/>
            <a:ext cx="1806462" cy="1767938"/>
          </a:xfrm>
          <a:prstGeom prst="rect">
            <a:avLst/>
          </a:prstGeom>
          <a:noFill/>
          <a:ln>
            <a:noFill/>
          </a:ln>
        </p:spPr>
      </p:pic>
      <p:pic>
        <p:nvPicPr>
          <p:cNvPr id="166" name="Google Shape;166;p14"/>
          <p:cNvPicPr preferRelativeResize="0"/>
          <p:nvPr/>
        </p:nvPicPr>
        <p:blipFill>
          <a:blip r:embed="rId15">
            <a:alphaModFix/>
          </a:blip>
          <a:stretch>
            <a:fillRect/>
          </a:stretch>
        </p:blipFill>
        <p:spPr>
          <a:xfrm>
            <a:off x="2760777" y="2099711"/>
            <a:ext cx="2768146" cy="1739967"/>
          </a:xfrm>
          <a:prstGeom prst="rect">
            <a:avLst/>
          </a:prstGeom>
          <a:noFill/>
          <a:ln>
            <a:noFill/>
          </a:ln>
        </p:spPr>
      </p:pic>
      <p:sp>
        <p:nvSpPr>
          <p:cNvPr id="167" name="Google Shape;167;p14"/>
          <p:cNvSpPr txBox="1"/>
          <p:nvPr/>
        </p:nvSpPr>
        <p:spPr>
          <a:xfrm>
            <a:off x="1145650" y="13856215"/>
            <a:ext cx="4630200" cy="766800"/>
          </a:xfrm>
          <a:prstGeom prst="rect">
            <a:avLst/>
          </a:prstGeom>
          <a:noFill/>
          <a:ln>
            <a:noFill/>
          </a:ln>
        </p:spPr>
        <p:txBody>
          <a:bodyPr anchorCtr="0" anchor="t" bIns="59500" lIns="59500" spcFirstLastPara="1" rIns="59500" wrap="square" tIns="59500">
            <a:spAutoFit/>
          </a:bodyPr>
          <a:lstStyle/>
          <a:p>
            <a:pPr indent="-273050" lvl="0" marL="292100" rtl="0" algn="l">
              <a:spcBef>
                <a:spcPts val="0"/>
              </a:spcBef>
              <a:spcAft>
                <a:spcPts val="0"/>
              </a:spcAft>
              <a:buSzPts val="2100"/>
              <a:buAutoNum type="arabicPeriod"/>
            </a:pPr>
            <a:r>
              <a:rPr lang="en-US" sz="2100"/>
              <a:t>Initial Points</a:t>
            </a:r>
            <a:endParaRPr sz="2100"/>
          </a:p>
          <a:p>
            <a:pPr indent="0" lvl="0" marL="0" rtl="0" algn="l">
              <a:spcBef>
                <a:spcPts val="0"/>
              </a:spcBef>
              <a:spcAft>
                <a:spcPts val="0"/>
              </a:spcAft>
              <a:buNone/>
            </a:pPr>
            <a:r>
              <a:rPr lang="en-US" sz="2100"/>
              <a:t>(</a:t>
            </a:r>
            <a:r>
              <a:rPr lang="en-US" sz="2100">
                <a:solidFill>
                  <a:srgbClr val="0A192F"/>
                </a:solidFill>
                <a:latin typeface="Roboto"/>
                <a:ea typeface="Roboto"/>
                <a:cs typeface="Roboto"/>
                <a:sym typeface="Roboto"/>
              </a:rPr>
              <a:t>𝞮</a:t>
            </a:r>
            <a:r>
              <a:rPr lang="en-US" sz="2100"/>
              <a:t> = 1.41, minimum cluster size = 2)</a:t>
            </a:r>
            <a:endParaRPr sz="2100"/>
          </a:p>
        </p:txBody>
      </p:sp>
      <p:sp>
        <p:nvSpPr>
          <p:cNvPr id="168" name="Google Shape;168;p14"/>
          <p:cNvSpPr txBox="1"/>
          <p:nvPr/>
        </p:nvSpPr>
        <p:spPr>
          <a:xfrm>
            <a:off x="6053917" y="13843084"/>
            <a:ext cx="4480200" cy="7668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t>2. Mark </a:t>
            </a:r>
            <a:r>
              <a:rPr b="1" lang="en-US" sz="2100">
                <a:solidFill>
                  <a:srgbClr val="000080"/>
                </a:solidFill>
              </a:rPr>
              <a:t>In-grid Core Cells</a:t>
            </a:r>
            <a:endParaRPr b="1" sz="2100">
              <a:solidFill>
                <a:srgbClr val="000080"/>
              </a:solidFill>
            </a:endParaRPr>
          </a:p>
          <a:p>
            <a:pPr indent="0" lvl="0" marL="0" rtl="0" algn="l">
              <a:spcBef>
                <a:spcPts val="0"/>
              </a:spcBef>
              <a:spcAft>
                <a:spcPts val="0"/>
              </a:spcAft>
              <a:buNone/>
            </a:pPr>
            <a:r>
              <a:rPr lang="en-US" sz="2100"/>
              <a:t>(any cell with more than 2 points)</a:t>
            </a:r>
            <a:endParaRPr sz="2100"/>
          </a:p>
        </p:txBody>
      </p:sp>
      <p:sp>
        <p:nvSpPr>
          <p:cNvPr id="169" name="Google Shape;169;p14"/>
          <p:cNvSpPr txBox="1"/>
          <p:nvPr/>
        </p:nvSpPr>
        <p:spPr>
          <a:xfrm>
            <a:off x="1103717" y="18069373"/>
            <a:ext cx="4630200" cy="10899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t>3. Mark </a:t>
            </a:r>
            <a:r>
              <a:rPr b="1" lang="en-US" sz="2100">
                <a:solidFill>
                  <a:srgbClr val="ADD8E6"/>
                </a:solidFill>
              </a:rPr>
              <a:t>Out-grid Core Cells</a:t>
            </a:r>
            <a:endParaRPr b="1" sz="2100">
              <a:solidFill>
                <a:srgbClr val="ADD8E6"/>
              </a:solidFill>
            </a:endParaRPr>
          </a:p>
          <a:p>
            <a:pPr indent="0" lvl="0" marL="0" rtl="0" algn="l">
              <a:spcBef>
                <a:spcPts val="0"/>
              </a:spcBef>
              <a:spcAft>
                <a:spcPts val="0"/>
              </a:spcAft>
              <a:buNone/>
            </a:pPr>
            <a:r>
              <a:rPr lang="en-US" sz="2100"/>
              <a:t>(any </a:t>
            </a:r>
            <a:r>
              <a:rPr lang="en-US" sz="2100">
                <a:solidFill>
                  <a:srgbClr val="FFA500"/>
                </a:solidFill>
              </a:rPr>
              <a:t>non-core cell</a:t>
            </a:r>
            <a:r>
              <a:rPr lang="en-US" sz="2100"/>
              <a:t> contain a point connects to more than 1 points)</a:t>
            </a:r>
            <a:endParaRPr sz="2100"/>
          </a:p>
        </p:txBody>
      </p:sp>
      <p:sp>
        <p:nvSpPr>
          <p:cNvPr id="170" name="Google Shape;170;p14"/>
          <p:cNvSpPr txBox="1"/>
          <p:nvPr/>
        </p:nvSpPr>
        <p:spPr>
          <a:xfrm>
            <a:off x="6077917" y="18088594"/>
            <a:ext cx="4920300" cy="7668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t>4. Finalized Point Classification</a:t>
            </a:r>
            <a:endParaRPr sz="2100"/>
          </a:p>
          <a:p>
            <a:pPr indent="0" lvl="0" marL="0" rtl="0" algn="l">
              <a:spcBef>
                <a:spcPts val="0"/>
              </a:spcBef>
              <a:spcAft>
                <a:spcPts val="0"/>
              </a:spcAft>
              <a:buNone/>
            </a:pPr>
            <a:r>
              <a:rPr lang="en-US" sz="2100"/>
              <a:t>(</a:t>
            </a:r>
            <a:r>
              <a:rPr lang="en-US" sz="2100">
                <a:solidFill>
                  <a:srgbClr val="000080"/>
                </a:solidFill>
              </a:rPr>
              <a:t>core point</a:t>
            </a:r>
            <a:r>
              <a:rPr lang="en-US" sz="2100"/>
              <a:t> and </a:t>
            </a:r>
            <a:r>
              <a:rPr lang="en-US" sz="2100">
                <a:solidFill>
                  <a:srgbClr val="FFA500"/>
                </a:solidFill>
              </a:rPr>
              <a:t>noise point</a:t>
            </a:r>
            <a:r>
              <a:rPr lang="en-US" sz="2100"/>
              <a:t>)</a:t>
            </a:r>
            <a:endParaRPr sz="2100"/>
          </a:p>
        </p:txBody>
      </p:sp>
      <p:sp>
        <p:nvSpPr>
          <p:cNvPr id="171" name="Google Shape;171;p14"/>
          <p:cNvSpPr txBox="1"/>
          <p:nvPr/>
        </p:nvSpPr>
        <p:spPr>
          <a:xfrm>
            <a:off x="1086617" y="22813162"/>
            <a:ext cx="5242200" cy="7668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solidFill>
                  <a:srgbClr val="000000"/>
                </a:solidFill>
              </a:rPr>
              <a:t>5. Core Cell </a:t>
            </a:r>
            <a:r>
              <a:rPr lang="en-US" sz="2100">
                <a:solidFill>
                  <a:srgbClr val="FF0000"/>
                </a:solidFill>
              </a:rPr>
              <a:t>Clustering Expansion</a:t>
            </a:r>
            <a:endParaRPr sz="2100">
              <a:solidFill>
                <a:srgbClr val="FF0000"/>
              </a:solidFill>
            </a:endParaRPr>
          </a:p>
          <a:p>
            <a:pPr indent="0" lvl="0" marL="0" rtl="0" algn="l">
              <a:spcBef>
                <a:spcPts val="0"/>
              </a:spcBef>
              <a:spcAft>
                <a:spcPts val="0"/>
              </a:spcAft>
              <a:buNone/>
            </a:pPr>
            <a:r>
              <a:rPr lang="en-US" sz="2100">
                <a:solidFill>
                  <a:srgbClr val="000000"/>
                </a:solidFill>
              </a:rPr>
              <a:t>(Bichromatic Closest Pair &lt; 𝞮)</a:t>
            </a:r>
            <a:endParaRPr sz="2100">
              <a:solidFill>
                <a:srgbClr val="000000"/>
              </a:solidFill>
            </a:endParaRPr>
          </a:p>
        </p:txBody>
      </p:sp>
      <p:sp>
        <p:nvSpPr>
          <p:cNvPr id="172" name="Google Shape;172;p14"/>
          <p:cNvSpPr txBox="1"/>
          <p:nvPr/>
        </p:nvSpPr>
        <p:spPr>
          <a:xfrm>
            <a:off x="6050717" y="22813162"/>
            <a:ext cx="4630200" cy="7668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solidFill>
                  <a:srgbClr val="000000"/>
                </a:solidFill>
              </a:rPr>
              <a:t>6. Complete!</a:t>
            </a:r>
            <a:endParaRPr sz="2100">
              <a:solidFill>
                <a:srgbClr val="000000"/>
              </a:solidFill>
            </a:endParaRPr>
          </a:p>
          <a:p>
            <a:pPr indent="0" lvl="0" marL="0" rtl="0" algn="l">
              <a:spcBef>
                <a:spcPts val="0"/>
              </a:spcBef>
              <a:spcAft>
                <a:spcPts val="0"/>
              </a:spcAft>
              <a:buNone/>
            </a:pPr>
            <a:r>
              <a:rPr lang="en-US" sz="2100">
                <a:solidFill>
                  <a:srgbClr val="000000"/>
                </a:solidFill>
              </a:rPr>
              <a:t>(Result: 2 clusters, 1 noise points)</a:t>
            </a:r>
            <a:endParaRPr sz="2100">
              <a:solidFill>
                <a:srgbClr val="000000"/>
              </a:solidFill>
            </a:endParaRPr>
          </a:p>
        </p:txBody>
      </p:sp>
      <p:sp>
        <p:nvSpPr>
          <p:cNvPr id="173" name="Google Shape;173;p14"/>
          <p:cNvSpPr txBox="1"/>
          <p:nvPr/>
        </p:nvSpPr>
        <p:spPr>
          <a:xfrm>
            <a:off x="10935533" y="3876294"/>
            <a:ext cx="10019400" cy="43860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Analysis of Python Parallelism</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The main obstacle: Global Interpreter Lock (GIL)</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No multi-thread parallelism allowed!</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PyOMP</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Generate machine code. Super-fast (near C-level performance).</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Restrictions:</a:t>
            </a:r>
            <a:endParaRPr sz="2100">
              <a:solidFill>
                <a:srgbClr val="0A192F"/>
              </a:solidFill>
              <a:latin typeface="Roboto"/>
              <a:ea typeface="Roboto"/>
              <a:cs typeface="Roboto"/>
              <a:sym typeface="Roboto"/>
            </a:endParaRPr>
          </a:p>
          <a:p>
            <a:pPr indent="-374650" lvl="2" marL="14859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No dynamic array, set, etc. No complex data structure</a:t>
            </a:r>
            <a:endParaRPr sz="2100">
              <a:solidFill>
                <a:srgbClr val="0A192F"/>
              </a:solidFill>
              <a:latin typeface="Roboto"/>
              <a:ea typeface="Roboto"/>
              <a:cs typeface="Roboto"/>
              <a:sym typeface="Roboto"/>
            </a:endParaRPr>
          </a:p>
          <a:p>
            <a:pPr indent="-374650" lvl="2" marL="14859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No recursive. No incomplete type. (No tree allowed!)</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Multiprocessing Module</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Generates processes. Each process has its own GIL.</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Too much overhead, too slow. Only 1.7x speedup with 6 threads.</a:t>
            </a:r>
            <a:endParaRPr sz="2100">
              <a:solidFill>
                <a:srgbClr val="0A192F"/>
              </a:solidFill>
              <a:latin typeface="Roboto"/>
              <a:ea typeface="Roboto"/>
              <a:cs typeface="Roboto"/>
              <a:sym typeface="Roboto"/>
            </a:endParaRPr>
          </a:p>
        </p:txBody>
      </p:sp>
      <p:sp>
        <p:nvSpPr>
          <p:cNvPr id="174" name="Google Shape;174;p14"/>
          <p:cNvSpPr txBox="1"/>
          <p:nvPr/>
        </p:nvSpPr>
        <p:spPr>
          <a:xfrm>
            <a:off x="5235317" y="32082421"/>
            <a:ext cx="741600" cy="2475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#Threads</a:t>
            </a:r>
            <a:endParaRPr sz="900"/>
          </a:p>
        </p:txBody>
      </p:sp>
      <p:sp>
        <p:nvSpPr>
          <p:cNvPr id="175" name="Google Shape;175;p14"/>
          <p:cNvSpPr txBox="1"/>
          <p:nvPr/>
        </p:nvSpPr>
        <p:spPr>
          <a:xfrm>
            <a:off x="5626967" y="27720296"/>
            <a:ext cx="4102200" cy="443400"/>
          </a:xfrm>
          <a:prstGeom prst="rect">
            <a:avLst/>
          </a:prstGeom>
          <a:noFill/>
          <a:ln cap="flat" cmpd="sng" w="28575">
            <a:solidFill>
              <a:srgbClr val="FF0000"/>
            </a:solidFill>
            <a:prstDash val="solid"/>
            <a:round/>
            <a:headEnd len="sm" w="sm" type="none"/>
            <a:tailEnd len="sm" w="sm" type="none"/>
          </a:ln>
        </p:spPr>
        <p:txBody>
          <a:bodyPr anchorCtr="0" anchor="t" bIns="59500" lIns="59500" spcFirstLastPara="1" rIns="59500" wrap="square" tIns="59500">
            <a:spAutoFit/>
          </a:bodyPr>
          <a:lstStyle/>
          <a:p>
            <a:pPr indent="0" lvl="0" marL="0" rtl="0" algn="l">
              <a:spcBef>
                <a:spcPts val="0"/>
              </a:spcBef>
              <a:spcAft>
                <a:spcPts val="0"/>
              </a:spcAft>
              <a:buNone/>
            </a:pPr>
            <a:r>
              <a:rPr lang="en-US" sz="2100">
                <a:solidFill>
                  <a:srgbClr val="FF0000"/>
                </a:solidFill>
              </a:rPr>
              <a:t>Only 1.7x Speedup on 6 Threads</a:t>
            </a:r>
            <a:endParaRPr sz="2100">
              <a:solidFill>
                <a:srgbClr val="FF0000"/>
              </a:solidFill>
            </a:endParaRPr>
          </a:p>
        </p:txBody>
      </p:sp>
      <p:sp>
        <p:nvSpPr>
          <p:cNvPr id="176" name="Google Shape;176;p14"/>
          <p:cNvSpPr/>
          <p:nvPr/>
        </p:nvSpPr>
        <p:spPr>
          <a:xfrm>
            <a:off x="7226300" y="28221497"/>
            <a:ext cx="203100" cy="723600"/>
          </a:xfrm>
          <a:prstGeom prst="down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grpSp>
        <p:nvGrpSpPr>
          <p:cNvPr id="177" name="Google Shape;177;p14"/>
          <p:cNvGrpSpPr/>
          <p:nvPr/>
        </p:nvGrpSpPr>
        <p:grpSpPr>
          <a:xfrm>
            <a:off x="2301773" y="15475044"/>
            <a:ext cx="885281" cy="815731"/>
            <a:chOff x="3318927" y="33395738"/>
            <a:chExt cx="1312500" cy="1396800"/>
          </a:xfrm>
        </p:grpSpPr>
        <p:cxnSp>
          <p:nvCxnSpPr>
            <p:cNvPr id="178" name="Google Shape;178;p14"/>
            <p:cNvCxnSpPr/>
            <p:nvPr/>
          </p:nvCxnSpPr>
          <p:spPr>
            <a:xfrm>
              <a:off x="3318927" y="33395738"/>
              <a:ext cx="1312500" cy="1396800"/>
            </a:xfrm>
            <a:prstGeom prst="straightConnector1">
              <a:avLst/>
            </a:prstGeom>
            <a:noFill/>
            <a:ln cap="flat" cmpd="sng" w="28575">
              <a:solidFill>
                <a:srgbClr val="0A192F"/>
              </a:solidFill>
              <a:prstDash val="solid"/>
              <a:round/>
              <a:headEnd len="med" w="med" type="stealth"/>
              <a:tailEnd len="med" w="med" type="triangle"/>
            </a:ln>
          </p:spPr>
        </p:cxnSp>
        <p:sp>
          <p:nvSpPr>
            <p:cNvPr id="179" name="Google Shape;179;p14"/>
            <p:cNvSpPr txBox="1"/>
            <p:nvPr/>
          </p:nvSpPr>
          <p:spPr>
            <a:xfrm>
              <a:off x="3594716" y="33833840"/>
              <a:ext cx="729000" cy="7593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t>𝞮</a:t>
              </a:r>
              <a:endParaRPr sz="2100"/>
            </a:p>
          </p:txBody>
        </p:sp>
      </p:grpSp>
      <p:grpSp>
        <p:nvGrpSpPr>
          <p:cNvPr id="180" name="Google Shape;180;p14"/>
          <p:cNvGrpSpPr/>
          <p:nvPr/>
        </p:nvGrpSpPr>
        <p:grpSpPr>
          <a:xfrm>
            <a:off x="1911090" y="19892099"/>
            <a:ext cx="869663" cy="780600"/>
            <a:chOff x="3318927" y="33393111"/>
            <a:chExt cx="1312500" cy="1399427"/>
          </a:xfrm>
        </p:grpSpPr>
        <p:cxnSp>
          <p:nvCxnSpPr>
            <p:cNvPr id="181" name="Google Shape;181;p14"/>
            <p:cNvCxnSpPr/>
            <p:nvPr/>
          </p:nvCxnSpPr>
          <p:spPr>
            <a:xfrm>
              <a:off x="3318927" y="33395738"/>
              <a:ext cx="1312500" cy="1396800"/>
            </a:xfrm>
            <a:prstGeom prst="straightConnector1">
              <a:avLst/>
            </a:prstGeom>
            <a:noFill/>
            <a:ln cap="flat" cmpd="sng" w="28575">
              <a:solidFill>
                <a:srgbClr val="0A192F"/>
              </a:solidFill>
              <a:prstDash val="solid"/>
              <a:round/>
              <a:headEnd len="med" w="med" type="none"/>
              <a:tailEnd len="med" w="med" type="triangle"/>
            </a:ln>
          </p:spPr>
        </p:cxnSp>
        <p:sp>
          <p:nvSpPr>
            <p:cNvPr id="182" name="Google Shape;182;p14"/>
            <p:cNvSpPr txBox="1"/>
            <p:nvPr/>
          </p:nvSpPr>
          <p:spPr>
            <a:xfrm>
              <a:off x="3828694" y="33393111"/>
              <a:ext cx="729000" cy="7950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t>𝞮</a:t>
              </a:r>
              <a:endParaRPr sz="2100"/>
            </a:p>
          </p:txBody>
        </p:sp>
      </p:grpSp>
      <p:sp>
        <p:nvSpPr>
          <p:cNvPr id="183" name="Google Shape;183;p14"/>
          <p:cNvSpPr txBox="1"/>
          <p:nvPr/>
        </p:nvSpPr>
        <p:spPr>
          <a:xfrm>
            <a:off x="15869833" y="20363925"/>
            <a:ext cx="741600" cy="2475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#Threads</a:t>
            </a:r>
            <a:endParaRPr sz="900"/>
          </a:p>
        </p:txBody>
      </p:sp>
      <p:sp>
        <p:nvSpPr>
          <p:cNvPr id="184" name="Google Shape;184;p14"/>
          <p:cNvSpPr txBox="1"/>
          <p:nvPr/>
        </p:nvSpPr>
        <p:spPr>
          <a:xfrm>
            <a:off x="1069200" y="28150070"/>
            <a:ext cx="741600" cy="2475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Speed Up</a:t>
            </a:r>
            <a:endParaRPr sz="900"/>
          </a:p>
        </p:txBody>
      </p:sp>
      <p:sp>
        <p:nvSpPr>
          <p:cNvPr id="185" name="Google Shape;185;p14"/>
          <p:cNvSpPr txBox="1"/>
          <p:nvPr/>
        </p:nvSpPr>
        <p:spPr>
          <a:xfrm>
            <a:off x="11219317" y="15777434"/>
            <a:ext cx="741600" cy="2475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Runtime(s)</a:t>
            </a:r>
            <a:endParaRPr sz="900"/>
          </a:p>
        </p:txBody>
      </p:sp>
      <p:sp>
        <p:nvSpPr>
          <p:cNvPr id="186" name="Google Shape;186;p14"/>
          <p:cNvSpPr txBox="1"/>
          <p:nvPr/>
        </p:nvSpPr>
        <p:spPr>
          <a:xfrm>
            <a:off x="11400633" y="31589879"/>
            <a:ext cx="9810000" cy="3972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1800"/>
              <a:t>Table 2: Execution times (in seconds) for various thread counts and parallelization strategies</a:t>
            </a:r>
            <a:endParaRPr sz="1800"/>
          </a:p>
        </p:txBody>
      </p:sp>
      <p:sp>
        <p:nvSpPr>
          <p:cNvPr id="187" name="Google Shape;187;p14"/>
          <p:cNvSpPr txBox="1"/>
          <p:nvPr/>
        </p:nvSpPr>
        <p:spPr>
          <a:xfrm>
            <a:off x="11267192" y="11074288"/>
            <a:ext cx="9810000" cy="3972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1800"/>
              <a:t>Table 1: Runtime and percentage breakdown for each step of the procedure</a:t>
            </a:r>
            <a:endParaRPr sz="1800"/>
          </a:p>
        </p:txBody>
      </p:sp>
      <p:grpSp>
        <p:nvGrpSpPr>
          <p:cNvPr id="188" name="Google Shape;188;p14"/>
          <p:cNvGrpSpPr/>
          <p:nvPr/>
        </p:nvGrpSpPr>
        <p:grpSpPr>
          <a:xfrm>
            <a:off x="2035185" y="24946051"/>
            <a:ext cx="1449306" cy="1332264"/>
            <a:chOff x="3052625" y="40333146"/>
            <a:chExt cx="2173850" cy="2154025"/>
          </a:xfrm>
        </p:grpSpPr>
        <p:grpSp>
          <p:nvGrpSpPr>
            <p:cNvPr id="189" name="Google Shape;189;p14"/>
            <p:cNvGrpSpPr/>
            <p:nvPr/>
          </p:nvGrpSpPr>
          <p:grpSpPr>
            <a:xfrm>
              <a:off x="3565186" y="40333146"/>
              <a:ext cx="1150087" cy="1610586"/>
              <a:chOff x="3276600" y="38719120"/>
              <a:chExt cx="990600" cy="1438280"/>
            </a:xfrm>
          </p:grpSpPr>
          <p:sp>
            <p:nvSpPr>
              <p:cNvPr id="190" name="Google Shape;190;p14"/>
              <p:cNvSpPr/>
              <p:nvPr/>
            </p:nvSpPr>
            <p:spPr>
              <a:xfrm>
                <a:off x="3276600" y="39166800"/>
                <a:ext cx="990600" cy="990600"/>
              </a:xfrm>
              <a:prstGeom prst="rect">
                <a:avLst/>
              </a:prstGeom>
              <a:noFill/>
              <a:ln cap="flat" cmpd="sng" w="38100">
                <a:solidFill>
                  <a:srgbClr val="FF0000"/>
                </a:solidFill>
                <a:prstDash val="solid"/>
                <a:round/>
                <a:headEnd len="sm" w="sm" type="none"/>
                <a:tailEnd len="sm" w="sm" type="none"/>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sp>
            <p:nvSpPr>
              <p:cNvPr id="191" name="Google Shape;191;p14"/>
              <p:cNvSpPr/>
              <p:nvPr/>
            </p:nvSpPr>
            <p:spPr>
              <a:xfrm flipH="1">
                <a:off x="3600592" y="38719120"/>
                <a:ext cx="342600" cy="3573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grpSp>
        <p:sp>
          <p:nvSpPr>
            <p:cNvPr id="192" name="Google Shape;192;p14"/>
            <p:cNvSpPr/>
            <p:nvPr/>
          </p:nvSpPr>
          <p:spPr>
            <a:xfrm flipH="1" rot="10800000">
              <a:off x="3941325" y="42086971"/>
              <a:ext cx="397800" cy="4002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sp>
          <p:nvSpPr>
            <p:cNvPr id="193" name="Google Shape;193;p14"/>
            <p:cNvSpPr/>
            <p:nvPr/>
          </p:nvSpPr>
          <p:spPr>
            <a:xfrm flipH="1" rot="5400000">
              <a:off x="4827475" y="41215508"/>
              <a:ext cx="397800" cy="4002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sp>
          <p:nvSpPr>
            <p:cNvPr id="194" name="Google Shape;194;p14"/>
            <p:cNvSpPr/>
            <p:nvPr/>
          </p:nvSpPr>
          <p:spPr>
            <a:xfrm flipH="1" rot="-5400000">
              <a:off x="3053825" y="41215508"/>
              <a:ext cx="397800" cy="4002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grpSp>
      <p:grpSp>
        <p:nvGrpSpPr>
          <p:cNvPr id="195" name="Google Shape;195;p14"/>
          <p:cNvGrpSpPr/>
          <p:nvPr/>
        </p:nvGrpSpPr>
        <p:grpSpPr>
          <a:xfrm>
            <a:off x="3808307" y="24147040"/>
            <a:ext cx="1108487" cy="1332264"/>
            <a:chOff x="3052625" y="40333146"/>
            <a:chExt cx="1662648" cy="2154025"/>
          </a:xfrm>
        </p:grpSpPr>
        <p:grpSp>
          <p:nvGrpSpPr>
            <p:cNvPr id="196" name="Google Shape;196;p14"/>
            <p:cNvGrpSpPr/>
            <p:nvPr/>
          </p:nvGrpSpPr>
          <p:grpSpPr>
            <a:xfrm>
              <a:off x="3565186" y="40333146"/>
              <a:ext cx="1150087" cy="1610586"/>
              <a:chOff x="3276600" y="38719120"/>
              <a:chExt cx="990600" cy="1438280"/>
            </a:xfrm>
          </p:grpSpPr>
          <p:sp>
            <p:nvSpPr>
              <p:cNvPr id="197" name="Google Shape;197;p14"/>
              <p:cNvSpPr/>
              <p:nvPr/>
            </p:nvSpPr>
            <p:spPr>
              <a:xfrm>
                <a:off x="3276600" y="39166800"/>
                <a:ext cx="990600" cy="990600"/>
              </a:xfrm>
              <a:prstGeom prst="rect">
                <a:avLst/>
              </a:prstGeom>
              <a:noFill/>
              <a:ln cap="flat" cmpd="sng" w="38100">
                <a:solidFill>
                  <a:srgbClr val="FF0000"/>
                </a:solidFill>
                <a:prstDash val="solid"/>
                <a:round/>
                <a:headEnd len="sm" w="sm" type="none"/>
                <a:tailEnd len="sm" w="sm" type="none"/>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sp>
            <p:nvSpPr>
              <p:cNvPr id="198" name="Google Shape;198;p14"/>
              <p:cNvSpPr/>
              <p:nvPr/>
            </p:nvSpPr>
            <p:spPr>
              <a:xfrm flipH="1">
                <a:off x="3600592" y="38719120"/>
                <a:ext cx="342600" cy="3573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grpSp>
        <p:sp>
          <p:nvSpPr>
            <p:cNvPr id="199" name="Google Shape;199;p14"/>
            <p:cNvSpPr/>
            <p:nvPr/>
          </p:nvSpPr>
          <p:spPr>
            <a:xfrm flipH="1" rot="10800000">
              <a:off x="3941325" y="42086971"/>
              <a:ext cx="397800" cy="4002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sp>
          <p:nvSpPr>
            <p:cNvPr id="200" name="Google Shape;200;p14"/>
            <p:cNvSpPr/>
            <p:nvPr/>
          </p:nvSpPr>
          <p:spPr>
            <a:xfrm flipH="1" rot="-5400000">
              <a:off x="3053825" y="41215508"/>
              <a:ext cx="397800" cy="4002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