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5143500" type="screen16x9"/>
  <p:notesSz cx="6858000" cy="9144000"/>
  <p:defaultTextStyle>
    <a:defPPr>
      <a:defRPr lang="en-US"/>
    </a:defPPr>
    <a:lvl1pPr marL="0" algn="l" defTabSz="772211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86105" algn="l" defTabSz="772211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72211" algn="l" defTabSz="772211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58316" algn="l" defTabSz="772211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544422" algn="l" defTabSz="772211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930527" algn="l" defTabSz="772211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316632" algn="l" defTabSz="772211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702738" algn="l" defTabSz="772211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3088843" algn="l" defTabSz="772211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24" autoAdjust="0"/>
    <p:restoredTop sz="94660"/>
  </p:normalViewPr>
  <p:slideViewPr>
    <p:cSldViewPr>
      <p:cViewPr varScale="1">
        <p:scale>
          <a:sx n="107" d="100"/>
          <a:sy n="107" d="100"/>
        </p:scale>
        <p:origin x="-888" y="-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626BF6-2EEB-4643-A2C8-4C14B72FABCA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3CBA51-3CA0-440B-92B6-0BCC77239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464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72211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86105" algn="l" defTabSz="772211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772211" algn="l" defTabSz="772211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158316" algn="l" defTabSz="772211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544422" algn="l" defTabSz="772211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930527" algn="l" defTabSz="772211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16632" algn="l" defTabSz="772211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02738" algn="l" defTabSz="772211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088843" algn="l" defTabSz="772211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7FD90F-E494-4F94-A8D0-BA303A3E75A4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663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3CBA51-3CA0-440B-92B6-0BCC772395B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51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60" t="21873" r="12584" b="6776"/>
          <a:stretch/>
        </p:blipFill>
        <p:spPr>
          <a:xfrm>
            <a:off x="1" y="0"/>
            <a:ext cx="9144000" cy="5143500"/>
          </a:xfrm>
          <a:prstGeom prst="rect">
            <a:avLst/>
          </a:prstGeom>
        </p:spPr>
      </p:pic>
      <p:sp>
        <p:nvSpPr>
          <p:cNvPr id="5" name="Parallelogram 4"/>
          <p:cNvSpPr/>
          <p:nvPr userDrawn="1"/>
        </p:nvSpPr>
        <p:spPr>
          <a:xfrm>
            <a:off x="0" y="0"/>
            <a:ext cx="5976664" cy="5143500"/>
          </a:xfrm>
          <a:prstGeom prst="parallelogram">
            <a:avLst/>
          </a:prstGeom>
          <a:gradFill flip="none" rotWithShape="1">
            <a:gsLst>
              <a:gs pos="0">
                <a:srgbClr val="C8102E">
                  <a:alpha val="73000"/>
                </a:srgbClr>
              </a:gs>
              <a:gs pos="41000">
                <a:srgbClr val="C8102E">
                  <a:shade val="67500"/>
                  <a:satMod val="115000"/>
                  <a:alpha val="96000"/>
                </a:srgbClr>
              </a:gs>
              <a:gs pos="100000">
                <a:srgbClr val="C8102E">
                  <a:shade val="100000"/>
                  <a:satMod val="115000"/>
                  <a:alpha val="4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790589" y="3435845"/>
            <a:ext cx="414145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5476" y="3804728"/>
            <a:ext cx="1074117" cy="274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3" y="3732719"/>
            <a:ext cx="1116891" cy="418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539555" y="4587974"/>
            <a:ext cx="3672407" cy="185698"/>
          </a:xfrm>
          <a:prstGeom prst="rect">
            <a:avLst/>
          </a:prstGeom>
        </p:spPr>
        <p:txBody>
          <a:bodyPr wrap="square" lIns="77221" tIns="38611" rIns="77221" bIns="38611">
            <a:spAutoFit/>
          </a:bodyPr>
          <a:lstStyle/>
          <a:p>
            <a:pPr algn="ctr"/>
            <a:r>
              <a:rPr lang="en-US" sz="700" dirty="0">
                <a:solidFill>
                  <a:prstClr val="white"/>
                </a:solidFill>
              </a:rPr>
              <a:t>© 2019 Goodman Manufacturing Company, L.P. Houston, Texas · USA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874298" y="2434580"/>
            <a:ext cx="4176464" cy="857250"/>
          </a:xfrm>
        </p:spPr>
        <p:txBody>
          <a:bodyPr>
            <a:normAutofit/>
          </a:bodyPr>
          <a:lstStyle>
            <a:lvl1pPr>
              <a:defRPr sz="2000" i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YOUR SECTION TITLE HERE</a:t>
            </a:r>
          </a:p>
        </p:txBody>
      </p:sp>
    </p:spTree>
    <p:extLst>
      <p:ext uri="{BB962C8B-B14F-4D97-AF65-F5344CB8AC3E}">
        <p14:creationId xmlns:p14="http://schemas.microsoft.com/office/powerpoint/2010/main" val="966234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40" t="12676" r="3140" b="8332"/>
          <a:stretch/>
        </p:blipFill>
        <p:spPr>
          <a:xfrm>
            <a:off x="0" y="1"/>
            <a:ext cx="9144000" cy="5143500"/>
          </a:xfrm>
          <a:prstGeom prst="rect">
            <a:avLst/>
          </a:prstGeom>
        </p:spPr>
      </p:pic>
      <p:sp>
        <p:nvSpPr>
          <p:cNvPr id="5" name="Parallelogram 4"/>
          <p:cNvSpPr/>
          <p:nvPr userDrawn="1"/>
        </p:nvSpPr>
        <p:spPr>
          <a:xfrm>
            <a:off x="0" y="0"/>
            <a:ext cx="5976664" cy="5143500"/>
          </a:xfrm>
          <a:prstGeom prst="parallelogram">
            <a:avLst/>
          </a:prstGeom>
          <a:gradFill flip="none" rotWithShape="1">
            <a:gsLst>
              <a:gs pos="0">
                <a:srgbClr val="C8102E">
                  <a:alpha val="73000"/>
                </a:srgbClr>
              </a:gs>
              <a:gs pos="41000">
                <a:srgbClr val="C8102E">
                  <a:shade val="67500"/>
                  <a:satMod val="115000"/>
                  <a:alpha val="96000"/>
                </a:srgbClr>
              </a:gs>
              <a:gs pos="100000">
                <a:srgbClr val="C8102E">
                  <a:shade val="100000"/>
                  <a:satMod val="115000"/>
                  <a:alpha val="4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790589" y="3435845"/>
            <a:ext cx="414145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5476" y="3804728"/>
            <a:ext cx="1074117" cy="274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3" y="3732719"/>
            <a:ext cx="1116891" cy="418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539555" y="4587974"/>
            <a:ext cx="3672407" cy="185698"/>
          </a:xfrm>
          <a:prstGeom prst="rect">
            <a:avLst/>
          </a:prstGeom>
        </p:spPr>
        <p:txBody>
          <a:bodyPr wrap="square" lIns="77221" tIns="38611" rIns="77221" bIns="38611">
            <a:spAutoFit/>
          </a:bodyPr>
          <a:lstStyle/>
          <a:p>
            <a:pPr algn="ctr"/>
            <a:r>
              <a:rPr lang="en-US" sz="700" dirty="0">
                <a:solidFill>
                  <a:prstClr val="white"/>
                </a:solidFill>
              </a:rPr>
              <a:t>© 2019 Goodman Manufacturing Company, L.P. Houston, Texas · USA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874298" y="1779662"/>
            <a:ext cx="4176464" cy="857250"/>
          </a:xfrm>
        </p:spPr>
        <p:txBody>
          <a:bodyPr>
            <a:normAutofit/>
          </a:bodyPr>
          <a:lstStyle>
            <a:lvl1pPr>
              <a:defRPr sz="2000" i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PRESENTER’S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99592" y="2715769"/>
            <a:ext cx="4176464" cy="521195"/>
          </a:xfrm>
        </p:spPr>
        <p:txBody>
          <a:bodyPr/>
          <a:lstStyle>
            <a:lvl1pPr marL="0" indent="0" algn="ctr">
              <a:buNone/>
              <a:defRPr i="1">
                <a:solidFill>
                  <a:schemeClr val="bg1"/>
                </a:solidFill>
              </a:defRPr>
            </a:lvl1pPr>
            <a:lvl2pPr marL="3861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722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5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44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305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166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7027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888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PRESENTER’S TITLE</a:t>
            </a:r>
          </a:p>
        </p:txBody>
      </p:sp>
    </p:spTree>
    <p:extLst>
      <p:ext uri="{BB962C8B-B14F-4D97-AF65-F5344CB8AC3E}">
        <p14:creationId xmlns:p14="http://schemas.microsoft.com/office/powerpoint/2010/main" val="838593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96922" y="-48940"/>
            <a:ext cx="7392858" cy="5192440"/>
          </a:xfrm>
          <a:prstGeom prst="parallelogram">
            <a:avLst>
              <a:gd name="adj" fmla="val 30267"/>
            </a:avLst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95937" y="339898"/>
            <a:ext cx="4762872" cy="857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95936" y="1337518"/>
            <a:ext cx="4773216" cy="33944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Parallelogram 13"/>
          <p:cNvSpPr/>
          <p:nvPr userDrawn="1"/>
        </p:nvSpPr>
        <p:spPr>
          <a:xfrm>
            <a:off x="-2336824" y="-48940"/>
            <a:ext cx="6332760" cy="5192440"/>
          </a:xfrm>
          <a:prstGeom prst="parallelogram">
            <a:avLst>
              <a:gd name="adj" fmla="val 30061"/>
            </a:avLst>
          </a:prstGeom>
          <a:gradFill flip="none" rotWithShape="1">
            <a:gsLst>
              <a:gs pos="0">
                <a:srgbClr val="C8102E"/>
              </a:gs>
              <a:gs pos="41000">
                <a:srgbClr val="C8102E">
                  <a:shade val="67500"/>
                  <a:satMod val="115000"/>
                  <a:alpha val="58000"/>
                </a:srgbClr>
              </a:gs>
              <a:gs pos="100000">
                <a:srgbClr val="C8102E">
                  <a:shade val="100000"/>
                  <a:satMod val="115000"/>
                  <a:alpha val="58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66496" y="4155926"/>
            <a:ext cx="224526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9797" y="4385449"/>
            <a:ext cx="850610" cy="217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692" y="4328422"/>
            <a:ext cx="884486" cy="331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Rectangle 14"/>
          <p:cNvSpPr/>
          <p:nvPr userDrawn="1"/>
        </p:nvSpPr>
        <p:spPr>
          <a:xfrm>
            <a:off x="3692634" y="4804578"/>
            <a:ext cx="5199846" cy="185698"/>
          </a:xfrm>
          <a:prstGeom prst="rect">
            <a:avLst/>
          </a:prstGeom>
        </p:spPr>
        <p:txBody>
          <a:bodyPr wrap="square" lIns="77221" tIns="38611" rIns="77221" bIns="38611">
            <a:spAutoFit/>
          </a:bodyPr>
          <a:lstStyle/>
          <a:p>
            <a:pPr algn="ctr"/>
            <a:r>
              <a:rPr lang="en-US" sz="700" dirty="0">
                <a:solidFill>
                  <a:srgbClr val="C00000"/>
                </a:solidFill>
              </a:rPr>
              <a:t>© 2019 Goodman Manufacturing Company, L.P. Houston, Texas · USA</a:t>
            </a:r>
          </a:p>
        </p:txBody>
      </p:sp>
    </p:spTree>
    <p:extLst>
      <p:ext uri="{BB962C8B-B14F-4D97-AF65-F5344CB8AC3E}">
        <p14:creationId xmlns:p14="http://schemas.microsoft.com/office/powerpoint/2010/main" val="988410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49994"/>
            <a:ext cx="8424936" cy="565572"/>
          </a:xfrm>
        </p:spPr>
        <p:txBody>
          <a:bodyPr/>
          <a:lstStyle>
            <a:lvl1pPr algn="l">
              <a:defRPr b="1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360" y="1059584"/>
            <a:ext cx="8363272" cy="353504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4874346"/>
            <a:ext cx="673224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5" y="4703149"/>
            <a:ext cx="831960" cy="316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975" y="4725655"/>
            <a:ext cx="1061517" cy="2714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Parallelogram 7"/>
          <p:cNvSpPr/>
          <p:nvPr userDrawn="1"/>
        </p:nvSpPr>
        <p:spPr>
          <a:xfrm>
            <a:off x="-180528" y="-48940"/>
            <a:ext cx="8928992" cy="244426"/>
          </a:xfrm>
          <a:prstGeom prst="parallelogram">
            <a:avLst>
              <a:gd name="adj" fmla="val 30061"/>
            </a:avLst>
          </a:prstGeom>
          <a:solidFill>
            <a:srgbClr val="C81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240" y="4880705"/>
            <a:ext cx="2057400" cy="274637"/>
          </a:xfrm>
        </p:spPr>
        <p:txBody>
          <a:bodyPr/>
          <a:lstStyle/>
          <a:p>
            <a:fld id="{35395140-5F8A-4070-9E47-7F1002BB5A2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4790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C81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67547" y="1203598"/>
            <a:ext cx="828092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91264" cy="85725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468313" y="1348457"/>
            <a:ext cx="8280400" cy="345554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66880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32" t="11466" r="2489" b="29315"/>
          <a:stretch/>
        </p:blipFill>
        <p:spPr>
          <a:xfrm>
            <a:off x="-67473" y="1"/>
            <a:ext cx="9211474" cy="5143500"/>
          </a:xfrm>
          <a:prstGeom prst="rect">
            <a:avLst/>
          </a:prstGeom>
        </p:spPr>
      </p:pic>
      <p:sp>
        <p:nvSpPr>
          <p:cNvPr id="4" name="Parallelogram 3"/>
          <p:cNvSpPr/>
          <p:nvPr userDrawn="1"/>
        </p:nvSpPr>
        <p:spPr>
          <a:xfrm>
            <a:off x="5148066" y="1"/>
            <a:ext cx="3981250" cy="5143500"/>
          </a:xfrm>
          <a:prstGeom prst="parallelogram">
            <a:avLst/>
          </a:prstGeom>
          <a:gradFill flip="none" rotWithShape="1">
            <a:gsLst>
              <a:gs pos="0">
                <a:srgbClr val="C8102E">
                  <a:alpha val="73000"/>
                </a:srgbClr>
              </a:gs>
              <a:gs pos="41000">
                <a:srgbClr val="C8102E">
                  <a:shade val="67500"/>
                  <a:satMod val="115000"/>
                  <a:alpha val="96000"/>
                </a:srgbClr>
              </a:gs>
              <a:gs pos="100000">
                <a:srgbClr val="C8102E">
                  <a:shade val="100000"/>
                  <a:satMod val="115000"/>
                  <a:alpha val="4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5687134" y="3435846"/>
            <a:ext cx="248527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6" y="3737248"/>
            <a:ext cx="1074117" cy="274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5869981" y="1851671"/>
            <a:ext cx="2448272" cy="1368152"/>
          </a:xfrm>
        </p:spPr>
        <p:txBody>
          <a:bodyPr>
            <a:noAutofit/>
          </a:bodyPr>
          <a:lstStyle>
            <a:lvl1pPr>
              <a:defRPr sz="2000" i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NAME OF  YOUR MEETING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7134" y="3737246"/>
            <a:ext cx="1116891" cy="418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5364090" y="4587974"/>
            <a:ext cx="2679564" cy="293420"/>
          </a:xfrm>
          <a:prstGeom prst="rect">
            <a:avLst/>
          </a:prstGeom>
        </p:spPr>
        <p:txBody>
          <a:bodyPr wrap="square" lIns="77221" tIns="38611" rIns="77221" bIns="38611">
            <a:spAutoFit/>
          </a:bodyPr>
          <a:lstStyle/>
          <a:p>
            <a:pPr algn="ctr"/>
            <a:r>
              <a:rPr lang="en-US" sz="700" dirty="0">
                <a:solidFill>
                  <a:prstClr val="white"/>
                </a:solidFill>
              </a:rPr>
              <a:t>© 2019 Goodman Manufacturing Company, L.P. Houston, Texas · USA</a:t>
            </a:r>
          </a:p>
        </p:txBody>
      </p:sp>
    </p:spTree>
    <p:extLst>
      <p:ext uri="{BB962C8B-B14F-4D97-AF65-F5344CB8AC3E}">
        <p14:creationId xmlns:p14="http://schemas.microsoft.com/office/powerpoint/2010/main" val="1200742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for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 userDrawn="1"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23" b="12523"/>
          <a:stretch/>
        </p:blipFill>
        <p:spPr bwMode="auto">
          <a:xfrm>
            <a:off x="4" y="3177"/>
            <a:ext cx="1603375" cy="514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6" y="0"/>
            <a:ext cx="7238999" cy="628650"/>
          </a:xfrm>
          <a:noFill/>
        </p:spPr>
        <p:txBody>
          <a:bodyPr/>
          <a:lstStyle>
            <a:lvl1pPr algn="l">
              <a:defRPr sz="2000" b="1">
                <a:solidFill>
                  <a:srgbClr val="CC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5" y="742951"/>
            <a:ext cx="7232539" cy="4035333"/>
          </a:xfrm>
        </p:spPr>
        <p:txBody>
          <a:bodyPr/>
          <a:lstStyle>
            <a:lvl1pPr>
              <a:defRPr sz="140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  <a:lvl2pPr>
              <a:defRPr sz="1400">
                <a:solidFill>
                  <a:schemeClr val="accent1">
                    <a:lumMod val="75000"/>
                    <a:lumOff val="25000"/>
                  </a:schemeClr>
                </a:solidFill>
              </a:defRPr>
            </a:lvl2pPr>
            <a:lvl3pPr>
              <a:defRPr sz="1400">
                <a:solidFill>
                  <a:schemeClr val="accent1">
                    <a:lumMod val="75000"/>
                    <a:lumOff val="25000"/>
                  </a:schemeClr>
                </a:solidFill>
              </a:defRPr>
            </a:lvl3pPr>
            <a:lvl4pPr>
              <a:defRPr sz="1400">
                <a:solidFill>
                  <a:schemeClr val="accent1">
                    <a:lumMod val="75000"/>
                    <a:lumOff val="25000"/>
                  </a:schemeClr>
                </a:solidFill>
              </a:defRPr>
            </a:lvl4pPr>
            <a:lvl5pPr>
              <a:defRPr sz="1400">
                <a:solidFill>
                  <a:schemeClr val="accent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1461976" y="0"/>
            <a:ext cx="138224" cy="285750"/>
          </a:xfrm>
          <a:prstGeom prst="rect">
            <a:avLst/>
          </a:prstGeom>
          <a:solidFill>
            <a:srgbClr val="E2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332" b="34918"/>
          <a:stretch/>
        </p:blipFill>
        <p:spPr>
          <a:xfrm>
            <a:off x="7620001" y="4762451"/>
            <a:ext cx="1396606" cy="3810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57809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nfor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 userDrawn="1"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23" b="12523"/>
          <a:stretch/>
        </p:blipFill>
        <p:spPr bwMode="auto">
          <a:xfrm>
            <a:off x="4" y="3177"/>
            <a:ext cx="1603375" cy="514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6" y="0"/>
            <a:ext cx="7238999" cy="628650"/>
          </a:xfrm>
          <a:noFill/>
        </p:spPr>
        <p:txBody>
          <a:bodyPr/>
          <a:lstStyle>
            <a:lvl1pPr algn="l">
              <a:defRPr sz="2000" b="1">
                <a:solidFill>
                  <a:srgbClr val="CC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5" y="742951"/>
            <a:ext cx="7232539" cy="4035333"/>
          </a:xfrm>
        </p:spPr>
        <p:txBody>
          <a:bodyPr/>
          <a:lstStyle>
            <a:lvl1pPr>
              <a:defRPr sz="140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  <a:lvl2pPr>
              <a:defRPr sz="1400">
                <a:solidFill>
                  <a:schemeClr val="accent1">
                    <a:lumMod val="75000"/>
                    <a:lumOff val="25000"/>
                  </a:schemeClr>
                </a:solidFill>
              </a:defRPr>
            </a:lvl2pPr>
            <a:lvl3pPr>
              <a:defRPr sz="1400">
                <a:solidFill>
                  <a:schemeClr val="accent1">
                    <a:lumMod val="75000"/>
                    <a:lumOff val="25000"/>
                  </a:schemeClr>
                </a:solidFill>
              </a:defRPr>
            </a:lvl3pPr>
            <a:lvl4pPr>
              <a:defRPr sz="1400">
                <a:solidFill>
                  <a:schemeClr val="accent1">
                    <a:lumMod val="75000"/>
                    <a:lumOff val="25000"/>
                  </a:schemeClr>
                </a:solidFill>
              </a:defRPr>
            </a:lvl4pPr>
            <a:lvl5pPr>
              <a:defRPr sz="1400">
                <a:solidFill>
                  <a:schemeClr val="accent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1461976" y="0"/>
            <a:ext cx="138224" cy="285750"/>
          </a:xfrm>
          <a:prstGeom prst="rect">
            <a:avLst/>
          </a:prstGeom>
          <a:solidFill>
            <a:srgbClr val="E2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332" b="34918"/>
          <a:stretch/>
        </p:blipFill>
        <p:spPr>
          <a:xfrm>
            <a:off x="7620001" y="4762451"/>
            <a:ext cx="1396606" cy="3810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8469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0675" y="1428750"/>
            <a:ext cx="7510474" cy="1143000"/>
          </a:xfrm>
          <a:noFill/>
        </p:spPr>
        <p:txBody>
          <a:bodyPr/>
          <a:lstStyle>
            <a:lvl1pPr algn="ctr">
              <a:defRPr sz="4600" b="1" baseline="0">
                <a:solidFill>
                  <a:srgbClr val="CC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066800" y="2626047"/>
            <a:ext cx="7638222" cy="34289"/>
          </a:xfrm>
          <a:prstGeom prst="rect">
            <a:avLst/>
          </a:prstGeom>
          <a:solidFill>
            <a:srgbClr val="CA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21" tIns="38611" rIns="77221" bIns="38611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03"/>
          <a:stretch/>
        </p:blipFill>
        <p:spPr>
          <a:xfrm>
            <a:off x="3412277" y="4037582"/>
            <a:ext cx="2302727" cy="10487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38838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77221" tIns="38611" rIns="77221" bIns="38611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2"/>
            <a:ext cx="8229600" cy="3394472"/>
          </a:xfrm>
          <a:prstGeom prst="rect">
            <a:avLst/>
          </a:prstGeom>
        </p:spPr>
        <p:txBody>
          <a:bodyPr vert="horz" lIns="77221" tIns="38611" rIns="77221" bIns="38611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457200" y="4601848"/>
            <a:ext cx="2057400" cy="274637"/>
          </a:xfrm>
          <a:prstGeom prst="rect">
            <a:avLst/>
          </a:prstGeom>
        </p:spPr>
        <p:txBody>
          <a:bodyPr vert="horz" lIns="77221" tIns="38611" rIns="77221" bIns="38611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95140-5F8A-4070-9E47-7F1002BB5A2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1569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hdr="0" ftr="0" dt="0"/>
  <p:txStyles>
    <p:titleStyle>
      <a:lvl1pPr algn="ctr" defTabSz="772211" rtl="0" eaLnBrk="1" latinLnBrk="0" hangingPunct="1"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772211" rtl="0" eaLnBrk="1" latinLnBrk="0" hangingPunct="1">
        <a:spcBef>
          <a:spcPct val="20000"/>
        </a:spcBef>
        <a:buFont typeface="Arial" panose="020B0604020202020204" pitchFamily="34" charset="0"/>
        <a:buNone/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627421" indent="-241316" algn="l" defTabSz="772211" rtl="0" eaLnBrk="1" latinLnBrk="0" hangingPunct="1">
        <a:spcBef>
          <a:spcPct val="20000"/>
        </a:spcBef>
        <a:buFont typeface="Arial" panose="020B0604020202020204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65264" indent="-193053" algn="l" defTabSz="772211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51369" indent="-193053" algn="l" defTabSz="772211" rtl="0" eaLnBrk="1" latinLnBrk="0" hangingPunct="1">
        <a:spcBef>
          <a:spcPct val="20000"/>
        </a:spcBef>
        <a:buFont typeface="Arial" panose="020B0604020202020204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37474" indent="-193053" algn="l" defTabSz="772211" rtl="0" eaLnBrk="1" latinLnBrk="0" hangingPunct="1">
        <a:spcBef>
          <a:spcPct val="20000"/>
        </a:spcBef>
        <a:buFont typeface="Arial" panose="020B0604020202020204" pitchFamily="34" charset="0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23580" indent="-193053" algn="l" defTabSz="772211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09685" indent="-193053" algn="l" defTabSz="772211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895791" indent="-193053" algn="l" defTabSz="772211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281896" indent="-193053" algn="l" defTabSz="772211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2211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6105" algn="l" defTabSz="772211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2211" algn="l" defTabSz="772211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58316" algn="l" defTabSz="772211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4422" algn="l" defTabSz="772211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30527" algn="l" defTabSz="772211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16632" algn="l" defTabSz="772211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02738" algn="l" defTabSz="772211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8843" algn="l" defTabSz="772211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pandas-docs/stable/reference/general_functions.html" TargetMode="External"/><Relationship Id="rId2" Type="http://schemas.openxmlformats.org/officeDocument/2006/relationships/hyperlink" Target="https://pypi.org/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4400" y="1885950"/>
            <a:ext cx="4176464" cy="857250"/>
          </a:xfrm>
        </p:spPr>
        <p:txBody>
          <a:bodyPr>
            <a:noAutofit/>
          </a:bodyPr>
          <a:lstStyle/>
          <a:p>
            <a:r>
              <a:rPr lang="en-US" dirty="0" smtClean="0"/>
              <a:t>Python Libraries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sz="1200" dirty="0" smtClean="0"/>
              <a:t>QUANTS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 smtClean="0"/>
              <a:t>Friday, December 6, 2019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03647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360" y="1084463"/>
            <a:ext cx="8363272" cy="3535041"/>
          </a:xfrm>
        </p:spPr>
        <p:txBody>
          <a:bodyPr>
            <a:normAutofit/>
          </a:bodyPr>
          <a:lstStyle/>
          <a:p>
            <a:pPr marL="386105" indent="-386105">
              <a:buFont typeface="+mj-lt"/>
              <a:buAutoNum type="arabicPeriod"/>
            </a:pPr>
            <a:r>
              <a:rPr lang="en-US" sz="1500" dirty="0" smtClean="0"/>
              <a:t>What is a library(or package) in python</a:t>
            </a:r>
            <a:endParaRPr lang="en-US" sz="1500" dirty="0"/>
          </a:p>
          <a:p>
            <a:pPr marL="386105" indent="-386105">
              <a:buFont typeface="+mj-lt"/>
              <a:buAutoNum type="arabicPeriod"/>
            </a:pPr>
            <a:endParaRPr lang="en-US" sz="1500" dirty="0"/>
          </a:p>
          <a:p>
            <a:pPr marL="386105" indent="-386105">
              <a:buFont typeface="+mj-lt"/>
              <a:buAutoNum type="arabicPeriod"/>
            </a:pPr>
            <a:r>
              <a:rPr lang="en-US" sz="1500" dirty="0" smtClean="0"/>
              <a:t>Three ways to install a package</a:t>
            </a:r>
            <a:endParaRPr lang="en-US" sz="1500" dirty="0"/>
          </a:p>
          <a:p>
            <a:pPr marL="386105" indent="-386105">
              <a:buFont typeface="+mj-lt"/>
              <a:buAutoNum type="arabicPeriod"/>
            </a:pPr>
            <a:endParaRPr lang="en-US" sz="1500" dirty="0"/>
          </a:p>
          <a:p>
            <a:pPr marL="386105" indent="-386105">
              <a:buFont typeface="+mj-lt"/>
              <a:buAutoNum type="arabicPeriod"/>
            </a:pPr>
            <a:r>
              <a:rPr lang="en-US" sz="1500" dirty="0" smtClean="0"/>
              <a:t>Common libraries and their uses</a:t>
            </a:r>
            <a:endParaRPr lang="en-US" sz="1500" dirty="0"/>
          </a:p>
          <a:p>
            <a:pPr marL="386105" indent="-386105">
              <a:buFont typeface="+mj-lt"/>
              <a:buAutoNum type="arabicPeriod"/>
            </a:pPr>
            <a:endParaRPr lang="en-US" sz="1500" dirty="0"/>
          </a:p>
          <a:p>
            <a:pPr marL="386105" indent="-386105">
              <a:buFont typeface="+mj-lt"/>
              <a:buAutoNum type="arabicPeriod"/>
            </a:pPr>
            <a:r>
              <a:rPr lang="en-US" sz="1500" dirty="0" smtClean="0"/>
              <a:t>How to use a library in a </a:t>
            </a:r>
            <a:r>
              <a:rPr lang="en-US" sz="1500" dirty="0" err="1" smtClean="0"/>
              <a:t>Jupyter</a:t>
            </a:r>
            <a:r>
              <a:rPr lang="en-US" sz="1500" dirty="0" smtClean="0"/>
              <a:t> Notebook or script</a:t>
            </a:r>
            <a:endParaRPr lang="en-US" sz="1500" dirty="0"/>
          </a:p>
          <a:p>
            <a:pPr marL="386105" indent="-386105">
              <a:buFont typeface="+mj-lt"/>
              <a:buAutoNum type="arabicPeriod"/>
            </a:pPr>
            <a:endParaRPr lang="en-US" sz="1500" dirty="0"/>
          </a:p>
          <a:p>
            <a:endParaRPr lang="en-US" sz="15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395140-5F8A-4070-9E47-7F1002BB5A2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4943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library in python?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 library is an external compilation of functions written in python to enhance native python functionality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Everything that a library enables you to do can be written manually using core python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Libraries make it so we don’t have to.  We are using someone’s pre written functions to perform our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Python libraries are housed in an online repository called </a:t>
            </a:r>
            <a:r>
              <a:rPr lang="en-US" dirty="0" err="1" smtClean="0"/>
              <a:t>PyPi</a:t>
            </a:r>
            <a:r>
              <a:rPr lang="en-US" dirty="0" smtClean="0"/>
              <a:t>: </a:t>
            </a:r>
            <a:r>
              <a:rPr lang="en-US" dirty="0">
                <a:hlinkClick r:id="rId2"/>
              </a:rPr>
              <a:t>https://pypi.org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They are installed via pip install, </a:t>
            </a:r>
            <a:r>
              <a:rPr lang="en-US" dirty="0" err="1" smtClean="0"/>
              <a:t>conda</a:t>
            </a:r>
            <a:r>
              <a:rPr lang="en-US" dirty="0" smtClean="0"/>
              <a:t>, </a:t>
            </a:r>
            <a:r>
              <a:rPr lang="en-US" dirty="0" err="1" smtClean="0"/>
              <a:t>conda</a:t>
            </a:r>
            <a:r>
              <a:rPr lang="en-US" dirty="0" smtClean="0"/>
              <a:t>-forge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Each library (should) come with documentation ----- USE IT!!!!!!! </a:t>
            </a:r>
          </a:p>
          <a:p>
            <a:pPr marL="913171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https://pandas.pydata.org/pandas-docs/stable/reference/general_functions.html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395140-5F8A-4070-9E47-7F1002BB5A2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968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install a python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6600" dirty="0" smtClean="0"/>
              <a:t>DEMO</a:t>
            </a:r>
            <a:endParaRPr lang="en-US" sz="6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395140-5F8A-4070-9E47-7F1002BB5A2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071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python libraries used in 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775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Data Manipulation and wrangling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Pandas – data frames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Numpy</a:t>
            </a:r>
            <a:r>
              <a:rPr lang="en-US" dirty="0" smtClean="0"/>
              <a:t> – arrays, matrix </a:t>
            </a:r>
            <a:r>
              <a:rPr lang="en-US" dirty="0" err="1" smtClean="0"/>
              <a:t>calcs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Statistics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SciPy</a:t>
            </a:r>
            <a:r>
              <a:rPr lang="en-US" dirty="0" smtClean="0"/>
              <a:t> – stats tests i.e., t-test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Statsmodels</a:t>
            </a:r>
            <a:r>
              <a:rPr lang="en-US" dirty="0" smtClean="0"/>
              <a:t> – more advanced modeling</a:t>
            </a:r>
          </a:p>
          <a:p>
            <a:endParaRPr lang="en-US" dirty="0" smtClean="0"/>
          </a:p>
          <a:p>
            <a:r>
              <a:rPr lang="en-US" dirty="0" smtClean="0"/>
              <a:t>Data Visualization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Matplotlib</a:t>
            </a:r>
            <a:r>
              <a:rPr lang="en-US" dirty="0" smtClean="0"/>
              <a:t> – most common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Seaborn</a:t>
            </a:r>
            <a:r>
              <a:rPr lang="en-US" dirty="0" smtClean="0"/>
              <a:t> – good for </a:t>
            </a:r>
            <a:r>
              <a:rPr lang="en-US" dirty="0" err="1" smtClean="0"/>
              <a:t>heatmaps,pairplot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Data Science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Scikit</a:t>
            </a:r>
            <a:r>
              <a:rPr lang="en-US" dirty="0" smtClean="0"/>
              <a:t>-learn – machine learning algorithms, feature reduction, model tuning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Keras</a:t>
            </a:r>
            <a:r>
              <a:rPr lang="en-US" dirty="0" smtClean="0"/>
              <a:t>/</a:t>
            </a:r>
            <a:r>
              <a:rPr lang="en-US" dirty="0" err="1" smtClean="0"/>
              <a:t>Tensorflow</a:t>
            </a:r>
            <a:r>
              <a:rPr lang="en-US" dirty="0" smtClean="0"/>
              <a:t> – </a:t>
            </a:r>
            <a:r>
              <a:rPr lang="en-US" dirty="0" err="1" smtClean="0"/>
              <a:t>Keras</a:t>
            </a:r>
            <a:r>
              <a:rPr lang="en-US" dirty="0" smtClean="0"/>
              <a:t> is a high level API for </a:t>
            </a:r>
            <a:r>
              <a:rPr lang="en-US" dirty="0" err="1" smtClean="0"/>
              <a:t>Tensorflow</a:t>
            </a:r>
            <a:r>
              <a:rPr lang="en-US" dirty="0" smtClean="0"/>
              <a:t>, most commonly used in neural networks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Statsmodels</a:t>
            </a:r>
            <a:r>
              <a:rPr lang="en-US" dirty="0" smtClean="0"/>
              <a:t> – time series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NLTK – text analysis, classification, topic modeling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395140-5F8A-4070-9E47-7F1002BB5A2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998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YAD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6600" dirty="0" smtClean="0"/>
              <a:t>Yet Another Demo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79818189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lignment Meetin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959</TotalTime>
  <Words>236</Words>
  <Application>Microsoft Office PowerPoint</Application>
  <PresentationFormat>On-screen Show (16:9)</PresentationFormat>
  <Paragraphs>63</Paragraphs>
  <Slides>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1_Office Theme</vt:lpstr>
      <vt:lpstr>Python Libraries  QUANTS Friday, December 6, 2019</vt:lpstr>
      <vt:lpstr>Agenda</vt:lpstr>
      <vt:lpstr>What is a library in python?</vt:lpstr>
      <vt:lpstr>How to install a python library</vt:lpstr>
      <vt:lpstr>Common python libraries used in data analysis</vt:lpstr>
      <vt:lpstr>YAD</vt:lpstr>
    </vt:vector>
  </TitlesOfParts>
  <Company>Goodman Manufacturing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Segmentation  &amp; Lifetime Value Analysis – Internal Update  GBU Marketing &amp; Sales Planning,  Corporate Marketing leadership Monday, December 2nd, 2019</dc:title>
  <dc:creator>Teerlink, Jared</dc:creator>
  <cp:lastModifiedBy>Teerlink, Jared</cp:lastModifiedBy>
  <cp:revision>11</cp:revision>
  <dcterms:created xsi:type="dcterms:W3CDTF">2019-12-04T14:23:12Z</dcterms:created>
  <dcterms:modified xsi:type="dcterms:W3CDTF">2019-12-05T06:22:35Z</dcterms:modified>
</cp:coreProperties>
</file>