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256" r:id="rId2"/>
    <p:sldId id="258" r:id="rId3"/>
    <p:sldId id="259" r:id="rId4"/>
    <p:sldId id="264" r:id="rId5"/>
    <p:sldId id="260" r:id="rId6"/>
    <p:sldId id="261" r:id="rId7"/>
    <p:sldId id="262" r:id="rId8"/>
    <p:sldId id="265" r:id="rId9"/>
    <p:sldId id="266" r:id="rId10"/>
    <p:sldId id="267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1DE"/>
    <a:srgbClr val="F6F5E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4DBF-0EE9-43E0-AA62-BFC7BE40CD54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AE01B-4794-4584-8503-CAE5A877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9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4DBF-0EE9-43E0-AA62-BFC7BE40CD54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AE01B-4794-4584-8503-CAE5A877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4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4DBF-0EE9-43E0-AA62-BFC7BE40CD54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AE01B-4794-4584-8503-CAE5A877585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2036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4DBF-0EE9-43E0-AA62-BFC7BE40CD54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AE01B-4794-4584-8503-CAE5A877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91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4DBF-0EE9-43E0-AA62-BFC7BE40CD54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AE01B-4794-4584-8503-CAE5A877585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8895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4DBF-0EE9-43E0-AA62-BFC7BE40CD54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AE01B-4794-4584-8503-CAE5A877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12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4DBF-0EE9-43E0-AA62-BFC7BE40CD54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AE01B-4794-4584-8503-CAE5A877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05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4DBF-0EE9-43E0-AA62-BFC7BE40CD54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AE01B-4794-4584-8503-CAE5A877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91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4DBF-0EE9-43E0-AA62-BFC7BE40CD54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AE01B-4794-4584-8503-CAE5A877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34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4DBF-0EE9-43E0-AA62-BFC7BE40CD54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AE01B-4794-4584-8503-CAE5A877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2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4DBF-0EE9-43E0-AA62-BFC7BE40CD54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AE01B-4794-4584-8503-CAE5A877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66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4DBF-0EE9-43E0-AA62-BFC7BE40CD54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AE01B-4794-4584-8503-CAE5A877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14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4DBF-0EE9-43E0-AA62-BFC7BE40CD54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AE01B-4794-4584-8503-CAE5A877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79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4DBF-0EE9-43E0-AA62-BFC7BE40CD54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AE01B-4794-4584-8503-CAE5A877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90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4DBF-0EE9-43E0-AA62-BFC7BE40CD54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AE01B-4794-4584-8503-CAE5A877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20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4DBF-0EE9-43E0-AA62-BFC7BE40CD54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AE01B-4794-4584-8503-CAE5A877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33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84DBF-0EE9-43E0-AA62-BFC7BE40CD54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E5AE01B-4794-4584-8503-CAE5A877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92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8999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97429" y="489854"/>
            <a:ext cx="9753600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Are Charter Schools Really Better?</a:t>
            </a:r>
          </a:p>
          <a:p>
            <a:pPr algn="ctr"/>
            <a:r>
              <a:rPr lang="en-US" sz="2700" b="1" u="sng" dirty="0">
                <a:latin typeface="Arial" panose="020B0604020202020204" pitchFamily="34" charset="0"/>
                <a:cs typeface="Arial" panose="020B0604020202020204" pitchFamily="34" charset="0"/>
              </a:rPr>
              <a:t>Does Region/Access to a University Affect Test Results?</a:t>
            </a:r>
          </a:p>
          <a:p>
            <a:pPr algn="ctr"/>
            <a:endParaRPr lang="en-US" sz="4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Jeff Eickholt,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Xiaodi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Lin, Steven J. Bark</a:t>
            </a:r>
          </a:p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Data Analytics and Visualization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Bootcamp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Project 1</a:t>
            </a:r>
          </a:p>
        </p:txBody>
      </p:sp>
    </p:spTree>
    <p:extLst>
      <p:ext uri="{BB962C8B-B14F-4D97-AF65-F5344CB8AC3E}">
        <p14:creationId xmlns:p14="http://schemas.microsoft.com/office/powerpoint/2010/main" val="1387939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1042" y="381020"/>
            <a:ext cx="1166991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Geographical Analysis</a:t>
            </a:r>
          </a:p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Nearby University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9EC98777-B8C3-45EA-93F0-4D6532E3F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175" y="1599783"/>
            <a:ext cx="5487650" cy="3658433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41D745-8C7A-4D0B-918D-16707B0AC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08" y="1467379"/>
            <a:ext cx="8085932" cy="539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40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1544" y="309864"/>
            <a:ext cx="1166991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  <a:p>
            <a:pPr algn="ctr"/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600" u="sng" dirty="0">
                <a:latin typeface="Arial" panose="020B0604020202020204" pitchFamily="34" charset="0"/>
                <a:cs typeface="Arial" panose="020B0604020202020204" pitchFamily="34" charset="0"/>
              </a:rPr>
              <a:t>No Advantage for Charter Schools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Global (Across All Schools in Texas)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Demographics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Economically Disadvantaged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Region Does Not Appear to Affect Test Results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Proximity to University Statistically Significant, but Is It Real?</a:t>
            </a:r>
          </a:p>
          <a:p>
            <a:pPr algn="ctr"/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600" u="sng" dirty="0">
                <a:latin typeface="Arial" panose="020B0604020202020204" pitchFamily="34" charset="0"/>
                <a:cs typeface="Arial" panose="020B0604020202020204" pitchFamily="34" charset="0"/>
              </a:rPr>
              <a:t>Future Studies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Urban versus Rural Schools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Area Socioeconomics versus School Performance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Performance versus Years and Grades</a:t>
            </a:r>
          </a:p>
        </p:txBody>
      </p:sp>
    </p:spTree>
    <p:extLst>
      <p:ext uri="{BB962C8B-B14F-4D97-AF65-F5344CB8AC3E}">
        <p14:creationId xmlns:p14="http://schemas.microsoft.com/office/powerpoint/2010/main" val="2178633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0658" y="592893"/>
            <a:ext cx="1166991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Charter Schools and Education Reform</a:t>
            </a:r>
          </a:p>
          <a:p>
            <a:pPr algn="ctr"/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Accountability</a:t>
            </a:r>
          </a:p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Rapid evaluation if it doesn’t work.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Choice</a:t>
            </a:r>
          </a:p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Parents dictate where to send their children.</a:t>
            </a:r>
          </a:p>
          <a:p>
            <a:pPr algn="ctr"/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Autonomy</a:t>
            </a:r>
          </a:p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Entrepreneurial and innovative.</a:t>
            </a:r>
          </a:p>
        </p:txBody>
      </p:sp>
    </p:spTree>
    <p:extLst>
      <p:ext uri="{BB962C8B-B14F-4D97-AF65-F5344CB8AC3E}">
        <p14:creationId xmlns:p14="http://schemas.microsoft.com/office/powerpoint/2010/main" val="3992222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658" y="440489"/>
            <a:ext cx="1166991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But Only if the Schools Work! </a:t>
            </a:r>
          </a:p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The Dataset: 2019 Math STAAR Test</a:t>
            </a:r>
          </a:p>
          <a:p>
            <a:pPr algn="ctr"/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Texas Assessment of Academic Readiness (STAAR) Test 2019</a:t>
            </a:r>
          </a:p>
          <a:p>
            <a:pPr algn="ctr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Administered to all public schools (ISD and Charter) at the same time and under similar conditions (N&gt;4000 schools)</a:t>
            </a:r>
          </a:p>
          <a:p>
            <a:pPr algn="ctr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Large dataset (#schools, demographics, geographical, socioeconomic, immigrant status, much more!)</a:t>
            </a:r>
          </a:p>
          <a:p>
            <a:pPr algn="ctr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CAVEATS: Only one standardized test, Grades 3-5! </a:t>
            </a:r>
          </a:p>
          <a:p>
            <a:pPr algn="ctr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726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658" y="440489"/>
            <a:ext cx="116699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Data Wrangling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332B7E8-AC8B-4F1E-90C5-F75EB342E024}"/>
              </a:ext>
            </a:extLst>
          </p:cNvPr>
          <p:cNvSpPr/>
          <p:nvPr/>
        </p:nvSpPr>
        <p:spPr>
          <a:xfrm>
            <a:off x="5217495" y="1469194"/>
            <a:ext cx="1743075" cy="1919329"/>
          </a:xfrm>
          <a:prstGeom prst="round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Math STAAR Test Results:  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CSV File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6A082A1-4EBB-4100-A1D9-3F6CCE88C605}"/>
              </a:ext>
            </a:extLst>
          </p:cNvPr>
          <p:cNvSpPr/>
          <p:nvPr/>
        </p:nvSpPr>
        <p:spPr>
          <a:xfrm>
            <a:off x="2569543" y="1469193"/>
            <a:ext cx="1866901" cy="1919330"/>
          </a:xfrm>
          <a:prstGeom prst="round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School Level Data:  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CSV File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Contained: School Type Address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BD34874-C3FF-4E9A-84A1-EA8C9DCCE915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>
            <a:off x="4436444" y="2428858"/>
            <a:ext cx="781051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95E1434-EC16-461C-BAA8-8666B1D6B1B9}"/>
              </a:ext>
            </a:extLst>
          </p:cNvPr>
          <p:cNvSpPr/>
          <p:nvPr/>
        </p:nvSpPr>
        <p:spPr>
          <a:xfrm>
            <a:off x="7741620" y="1459453"/>
            <a:ext cx="1743075" cy="1919329"/>
          </a:xfrm>
          <a:prstGeom prst="round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Master Dataset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B543532-176A-4274-9150-913DF003D55D}"/>
              </a:ext>
            </a:extLst>
          </p:cNvPr>
          <p:cNvCxnSpPr/>
          <p:nvPr/>
        </p:nvCxnSpPr>
        <p:spPr>
          <a:xfrm>
            <a:off x="6960570" y="2428858"/>
            <a:ext cx="781050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CBA815E-0A92-4E9A-9567-3B72B07B5C9D}"/>
              </a:ext>
            </a:extLst>
          </p:cNvPr>
          <p:cNvSpPr/>
          <p:nvPr/>
        </p:nvSpPr>
        <p:spPr>
          <a:xfrm>
            <a:off x="5217494" y="4026440"/>
            <a:ext cx="1743075" cy="1919329"/>
          </a:xfrm>
          <a:prstGeom prst="round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Master Dataset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2D01FE0-1682-4450-9E91-FF7740D0D30A}"/>
              </a:ext>
            </a:extLst>
          </p:cNvPr>
          <p:cNvSpPr/>
          <p:nvPr/>
        </p:nvSpPr>
        <p:spPr>
          <a:xfrm>
            <a:off x="2569544" y="4026440"/>
            <a:ext cx="1743075" cy="1919329"/>
          </a:xfrm>
          <a:prstGeom prst="round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Google Geocode API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Google Places API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1BF97B-13C8-468B-8536-59F523AD2159}"/>
              </a:ext>
            </a:extLst>
          </p:cNvPr>
          <p:cNvCxnSpPr>
            <a:cxnSpLocks/>
          </p:cNvCxnSpPr>
          <p:nvPr/>
        </p:nvCxnSpPr>
        <p:spPr>
          <a:xfrm>
            <a:off x="4312619" y="5071370"/>
            <a:ext cx="90487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D12DDDE-EB32-45DC-9071-2F5AF59F0188}"/>
              </a:ext>
            </a:extLst>
          </p:cNvPr>
          <p:cNvSpPr/>
          <p:nvPr/>
        </p:nvSpPr>
        <p:spPr>
          <a:xfrm>
            <a:off x="7865444" y="4026439"/>
            <a:ext cx="1743075" cy="1919329"/>
          </a:xfrm>
          <a:prstGeom prst="round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Census API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0EC531D-93AA-4398-97A6-ECF85F409331}"/>
              </a:ext>
            </a:extLst>
          </p:cNvPr>
          <p:cNvCxnSpPr>
            <a:cxnSpLocks/>
            <a:stCxn id="13" idx="1"/>
            <a:endCxn id="10" idx="3"/>
          </p:cNvCxnSpPr>
          <p:nvPr/>
        </p:nvCxnSpPr>
        <p:spPr>
          <a:xfrm flipH="1">
            <a:off x="6960569" y="4986104"/>
            <a:ext cx="904875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57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65" y="94133"/>
            <a:ext cx="10031506" cy="668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368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94" y="94129"/>
            <a:ext cx="10000130" cy="666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293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685" y="212164"/>
            <a:ext cx="9789456" cy="652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04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8358" y="269507"/>
            <a:ext cx="116699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Geographical Analysis</a:t>
            </a:r>
          </a:p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Does Region of State Affect Test Result?</a:t>
            </a:r>
          </a:p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Does Access to Higher Learning Affect Test Results?</a:t>
            </a:r>
          </a:p>
          <a:p>
            <a:pPr algn="ctr"/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7ED717CE-2B0B-4077-AF19-CCA3C3894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6" y="2107581"/>
            <a:ext cx="11539833" cy="475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910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1042" y="459079"/>
            <a:ext cx="116699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Geographical Analysis</a:t>
            </a:r>
          </a:p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Comparison of Regions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9EC98777-B8C3-45EA-93F0-4D6532E3F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175" y="1599783"/>
            <a:ext cx="5487650" cy="3658433"/>
          </a:xfrm>
          <a:prstGeom prst="rect">
            <a:avLst/>
          </a:prstGeom>
        </p:spPr>
      </p:pic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B85113CC-EC8E-4058-AD1A-115746D82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257" y="1474742"/>
            <a:ext cx="8071419" cy="538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7394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2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CEDBE6"/>
      </a:accent1>
      <a:accent2>
        <a:srgbClr val="CBE5F0"/>
      </a:accent2>
      <a:accent3>
        <a:srgbClr val="C7E4DB"/>
      </a:accent3>
      <a:accent4>
        <a:srgbClr val="D8D8D8"/>
      </a:accent4>
      <a:accent5>
        <a:srgbClr val="CEDBE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142</TotalTime>
  <Words>248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StevenJBark</dc:creator>
  <cp:lastModifiedBy>Jeff Eickholt</cp:lastModifiedBy>
  <cp:revision>40</cp:revision>
  <dcterms:created xsi:type="dcterms:W3CDTF">2019-11-20T19:52:43Z</dcterms:created>
  <dcterms:modified xsi:type="dcterms:W3CDTF">2019-11-23T04:18:53Z</dcterms:modified>
</cp:coreProperties>
</file>