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0"/>
  </p:notesMasterIdLst>
  <p:handoutMasterIdLst>
    <p:handoutMasterId r:id="rId21"/>
  </p:handoutMasterIdLst>
  <p:sldIdLst>
    <p:sldId id="257" r:id="rId2"/>
    <p:sldId id="258" r:id="rId3"/>
    <p:sldId id="271" r:id="rId4"/>
    <p:sldId id="272" r:id="rId5"/>
    <p:sldId id="273" r:id="rId6"/>
    <p:sldId id="274" r:id="rId7"/>
    <p:sldId id="260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62" r:id="rId16"/>
    <p:sldId id="282" r:id="rId17"/>
    <p:sldId id="283" r:id="rId18"/>
    <p:sldId id="284" r:id="rId19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89911" autoAdjust="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DADOS%20TI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DADOS%20TI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DADOS%20TI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DADOS%20TI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DADOS%20TI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DADOS%20TI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 err="1"/>
              <a:t>Tamanho</a:t>
            </a:r>
            <a:r>
              <a:rPr lang="en-US" dirty="0"/>
              <a:t> do </a:t>
            </a:r>
            <a:r>
              <a:rPr lang="en-US" dirty="0" err="1"/>
              <a:t>ficheiro</a:t>
            </a:r>
            <a:r>
              <a:rPr lang="en-US" dirty="0"/>
              <a:t> </a:t>
            </a:r>
            <a:r>
              <a:rPr lang="en-US" dirty="0" err="1"/>
              <a:t>comprimido</a:t>
            </a:r>
            <a:r>
              <a:rPr lang="en-US" dirty="0"/>
              <a:t> (Megabytes)</a:t>
            </a:r>
            <a:endParaRPr lang="pt-PT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5"/>
          <c:order val="5"/>
          <c:tx>
            <c:strRef>
              <c:f>Folha1!$R$1</c:f>
              <c:strCache>
                <c:ptCount val="1"/>
                <c:pt idx="0">
                  <c:v>TAMANHO OUTPUT (MB)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Folha1!$K$2:$L$4</c:f>
              <c:strCache>
                <c:ptCount val="3"/>
                <c:pt idx="0">
                  <c:v>HC</c:v>
                </c:pt>
                <c:pt idx="1">
                  <c:v>BWT+HC</c:v>
                </c:pt>
                <c:pt idx="2">
                  <c:v>BWT+MTF+HC</c:v>
                </c:pt>
              </c:strCache>
            </c:strRef>
          </c:cat>
          <c:val>
            <c:numRef>
              <c:f>Folha1!$R$2:$R$4</c:f>
              <c:numCache>
                <c:formatCode>General</c:formatCode>
                <c:ptCount val="3"/>
                <c:pt idx="0">
                  <c:v>1.962</c:v>
                </c:pt>
                <c:pt idx="1">
                  <c:v>1.9650000000000001</c:v>
                </c:pt>
                <c:pt idx="2">
                  <c:v>1.2669999999999999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8F-46C4-B407-5100EF8786D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354959200"/>
        <c:axId val="354962728"/>
        <c:axId val="0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Folha1!$M$1</c15:sqref>
                        </c15:formulaRef>
                      </c:ext>
                    </c:extLst>
                    <c:strCache>
                      <c:ptCount val="1"/>
                      <c:pt idx="0">
                        <c:v>TEMPO BWT (s)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lt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pt-PT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95000"/>
                                <a:alpha val="54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Folha1!$K$2:$L$4</c15:sqref>
                        </c15:formulaRef>
                      </c:ext>
                    </c:extLst>
                    <c:strCache>
                      <c:ptCount val="3"/>
                      <c:pt idx="0">
                        <c:v>HC</c:v>
                      </c:pt>
                      <c:pt idx="1">
                        <c:v>BWT+HC</c:v>
                      </c:pt>
                      <c:pt idx="2">
                        <c:v>BWT+MTF+HC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Folha1!$M$2:$M$4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0</c:v>
                      </c:pt>
                      <c:pt idx="1">
                        <c:v>1.1957629999999999</c:v>
                      </c:pt>
                      <c:pt idx="2">
                        <c:v>1.1957629999999999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9E8F-46C4-B407-5100EF8786DC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Folha1!$N$1</c15:sqref>
                        </c15:formulaRef>
                      </c:ext>
                    </c:extLst>
                    <c:strCache>
                      <c:ptCount val="1"/>
                      <c:pt idx="0">
                        <c:v>TEMPO MTF (s)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2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2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lt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pt-PT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95000"/>
                                <a:alpha val="54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Folha1!$K$2:$L$4</c15:sqref>
                        </c15:formulaRef>
                      </c:ext>
                    </c:extLst>
                    <c:strCache>
                      <c:ptCount val="3"/>
                      <c:pt idx="0">
                        <c:v>HC</c:v>
                      </c:pt>
                      <c:pt idx="1">
                        <c:v>BWT+HC</c:v>
                      </c:pt>
                      <c:pt idx="2">
                        <c:v>BWT+MTF+HC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Folha1!$N$2:$N$4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0</c:v>
                      </c:pt>
                      <c:pt idx="1">
                        <c:v>0</c:v>
                      </c:pt>
                      <c:pt idx="2">
                        <c:v>0.22536200000000001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9E8F-46C4-B407-5100EF8786DC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Folha1!$O$1</c15:sqref>
                        </c15:formulaRef>
                      </c:ext>
                    </c:extLst>
                    <c:strCache>
                      <c:ptCount val="1"/>
                      <c:pt idx="0">
                        <c:v>TEMPO HC (s)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3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3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3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lt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pt-PT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95000"/>
                                <a:alpha val="54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Folha1!$K$2:$L$4</c15:sqref>
                        </c15:formulaRef>
                      </c:ext>
                    </c:extLst>
                    <c:strCache>
                      <c:ptCount val="3"/>
                      <c:pt idx="0">
                        <c:v>HC</c:v>
                      </c:pt>
                      <c:pt idx="1">
                        <c:v>BWT+HC</c:v>
                      </c:pt>
                      <c:pt idx="2">
                        <c:v>BWT+MTF+HC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Folha1!$O$2:$O$4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0.28809899999999999</c:v>
                      </c:pt>
                      <c:pt idx="1">
                        <c:v>0.22536200000000001</c:v>
                      </c:pt>
                      <c:pt idx="2">
                        <c:v>0.179121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9E8F-46C4-B407-5100EF8786DC}"/>
                  </c:ext>
                </c:extLst>
              </c15:ser>
            </c15:filteredBarSeries>
            <c15:filteredBarSeries>
              <c15:ser>
                <c:idx val="3"/>
                <c:order val="3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Folha1!$P$1</c15:sqref>
                        </c15:formulaRef>
                      </c:ext>
                    </c:extLst>
                    <c:strCache>
                      <c:ptCount val="1"/>
                      <c:pt idx="0">
                        <c:v>TEMPO TOTAL (s)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4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4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lt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pt-PT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95000"/>
                                <a:alpha val="54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Folha1!$K$2:$L$4</c15:sqref>
                        </c15:formulaRef>
                      </c:ext>
                    </c:extLst>
                    <c:strCache>
                      <c:ptCount val="3"/>
                      <c:pt idx="0">
                        <c:v>HC</c:v>
                      </c:pt>
                      <c:pt idx="1">
                        <c:v>BWT+HC</c:v>
                      </c:pt>
                      <c:pt idx="2">
                        <c:v>BWT+MTF+HC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Folha1!$P$2:$P$4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0.28809899999999999</c:v>
                      </c:pt>
                      <c:pt idx="1">
                        <c:v>0</c:v>
                      </c:pt>
                      <c:pt idx="2">
                        <c:v>0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9E8F-46C4-B407-5100EF8786DC}"/>
                  </c:ext>
                </c:extLst>
              </c15:ser>
            </c15:filteredBarSeries>
            <c15:filteredBarSeries>
              <c15:ser>
                <c:idx val="4"/>
                <c:order val="4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Folha1!$Q$1</c15:sqref>
                        </c15:formulaRef>
                      </c:ext>
                    </c:extLst>
                    <c:strCache>
                      <c:ptCount val="1"/>
                      <c:pt idx="0">
                        <c:v>TAMANHO INPUT (MB)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5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5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5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lt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pt-PT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95000"/>
                                <a:alpha val="54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Folha1!$K$2:$L$4</c15:sqref>
                        </c15:formulaRef>
                      </c:ext>
                    </c:extLst>
                    <c:strCache>
                      <c:ptCount val="3"/>
                      <c:pt idx="0">
                        <c:v>HC</c:v>
                      </c:pt>
                      <c:pt idx="1">
                        <c:v>BWT+HC</c:v>
                      </c:pt>
                      <c:pt idx="2">
                        <c:v>BWT+MTF+HC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Folha1!$Q$2:$Q$4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3.36</c:v>
                      </c:pt>
                      <c:pt idx="1">
                        <c:v>3.36</c:v>
                      </c:pt>
                      <c:pt idx="2">
                        <c:v>3.36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9E8F-46C4-B407-5100EF8786DC}"/>
                  </c:ext>
                </c:extLst>
              </c15:ser>
            </c15:filteredBarSeries>
            <c15:filteredBarSeries>
              <c15:ser>
                <c:idx val="6"/>
                <c:order val="6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Folha1!$S$1</c15:sqref>
                        </c15:formulaRef>
                      </c:ext>
                    </c:extLst>
                    <c:strCache>
                      <c:ptCount val="1"/>
                      <c:pt idx="0">
                        <c:v>TAXA DE COMPRESSÃO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lumMod val="6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lumMod val="6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6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lt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pt-PT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95000"/>
                                <a:alpha val="54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Folha1!$K$2:$L$4</c15:sqref>
                        </c15:formulaRef>
                      </c:ext>
                    </c:extLst>
                    <c:strCache>
                      <c:ptCount val="3"/>
                      <c:pt idx="0">
                        <c:v>HC</c:v>
                      </c:pt>
                      <c:pt idx="1">
                        <c:v>BWT+HC</c:v>
                      </c:pt>
                      <c:pt idx="2">
                        <c:v>BWT+MTF+HC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Folha1!$S$2:$S$4</c15:sqref>
                        </c15:formulaRef>
                      </c:ext>
                    </c:extLst>
                    <c:numCache>
                      <c:formatCode>0.00%</c:formatCode>
                      <c:ptCount val="3"/>
                      <c:pt idx="0">
                        <c:v>0.41589999999999999</c:v>
                      </c:pt>
                      <c:pt idx="1">
                        <c:v>0.4153</c:v>
                      </c:pt>
                      <c:pt idx="2">
                        <c:v>0.623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9E8F-46C4-B407-5100EF8786DC}"/>
                  </c:ext>
                </c:extLst>
              </c15:ser>
            </c15:filteredBarSeries>
          </c:ext>
        </c:extLst>
      </c:bar3DChart>
      <c:catAx>
        <c:axId val="354959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354962728"/>
        <c:crosses val="autoZero"/>
        <c:auto val="1"/>
        <c:lblAlgn val="ctr"/>
        <c:lblOffset val="100"/>
        <c:noMultiLvlLbl val="0"/>
      </c:catAx>
      <c:valAx>
        <c:axId val="354962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354959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800" b="1" i="0" baseline="0"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a:rPr>
              <a:t>Taxa de Compressão</a:t>
            </a:r>
            <a:endParaRPr lang="pt-PT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6"/>
          <c:order val="6"/>
          <c:tx>
            <c:strRef>
              <c:f>Folha1!$S$1</c:f>
              <c:strCache>
                <c:ptCount val="1"/>
                <c:pt idx="0">
                  <c:v>TAXA DE COMPRESSÃO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Folha1!$K$2:$L$4</c:f>
              <c:strCache>
                <c:ptCount val="3"/>
                <c:pt idx="0">
                  <c:v>HC</c:v>
                </c:pt>
                <c:pt idx="1">
                  <c:v>BWT+HC</c:v>
                </c:pt>
                <c:pt idx="2">
                  <c:v>BWT+MTF+HC</c:v>
                </c:pt>
              </c:strCache>
            </c:strRef>
          </c:cat>
          <c:val>
            <c:numRef>
              <c:f>Folha1!$S$2:$S$4</c:f>
              <c:numCache>
                <c:formatCode>0.00%</c:formatCode>
                <c:ptCount val="3"/>
                <c:pt idx="0">
                  <c:v>0.41589999999999999</c:v>
                </c:pt>
                <c:pt idx="1">
                  <c:v>0.4153</c:v>
                </c:pt>
                <c:pt idx="2">
                  <c:v>0.623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EC-4E22-A860-339F370DCCF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354963512"/>
        <c:axId val="356504360"/>
        <c:axId val="0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Folha1!$M$1</c15:sqref>
                        </c15:formulaRef>
                      </c:ext>
                    </c:extLst>
                    <c:strCache>
                      <c:ptCount val="1"/>
                      <c:pt idx="0">
                        <c:v>TEMPO BWT (s)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lt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pt-PT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95000"/>
                                <a:alpha val="54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Folha1!$K$2:$L$4</c15:sqref>
                        </c15:formulaRef>
                      </c:ext>
                    </c:extLst>
                    <c:strCache>
                      <c:ptCount val="3"/>
                      <c:pt idx="0">
                        <c:v>HC</c:v>
                      </c:pt>
                      <c:pt idx="1">
                        <c:v>BWT+HC</c:v>
                      </c:pt>
                      <c:pt idx="2">
                        <c:v>BWT+MTF+HC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Folha1!$M$2:$M$4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0</c:v>
                      </c:pt>
                      <c:pt idx="1">
                        <c:v>1.1957629999999999</c:v>
                      </c:pt>
                      <c:pt idx="2">
                        <c:v>1.1957629999999999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14EC-4E22-A860-339F370DCCFC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Folha1!$N$1</c15:sqref>
                        </c15:formulaRef>
                      </c:ext>
                    </c:extLst>
                    <c:strCache>
                      <c:ptCount val="1"/>
                      <c:pt idx="0">
                        <c:v>TEMPO MTF (s)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2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2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lt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pt-PT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95000"/>
                                <a:alpha val="54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Folha1!$K$2:$L$4</c15:sqref>
                        </c15:formulaRef>
                      </c:ext>
                    </c:extLst>
                    <c:strCache>
                      <c:ptCount val="3"/>
                      <c:pt idx="0">
                        <c:v>HC</c:v>
                      </c:pt>
                      <c:pt idx="1">
                        <c:v>BWT+HC</c:v>
                      </c:pt>
                      <c:pt idx="2">
                        <c:v>BWT+MTF+HC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Folha1!$N$2:$N$4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0</c:v>
                      </c:pt>
                      <c:pt idx="1">
                        <c:v>0</c:v>
                      </c:pt>
                      <c:pt idx="2">
                        <c:v>0.22536200000000001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14EC-4E22-A860-339F370DCCFC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Folha1!$O$1</c15:sqref>
                        </c15:formulaRef>
                      </c:ext>
                    </c:extLst>
                    <c:strCache>
                      <c:ptCount val="1"/>
                      <c:pt idx="0">
                        <c:v>TEMPO HC (s)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3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3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3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lt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pt-PT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95000"/>
                                <a:alpha val="54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Folha1!$K$2:$L$4</c15:sqref>
                        </c15:formulaRef>
                      </c:ext>
                    </c:extLst>
                    <c:strCache>
                      <c:ptCount val="3"/>
                      <c:pt idx="0">
                        <c:v>HC</c:v>
                      </c:pt>
                      <c:pt idx="1">
                        <c:v>BWT+HC</c:v>
                      </c:pt>
                      <c:pt idx="2">
                        <c:v>BWT+MTF+HC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Folha1!$O$2:$O$4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0.28809899999999999</c:v>
                      </c:pt>
                      <c:pt idx="1">
                        <c:v>0.22536200000000001</c:v>
                      </c:pt>
                      <c:pt idx="2">
                        <c:v>0.179121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14EC-4E22-A860-339F370DCCFC}"/>
                  </c:ext>
                </c:extLst>
              </c15:ser>
            </c15:filteredBarSeries>
            <c15:filteredBarSeries>
              <c15:ser>
                <c:idx val="3"/>
                <c:order val="3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Folha1!$P$1</c15:sqref>
                        </c15:formulaRef>
                      </c:ext>
                    </c:extLst>
                    <c:strCache>
                      <c:ptCount val="1"/>
                      <c:pt idx="0">
                        <c:v>TEMPO TOTAL (s)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4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4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lt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pt-PT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95000"/>
                                <a:alpha val="54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Folha1!$K$2:$L$4</c15:sqref>
                        </c15:formulaRef>
                      </c:ext>
                    </c:extLst>
                    <c:strCache>
                      <c:ptCount val="3"/>
                      <c:pt idx="0">
                        <c:v>HC</c:v>
                      </c:pt>
                      <c:pt idx="1">
                        <c:v>BWT+HC</c:v>
                      </c:pt>
                      <c:pt idx="2">
                        <c:v>BWT+MTF+HC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Folha1!$P$2:$P$4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0.28809899999999999</c:v>
                      </c:pt>
                      <c:pt idx="1">
                        <c:v>0</c:v>
                      </c:pt>
                      <c:pt idx="2">
                        <c:v>0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14EC-4E22-A860-339F370DCCFC}"/>
                  </c:ext>
                </c:extLst>
              </c15:ser>
            </c15:filteredBarSeries>
            <c15:filteredBarSeries>
              <c15:ser>
                <c:idx val="4"/>
                <c:order val="4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Folha1!$Q$1</c15:sqref>
                        </c15:formulaRef>
                      </c:ext>
                    </c:extLst>
                    <c:strCache>
                      <c:ptCount val="1"/>
                      <c:pt idx="0">
                        <c:v>TAMANHO INPUT (MB)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5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5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5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lt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pt-PT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95000"/>
                                <a:alpha val="54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Folha1!$K$2:$L$4</c15:sqref>
                        </c15:formulaRef>
                      </c:ext>
                    </c:extLst>
                    <c:strCache>
                      <c:ptCount val="3"/>
                      <c:pt idx="0">
                        <c:v>HC</c:v>
                      </c:pt>
                      <c:pt idx="1">
                        <c:v>BWT+HC</c:v>
                      </c:pt>
                      <c:pt idx="2">
                        <c:v>BWT+MTF+HC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Folha1!$Q$2:$Q$4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3.36</c:v>
                      </c:pt>
                      <c:pt idx="1">
                        <c:v>3.36</c:v>
                      </c:pt>
                      <c:pt idx="2">
                        <c:v>3.36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14EC-4E22-A860-339F370DCCFC}"/>
                  </c:ext>
                </c:extLst>
              </c15:ser>
            </c15:filteredBarSeries>
            <c15:filteredBarSeries>
              <c15:ser>
                <c:idx val="5"/>
                <c:order val="5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Folha1!$R$1</c15:sqref>
                        </c15:formulaRef>
                      </c:ext>
                    </c:extLst>
                    <c:strCache>
                      <c:ptCount val="1"/>
                      <c:pt idx="0">
                        <c:v>TAMANHO OUTPUT (MB)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6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6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lt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pt-PT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95000"/>
                                <a:alpha val="54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Folha1!$K$2:$L$4</c15:sqref>
                        </c15:formulaRef>
                      </c:ext>
                    </c:extLst>
                    <c:strCache>
                      <c:ptCount val="3"/>
                      <c:pt idx="0">
                        <c:v>HC</c:v>
                      </c:pt>
                      <c:pt idx="1">
                        <c:v>BWT+HC</c:v>
                      </c:pt>
                      <c:pt idx="2">
                        <c:v>BWT+MTF+HC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Folha1!$R$2:$R$4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1.962</c:v>
                      </c:pt>
                      <c:pt idx="1">
                        <c:v>1.9650000000000001</c:v>
                      </c:pt>
                      <c:pt idx="2">
                        <c:v>1.2669999999999999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14EC-4E22-A860-339F370DCCFC}"/>
                  </c:ext>
                </c:extLst>
              </c15:ser>
            </c15:filteredBarSeries>
          </c:ext>
        </c:extLst>
      </c:bar3DChart>
      <c:catAx>
        <c:axId val="354963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356504360"/>
        <c:crosses val="autoZero"/>
        <c:auto val="1"/>
        <c:lblAlgn val="ctr"/>
        <c:lblOffset val="100"/>
        <c:noMultiLvlLbl val="0"/>
      </c:catAx>
      <c:valAx>
        <c:axId val="356504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354963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pt-PT" sz="1800" b="1" i="0" baseline="0"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a:rPr>
              <a:t>Tempo de Compressão e Codificação (segundos)</a:t>
            </a:r>
            <a:endParaRPr lang="pt-PT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Folha1!$M$1</c:f>
              <c:strCache>
                <c:ptCount val="1"/>
                <c:pt idx="0">
                  <c:v>TEMPO BWT (s)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Folha1!$K$2:$L$4</c:f>
              <c:strCache>
                <c:ptCount val="3"/>
                <c:pt idx="0">
                  <c:v>HC</c:v>
                </c:pt>
                <c:pt idx="1">
                  <c:v>BWT+HC</c:v>
                </c:pt>
                <c:pt idx="2">
                  <c:v>BWT+MTF+HC</c:v>
                </c:pt>
              </c:strCache>
            </c:strRef>
          </c:cat>
          <c:val>
            <c:numRef>
              <c:f>Folha1!$M$2:$M$4</c:f>
              <c:numCache>
                <c:formatCode>General</c:formatCode>
                <c:ptCount val="3"/>
                <c:pt idx="0">
                  <c:v>0</c:v>
                </c:pt>
                <c:pt idx="1">
                  <c:v>1.1957629999999999</c:v>
                </c:pt>
                <c:pt idx="2">
                  <c:v>1.1957629999999999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B3-45C9-A39D-DC6E51149B52}"/>
            </c:ext>
          </c:extLst>
        </c:ser>
        <c:ser>
          <c:idx val="1"/>
          <c:order val="1"/>
          <c:tx>
            <c:strRef>
              <c:f>Folha1!$N$1</c:f>
              <c:strCache>
                <c:ptCount val="1"/>
                <c:pt idx="0">
                  <c:v>TEMPO MTF (s)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Folha1!$K$2:$L$4</c:f>
              <c:strCache>
                <c:ptCount val="3"/>
                <c:pt idx="0">
                  <c:v>HC</c:v>
                </c:pt>
                <c:pt idx="1">
                  <c:v>BWT+HC</c:v>
                </c:pt>
                <c:pt idx="2">
                  <c:v>BWT+MTF+HC</c:v>
                </c:pt>
              </c:strCache>
            </c:strRef>
          </c:cat>
          <c:val>
            <c:numRef>
              <c:f>Folha1!$N$2:$N$4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0.22536200000000001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8B3-45C9-A39D-DC6E51149B52}"/>
            </c:ext>
          </c:extLst>
        </c:ser>
        <c:ser>
          <c:idx val="2"/>
          <c:order val="2"/>
          <c:tx>
            <c:strRef>
              <c:f>Folha1!$O$1</c:f>
              <c:strCache>
                <c:ptCount val="1"/>
                <c:pt idx="0">
                  <c:v>TEMPO HC (s)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Folha1!$K$2:$L$4</c:f>
              <c:strCache>
                <c:ptCount val="3"/>
                <c:pt idx="0">
                  <c:v>HC</c:v>
                </c:pt>
                <c:pt idx="1">
                  <c:v>BWT+HC</c:v>
                </c:pt>
                <c:pt idx="2">
                  <c:v>BWT+MTF+HC</c:v>
                </c:pt>
              </c:strCache>
            </c:strRef>
          </c:cat>
          <c:val>
            <c:numRef>
              <c:f>Folha1!$O$2:$O$4</c:f>
              <c:numCache>
                <c:formatCode>General</c:formatCode>
                <c:ptCount val="3"/>
                <c:pt idx="0">
                  <c:v>0.28809899999999999</c:v>
                </c:pt>
                <c:pt idx="1">
                  <c:v>0.22536200000000001</c:v>
                </c:pt>
                <c:pt idx="2">
                  <c:v>0.179121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8B3-45C9-A39D-DC6E51149B5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354961160"/>
        <c:axId val="354962336"/>
        <c:axId val="0"/>
        <c:extLst>
          <c:ext xmlns:c15="http://schemas.microsoft.com/office/drawing/2012/chart" uri="{02D57815-91ED-43cb-92C2-25804820EDAC}">
            <c15:filteredBarSeries>
              <c15:ser>
                <c:idx val="3"/>
                <c:order val="3"/>
                <c:tx>
                  <c:strRef>
                    <c:extLst>
                      <c:ext uri="{02D57815-91ED-43cb-92C2-25804820EDAC}">
                        <c15:formulaRef>
                          <c15:sqref>Folha1!$P$1</c15:sqref>
                        </c15:formulaRef>
                      </c:ext>
                    </c:extLst>
                    <c:strCache>
                      <c:ptCount val="1"/>
                      <c:pt idx="0">
                        <c:v>TEMPO TOTAL (s)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4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4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lt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pt-PT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95000"/>
                                <a:alpha val="54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Folha1!$K$2:$L$4</c15:sqref>
                        </c15:formulaRef>
                      </c:ext>
                    </c:extLst>
                    <c:strCache>
                      <c:ptCount val="3"/>
                      <c:pt idx="0">
                        <c:v>HC</c:v>
                      </c:pt>
                      <c:pt idx="1">
                        <c:v>BWT+HC</c:v>
                      </c:pt>
                      <c:pt idx="2">
                        <c:v>BWT+MTF+HC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Folha1!$P$2:$P$4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0.28809899999999999</c:v>
                      </c:pt>
                      <c:pt idx="1">
                        <c:v>0</c:v>
                      </c:pt>
                      <c:pt idx="2">
                        <c:v>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98B3-45C9-A39D-DC6E51149B52}"/>
                  </c:ext>
                </c:extLst>
              </c15:ser>
            </c15:filteredBarSeries>
            <c15:filteredBarSeries>
              <c15:ser>
                <c:idx val="4"/>
                <c:order val="4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Folha1!$Q$1</c15:sqref>
                        </c15:formulaRef>
                      </c:ext>
                    </c:extLst>
                    <c:strCache>
                      <c:ptCount val="1"/>
                      <c:pt idx="0">
                        <c:v>TAMANHO INPUT (MB)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5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5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5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lt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pt-PT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95000"/>
                                <a:alpha val="54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Folha1!$K$2:$L$4</c15:sqref>
                        </c15:formulaRef>
                      </c:ext>
                    </c:extLst>
                    <c:strCache>
                      <c:ptCount val="3"/>
                      <c:pt idx="0">
                        <c:v>HC</c:v>
                      </c:pt>
                      <c:pt idx="1">
                        <c:v>BWT+HC</c:v>
                      </c:pt>
                      <c:pt idx="2">
                        <c:v>BWT+MTF+HC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Folha1!$Q$2:$Q$4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3.36</c:v>
                      </c:pt>
                      <c:pt idx="1">
                        <c:v>3.36</c:v>
                      </c:pt>
                      <c:pt idx="2">
                        <c:v>3.36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98B3-45C9-A39D-DC6E51149B52}"/>
                  </c:ext>
                </c:extLst>
              </c15:ser>
            </c15:filteredBarSeries>
            <c15:filteredBarSeries>
              <c15:ser>
                <c:idx val="5"/>
                <c:order val="5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Folha1!$R$1</c15:sqref>
                        </c15:formulaRef>
                      </c:ext>
                    </c:extLst>
                    <c:strCache>
                      <c:ptCount val="1"/>
                      <c:pt idx="0">
                        <c:v>TAMANHO OUTPUT (MB)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6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6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lt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pt-PT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95000"/>
                                <a:alpha val="54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Folha1!$K$2:$L$4</c15:sqref>
                        </c15:formulaRef>
                      </c:ext>
                    </c:extLst>
                    <c:strCache>
                      <c:ptCount val="3"/>
                      <c:pt idx="0">
                        <c:v>HC</c:v>
                      </c:pt>
                      <c:pt idx="1">
                        <c:v>BWT+HC</c:v>
                      </c:pt>
                      <c:pt idx="2">
                        <c:v>BWT+MTF+HC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Folha1!$R$2:$R$4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1.962</c:v>
                      </c:pt>
                      <c:pt idx="1">
                        <c:v>1.9650000000000001</c:v>
                      </c:pt>
                      <c:pt idx="2">
                        <c:v>1.2669999999999999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98B3-45C9-A39D-DC6E51149B52}"/>
                  </c:ext>
                </c:extLst>
              </c15:ser>
            </c15:filteredBarSeries>
            <c15:filteredBarSeries>
              <c15:ser>
                <c:idx val="6"/>
                <c:order val="6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Folha1!$S$1</c15:sqref>
                        </c15:formulaRef>
                      </c:ext>
                    </c:extLst>
                    <c:strCache>
                      <c:ptCount val="1"/>
                      <c:pt idx="0">
                        <c:v>TAXA DE COMPRESSÃO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lumMod val="6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lumMod val="6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6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lt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pt-PT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95000"/>
                                <a:alpha val="54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Folha1!$K$2:$L$4</c15:sqref>
                        </c15:formulaRef>
                      </c:ext>
                    </c:extLst>
                    <c:strCache>
                      <c:ptCount val="3"/>
                      <c:pt idx="0">
                        <c:v>HC</c:v>
                      </c:pt>
                      <c:pt idx="1">
                        <c:v>BWT+HC</c:v>
                      </c:pt>
                      <c:pt idx="2">
                        <c:v>BWT+MTF+HC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Folha1!$S$2:$S$4</c15:sqref>
                        </c15:formulaRef>
                      </c:ext>
                    </c:extLst>
                    <c:numCache>
                      <c:formatCode>0.00%</c:formatCode>
                      <c:ptCount val="3"/>
                      <c:pt idx="0">
                        <c:v>0.41589999999999999</c:v>
                      </c:pt>
                      <c:pt idx="1">
                        <c:v>0.4153</c:v>
                      </c:pt>
                      <c:pt idx="2">
                        <c:v>0.623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98B3-45C9-A39D-DC6E51149B52}"/>
                  </c:ext>
                </c:extLst>
              </c15:ser>
            </c15:filteredBarSeries>
          </c:ext>
        </c:extLst>
      </c:bar3DChart>
      <c:catAx>
        <c:axId val="354961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354962336"/>
        <c:crosses val="autoZero"/>
        <c:auto val="1"/>
        <c:lblAlgn val="ctr"/>
        <c:lblOffset val="100"/>
        <c:noMultiLvlLbl val="0"/>
      </c:catAx>
      <c:valAx>
        <c:axId val="354962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354961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Tamanho do ficheiro</a:t>
            </a:r>
            <a:r>
              <a:rPr lang="en-US" baseline="0"/>
              <a:t> comprimido (Megabytes)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5"/>
          <c:order val="5"/>
          <c:tx>
            <c:strRef>
              <c:f>Folha1!$H$1</c:f>
              <c:strCache>
                <c:ptCount val="1"/>
                <c:pt idx="0">
                  <c:v>TAMANHO COMPRESSO (MB)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Folha1!$A$2:$B$4</c:f>
              <c:strCache>
                <c:ptCount val="3"/>
                <c:pt idx="0">
                  <c:v>HC</c:v>
                </c:pt>
                <c:pt idx="1">
                  <c:v>BWT+HC</c:v>
                </c:pt>
                <c:pt idx="2">
                  <c:v>BWT+MTF+HC</c:v>
                </c:pt>
              </c:strCache>
            </c:strRef>
          </c:cat>
          <c:val>
            <c:numRef>
              <c:f>Folha1!$H$2:$H$4</c:f>
              <c:numCache>
                <c:formatCode>General</c:formatCode>
                <c:ptCount val="3"/>
                <c:pt idx="0">
                  <c:v>33.167999999999999</c:v>
                </c:pt>
                <c:pt idx="1">
                  <c:v>33.176000000000002</c:v>
                </c:pt>
                <c:pt idx="2">
                  <c:v>12.271000000000001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75-4626-B25E-B77AAEEF00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54964296"/>
        <c:axId val="354961944"/>
        <c:axId val="0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Folha1!$C$1</c15:sqref>
                        </c15:formulaRef>
                      </c:ext>
                    </c:extLst>
                    <c:strCache>
                      <c:ptCount val="1"/>
                      <c:pt idx="0">
                        <c:v>TEMPO BWT (s)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Folha1!$A$2:$B$4</c15:sqref>
                        </c15:formulaRef>
                      </c:ext>
                    </c:extLst>
                    <c:strCache>
                      <c:ptCount val="3"/>
                      <c:pt idx="0">
                        <c:v>HC</c:v>
                      </c:pt>
                      <c:pt idx="1">
                        <c:v>BWT+HC</c:v>
                      </c:pt>
                      <c:pt idx="2">
                        <c:v>BWT+MTF+HC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Folha1!$C$2:$C$4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0</c:v>
                      </c:pt>
                      <c:pt idx="1">
                        <c:v>9.8943049999999992</c:v>
                      </c:pt>
                      <c:pt idx="2">
                        <c:v>9.8943049999999992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B375-4626-B25E-B77AAEEF004D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Folha1!$D$1</c15:sqref>
                        </c15:formulaRef>
                      </c:ext>
                    </c:extLst>
                    <c:strCache>
                      <c:ptCount val="1"/>
                      <c:pt idx="0">
                        <c:v>TEMPO MTF (s)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2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2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Folha1!$A$2:$B$4</c15:sqref>
                        </c15:formulaRef>
                      </c:ext>
                    </c:extLst>
                    <c:strCache>
                      <c:ptCount val="3"/>
                      <c:pt idx="0">
                        <c:v>HC</c:v>
                      </c:pt>
                      <c:pt idx="1">
                        <c:v>BWT+HC</c:v>
                      </c:pt>
                      <c:pt idx="2">
                        <c:v>BWT+MTF+HC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Folha1!$D$2:$D$4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0</c:v>
                      </c:pt>
                      <c:pt idx="1">
                        <c:v>0</c:v>
                      </c:pt>
                      <c:pt idx="2">
                        <c:v>1.468262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B375-4626-B25E-B77AAEEF004D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Folha1!$E$1</c15:sqref>
                        </c15:formulaRef>
                      </c:ext>
                    </c:extLst>
                    <c:strCache>
                      <c:ptCount val="1"/>
                      <c:pt idx="0">
                        <c:v>TEMPO HC (s)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3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3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3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Folha1!$A$2:$B$4</c15:sqref>
                        </c15:formulaRef>
                      </c:ext>
                    </c:extLst>
                    <c:strCache>
                      <c:ptCount val="3"/>
                      <c:pt idx="0">
                        <c:v>HC</c:v>
                      </c:pt>
                      <c:pt idx="1">
                        <c:v>BWT+HC</c:v>
                      </c:pt>
                      <c:pt idx="2">
                        <c:v>BWT+MTF+HC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Folha1!$E$2:$E$4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5.0404640000000001</c:v>
                      </c:pt>
                      <c:pt idx="1">
                        <c:v>3.4920900000000001</c:v>
                      </c:pt>
                      <c:pt idx="2">
                        <c:v>1.7216849999999999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B375-4626-B25E-B77AAEEF004D}"/>
                  </c:ext>
                </c:extLst>
              </c15:ser>
            </c15:filteredBarSeries>
            <c15:filteredBarSeries>
              <c15:ser>
                <c:idx val="3"/>
                <c:order val="3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Folha1!$F$1</c15:sqref>
                        </c15:formulaRef>
                      </c:ext>
                    </c:extLst>
                    <c:strCache>
                      <c:ptCount val="1"/>
                      <c:pt idx="0">
                        <c:v>TEMPO TOTAL (s)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4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4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Folha1!$A$2:$B$4</c15:sqref>
                        </c15:formulaRef>
                      </c:ext>
                    </c:extLst>
                    <c:strCache>
                      <c:ptCount val="3"/>
                      <c:pt idx="0">
                        <c:v>HC</c:v>
                      </c:pt>
                      <c:pt idx="1">
                        <c:v>BWT+HC</c:v>
                      </c:pt>
                      <c:pt idx="2">
                        <c:v>BWT+MTF+HC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Folha1!$F$2:$F$4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5.0404640000000001</c:v>
                      </c:pt>
                      <c:pt idx="1">
                        <c:v>13.386395</c:v>
                      </c:pt>
                      <c:pt idx="2">
                        <c:v>13.084251999999999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B375-4626-B25E-B77AAEEF004D}"/>
                  </c:ext>
                </c:extLst>
              </c15:ser>
            </c15:filteredBarSeries>
            <c15:filteredBarSeries>
              <c15:ser>
                <c:idx val="4"/>
                <c:order val="4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Folha1!$G$1</c15:sqref>
                        </c15:formulaRef>
                      </c:ext>
                    </c:extLst>
                    <c:strCache>
                      <c:ptCount val="1"/>
                      <c:pt idx="0">
                        <c:v>TAMANHO INPUT (MB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5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5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5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Folha1!$A$2:$B$4</c15:sqref>
                        </c15:formulaRef>
                      </c:ext>
                    </c:extLst>
                    <c:strCache>
                      <c:ptCount val="3"/>
                      <c:pt idx="0">
                        <c:v>HC</c:v>
                      </c:pt>
                      <c:pt idx="1">
                        <c:v>BWT+HC</c:v>
                      </c:pt>
                      <c:pt idx="2">
                        <c:v>BWT+MTF+HC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Folha1!$G$2:$G$4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B375-4626-B25E-B77AAEEF004D}"/>
                  </c:ext>
                </c:extLst>
              </c15:ser>
            </c15:filteredBarSeries>
            <c15:filteredBarSeries>
              <c15:ser>
                <c:idx val="6"/>
                <c:order val="6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Folha1!$I$1</c15:sqref>
                        </c15:formulaRef>
                      </c:ext>
                    </c:extLst>
                    <c:strCache>
                      <c:ptCount val="1"/>
                      <c:pt idx="0">
                        <c:v>TAXA DE COMPRESSÃO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lumMod val="6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lumMod val="6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6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Folha1!$A$2:$B$4</c15:sqref>
                        </c15:formulaRef>
                      </c:ext>
                    </c:extLst>
                    <c:strCache>
                      <c:ptCount val="3"/>
                      <c:pt idx="0">
                        <c:v>HC</c:v>
                      </c:pt>
                      <c:pt idx="1">
                        <c:v>BWT+HC</c:v>
                      </c:pt>
                      <c:pt idx="2">
                        <c:v>BWT+MTF+HC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Folha1!$I$2:$I$4</c15:sqref>
                        </c15:formulaRef>
                      </c:ext>
                    </c:extLst>
                    <c:numCache>
                      <c:formatCode>0.00%</c:formatCode>
                      <c:ptCount val="3"/>
                      <c:pt idx="0">
                        <c:v>2.41E-2</c:v>
                      </c:pt>
                      <c:pt idx="1">
                        <c:v>2.41E-2</c:v>
                      </c:pt>
                      <c:pt idx="2">
                        <c:v>0.63900000000000001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B375-4626-B25E-B77AAEEF004D}"/>
                  </c:ext>
                </c:extLst>
              </c15:ser>
            </c15:filteredBarSeries>
          </c:ext>
        </c:extLst>
      </c:bar3DChart>
      <c:catAx>
        <c:axId val="354964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354961944"/>
        <c:crosses val="autoZero"/>
        <c:auto val="1"/>
        <c:lblAlgn val="ctr"/>
        <c:lblOffset val="100"/>
        <c:noMultiLvlLbl val="0"/>
      </c:catAx>
      <c:valAx>
        <c:axId val="354961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354964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Taxa de Compressão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6"/>
          <c:order val="6"/>
          <c:tx>
            <c:strRef>
              <c:f>Folha1!$I$1</c:f>
              <c:strCache>
                <c:ptCount val="1"/>
                <c:pt idx="0">
                  <c:v>TAXA DE COMPRESSÃO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Folha1!$A$2:$B$4</c:f>
              <c:strCache>
                <c:ptCount val="3"/>
                <c:pt idx="0">
                  <c:v>HC</c:v>
                </c:pt>
                <c:pt idx="1">
                  <c:v>BWT+HC</c:v>
                </c:pt>
                <c:pt idx="2">
                  <c:v>BWT+MTF+HC</c:v>
                </c:pt>
              </c:strCache>
            </c:strRef>
          </c:cat>
          <c:val>
            <c:numRef>
              <c:f>Folha1!$I$2:$I$4</c:f>
              <c:numCache>
                <c:formatCode>0.00%</c:formatCode>
                <c:ptCount val="3"/>
                <c:pt idx="0">
                  <c:v>2.41E-2</c:v>
                </c:pt>
                <c:pt idx="1">
                  <c:v>2.41E-2</c:v>
                </c:pt>
                <c:pt idx="2">
                  <c:v>0.63900000000000001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D1-48AE-B6DF-8735891C83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54958808"/>
        <c:axId val="354959592"/>
        <c:axId val="0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Folha1!$C$1</c15:sqref>
                        </c15:formulaRef>
                      </c:ext>
                    </c:extLst>
                    <c:strCache>
                      <c:ptCount val="1"/>
                      <c:pt idx="0">
                        <c:v>TEMPO BWT (s)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Folha1!$A$2:$B$4</c15:sqref>
                        </c15:formulaRef>
                      </c:ext>
                    </c:extLst>
                    <c:strCache>
                      <c:ptCount val="3"/>
                      <c:pt idx="0">
                        <c:v>HC</c:v>
                      </c:pt>
                      <c:pt idx="1">
                        <c:v>BWT+HC</c:v>
                      </c:pt>
                      <c:pt idx="2">
                        <c:v>BWT+MTF+HC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Folha1!$C$2:$C$4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0</c:v>
                      </c:pt>
                      <c:pt idx="1">
                        <c:v>9.8943049999999992</c:v>
                      </c:pt>
                      <c:pt idx="2">
                        <c:v>9.8943049999999992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A5D1-48AE-B6DF-8735891C833D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Folha1!$D$1</c15:sqref>
                        </c15:formulaRef>
                      </c:ext>
                    </c:extLst>
                    <c:strCache>
                      <c:ptCount val="1"/>
                      <c:pt idx="0">
                        <c:v>TEMPO MTF (s)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2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2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Folha1!$A$2:$B$4</c15:sqref>
                        </c15:formulaRef>
                      </c:ext>
                    </c:extLst>
                    <c:strCache>
                      <c:ptCount val="3"/>
                      <c:pt idx="0">
                        <c:v>HC</c:v>
                      </c:pt>
                      <c:pt idx="1">
                        <c:v>BWT+HC</c:v>
                      </c:pt>
                      <c:pt idx="2">
                        <c:v>BWT+MTF+HC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Folha1!$D$2:$D$4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0</c:v>
                      </c:pt>
                      <c:pt idx="1">
                        <c:v>0</c:v>
                      </c:pt>
                      <c:pt idx="2">
                        <c:v>1.468262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A5D1-48AE-B6DF-8735891C833D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Folha1!$E$1</c15:sqref>
                        </c15:formulaRef>
                      </c:ext>
                    </c:extLst>
                    <c:strCache>
                      <c:ptCount val="1"/>
                      <c:pt idx="0">
                        <c:v>TEMPO HC (s)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3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3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3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Folha1!$A$2:$B$4</c15:sqref>
                        </c15:formulaRef>
                      </c:ext>
                    </c:extLst>
                    <c:strCache>
                      <c:ptCount val="3"/>
                      <c:pt idx="0">
                        <c:v>HC</c:v>
                      </c:pt>
                      <c:pt idx="1">
                        <c:v>BWT+HC</c:v>
                      </c:pt>
                      <c:pt idx="2">
                        <c:v>BWT+MTF+HC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Folha1!$E$2:$E$4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5.0404640000000001</c:v>
                      </c:pt>
                      <c:pt idx="1">
                        <c:v>3.4920900000000001</c:v>
                      </c:pt>
                      <c:pt idx="2">
                        <c:v>1.7216849999999999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A5D1-48AE-B6DF-8735891C833D}"/>
                  </c:ext>
                </c:extLst>
              </c15:ser>
            </c15:filteredBarSeries>
            <c15:filteredBarSeries>
              <c15:ser>
                <c:idx val="3"/>
                <c:order val="3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Folha1!$F$1</c15:sqref>
                        </c15:formulaRef>
                      </c:ext>
                    </c:extLst>
                    <c:strCache>
                      <c:ptCount val="1"/>
                      <c:pt idx="0">
                        <c:v>TEMPO TOTAL (s)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4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4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Folha1!$A$2:$B$4</c15:sqref>
                        </c15:formulaRef>
                      </c:ext>
                    </c:extLst>
                    <c:strCache>
                      <c:ptCount val="3"/>
                      <c:pt idx="0">
                        <c:v>HC</c:v>
                      </c:pt>
                      <c:pt idx="1">
                        <c:v>BWT+HC</c:v>
                      </c:pt>
                      <c:pt idx="2">
                        <c:v>BWT+MTF+HC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Folha1!$F$2:$F$4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5.0404640000000001</c:v>
                      </c:pt>
                      <c:pt idx="1">
                        <c:v>13.386395</c:v>
                      </c:pt>
                      <c:pt idx="2">
                        <c:v>13.084251999999999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A5D1-48AE-B6DF-8735891C833D}"/>
                  </c:ext>
                </c:extLst>
              </c15:ser>
            </c15:filteredBarSeries>
            <c15:filteredBarSeries>
              <c15:ser>
                <c:idx val="4"/>
                <c:order val="4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Folha1!$G$1</c15:sqref>
                        </c15:formulaRef>
                      </c:ext>
                    </c:extLst>
                    <c:strCache>
                      <c:ptCount val="1"/>
                      <c:pt idx="0">
                        <c:v>TAMANHO INPUT (MB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5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5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5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Folha1!$A$2:$B$4</c15:sqref>
                        </c15:formulaRef>
                      </c:ext>
                    </c:extLst>
                    <c:strCache>
                      <c:ptCount val="3"/>
                      <c:pt idx="0">
                        <c:v>HC</c:v>
                      </c:pt>
                      <c:pt idx="1">
                        <c:v>BWT+HC</c:v>
                      </c:pt>
                      <c:pt idx="2">
                        <c:v>BWT+MTF+HC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Folha1!$G$2:$G$4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A5D1-48AE-B6DF-8735891C833D}"/>
                  </c:ext>
                </c:extLst>
              </c15:ser>
            </c15:filteredBarSeries>
            <c15:filteredBarSeries>
              <c15:ser>
                <c:idx val="5"/>
                <c:order val="5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Folha1!$H$1</c15:sqref>
                        </c15:formulaRef>
                      </c:ext>
                    </c:extLst>
                    <c:strCache>
                      <c:ptCount val="1"/>
                      <c:pt idx="0">
                        <c:v>TAMANHO COMPRESSO (MB)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6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6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Folha1!$A$2:$B$4</c15:sqref>
                        </c15:formulaRef>
                      </c:ext>
                    </c:extLst>
                    <c:strCache>
                      <c:ptCount val="3"/>
                      <c:pt idx="0">
                        <c:v>HC</c:v>
                      </c:pt>
                      <c:pt idx="1">
                        <c:v>BWT+HC</c:v>
                      </c:pt>
                      <c:pt idx="2">
                        <c:v>BWT+MTF+HC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Folha1!$H$2:$H$4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33.167999999999999</c:v>
                      </c:pt>
                      <c:pt idx="1">
                        <c:v>33.176000000000002</c:v>
                      </c:pt>
                      <c:pt idx="2">
                        <c:v>12.271000000000001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A5D1-48AE-B6DF-8735891C833D}"/>
                  </c:ext>
                </c:extLst>
              </c15:ser>
            </c15:filteredBarSeries>
          </c:ext>
        </c:extLst>
      </c:bar3DChart>
      <c:catAx>
        <c:axId val="354958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354959592"/>
        <c:crosses val="autoZero"/>
        <c:auto val="1"/>
        <c:lblAlgn val="ctr"/>
        <c:lblOffset val="100"/>
        <c:noMultiLvlLbl val="0"/>
      </c:catAx>
      <c:valAx>
        <c:axId val="354959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354958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pt-PT"/>
              <a:t>Tempo de</a:t>
            </a:r>
            <a:r>
              <a:rPr lang="pt-PT" baseline="0"/>
              <a:t> Compressão e Codificação (segundos)</a:t>
            </a:r>
            <a:endParaRPr lang="pt-PT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Folha1!$C$1</c:f>
              <c:strCache>
                <c:ptCount val="1"/>
                <c:pt idx="0">
                  <c:v>TEMPO BWT (s)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Folha1!$A$2:$B$4</c:f>
              <c:strCache>
                <c:ptCount val="3"/>
                <c:pt idx="0">
                  <c:v>HC</c:v>
                </c:pt>
                <c:pt idx="1">
                  <c:v>BWT+HC</c:v>
                </c:pt>
                <c:pt idx="2">
                  <c:v>BWT+MTF+HC</c:v>
                </c:pt>
              </c:strCache>
            </c:strRef>
          </c:cat>
          <c:val>
            <c:numRef>
              <c:f>Folha1!$C$2:$C$4</c:f>
              <c:numCache>
                <c:formatCode>General</c:formatCode>
                <c:ptCount val="3"/>
                <c:pt idx="0">
                  <c:v>0</c:v>
                </c:pt>
                <c:pt idx="1">
                  <c:v>9.8943049999999992</c:v>
                </c:pt>
                <c:pt idx="2">
                  <c:v>9.8943049999999992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09-439F-8EDA-FC4BBABCEBEC}"/>
            </c:ext>
          </c:extLst>
        </c:ser>
        <c:ser>
          <c:idx val="1"/>
          <c:order val="1"/>
          <c:tx>
            <c:strRef>
              <c:f>Folha1!$D$1</c:f>
              <c:strCache>
                <c:ptCount val="1"/>
                <c:pt idx="0">
                  <c:v>TEMPO MTF (s)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Folha1!$A$2:$B$4</c:f>
              <c:strCache>
                <c:ptCount val="3"/>
                <c:pt idx="0">
                  <c:v>HC</c:v>
                </c:pt>
                <c:pt idx="1">
                  <c:v>BWT+HC</c:v>
                </c:pt>
                <c:pt idx="2">
                  <c:v>BWT+MTF+HC</c:v>
                </c:pt>
              </c:strCache>
            </c:strRef>
          </c:cat>
          <c:val>
            <c:numRef>
              <c:f>Folha1!$D$2:$D$4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1.468262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509-439F-8EDA-FC4BBABCEBEC}"/>
            </c:ext>
          </c:extLst>
        </c:ser>
        <c:ser>
          <c:idx val="2"/>
          <c:order val="2"/>
          <c:tx>
            <c:strRef>
              <c:f>Folha1!$E$1</c:f>
              <c:strCache>
                <c:ptCount val="1"/>
                <c:pt idx="0">
                  <c:v>TEMPO HC (s)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Folha1!$A$2:$B$4</c:f>
              <c:strCache>
                <c:ptCount val="3"/>
                <c:pt idx="0">
                  <c:v>HC</c:v>
                </c:pt>
                <c:pt idx="1">
                  <c:v>BWT+HC</c:v>
                </c:pt>
                <c:pt idx="2">
                  <c:v>BWT+MTF+HC</c:v>
                </c:pt>
              </c:strCache>
            </c:strRef>
          </c:cat>
          <c:val>
            <c:numRef>
              <c:f>Folha1!$E$2:$E$4</c:f>
              <c:numCache>
                <c:formatCode>General</c:formatCode>
                <c:ptCount val="3"/>
                <c:pt idx="0">
                  <c:v>5.0404640000000001</c:v>
                </c:pt>
                <c:pt idx="1">
                  <c:v>3.4920900000000001</c:v>
                </c:pt>
                <c:pt idx="2">
                  <c:v>1.7216849999999999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509-439F-8EDA-FC4BBABCEBE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354961552"/>
        <c:axId val="354957632"/>
        <c:axId val="0"/>
        <c:extLst>
          <c:ext xmlns:c15="http://schemas.microsoft.com/office/drawing/2012/chart" uri="{02D57815-91ED-43cb-92C2-25804820EDAC}">
            <c15:filteredBarSeries>
              <c15:ser>
                <c:idx val="3"/>
                <c:order val="3"/>
                <c:tx>
                  <c:strRef>
                    <c:extLst>
                      <c:ext uri="{02D57815-91ED-43cb-92C2-25804820EDAC}">
                        <c15:formulaRef>
                          <c15:sqref>Folha1!$F$1</c15:sqref>
                        </c15:formulaRef>
                      </c:ext>
                    </c:extLst>
                    <c:strCache>
                      <c:ptCount val="1"/>
                      <c:pt idx="0">
                        <c:v>TEMPO TOTAL (s)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4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4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lt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pt-PT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95000"/>
                                <a:alpha val="54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Folha1!$A$2:$B$4</c15:sqref>
                        </c15:formulaRef>
                      </c:ext>
                    </c:extLst>
                    <c:strCache>
                      <c:ptCount val="3"/>
                      <c:pt idx="0">
                        <c:v>HC</c:v>
                      </c:pt>
                      <c:pt idx="1">
                        <c:v>BWT+HC</c:v>
                      </c:pt>
                      <c:pt idx="2">
                        <c:v>BWT+MTF+HC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Folha1!$F$2:$F$4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5.0404640000000001</c:v>
                      </c:pt>
                      <c:pt idx="1">
                        <c:v>13.386395</c:v>
                      </c:pt>
                      <c:pt idx="2">
                        <c:v>13.084251999999999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C509-439F-8EDA-FC4BBABCEBEC}"/>
                  </c:ext>
                </c:extLst>
              </c15:ser>
            </c15:filteredBarSeries>
            <c15:filteredBarSeries>
              <c15:ser>
                <c:idx val="4"/>
                <c:order val="4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Folha1!$G$1</c15:sqref>
                        </c15:formulaRef>
                      </c:ext>
                    </c:extLst>
                    <c:strCache>
                      <c:ptCount val="1"/>
                      <c:pt idx="0">
                        <c:v>TAMANHO INPUT (MB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5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5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5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lt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pt-PT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95000"/>
                                <a:alpha val="54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Folha1!$A$2:$B$4</c15:sqref>
                        </c15:formulaRef>
                      </c:ext>
                    </c:extLst>
                    <c:strCache>
                      <c:ptCount val="3"/>
                      <c:pt idx="0">
                        <c:v>HC</c:v>
                      </c:pt>
                      <c:pt idx="1">
                        <c:v>BWT+HC</c:v>
                      </c:pt>
                      <c:pt idx="2">
                        <c:v>BWT+MTF+HC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Folha1!$G$2:$G$4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C509-439F-8EDA-FC4BBABCEBEC}"/>
                  </c:ext>
                </c:extLst>
              </c15:ser>
            </c15:filteredBarSeries>
            <c15:filteredBarSeries>
              <c15:ser>
                <c:idx val="5"/>
                <c:order val="5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Folha1!$H$1</c15:sqref>
                        </c15:formulaRef>
                      </c:ext>
                    </c:extLst>
                    <c:strCache>
                      <c:ptCount val="1"/>
                      <c:pt idx="0">
                        <c:v>TAMANHO COMPRESSO (MB)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6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6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lt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pt-PT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95000"/>
                                <a:alpha val="54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Folha1!$A$2:$B$4</c15:sqref>
                        </c15:formulaRef>
                      </c:ext>
                    </c:extLst>
                    <c:strCache>
                      <c:ptCount val="3"/>
                      <c:pt idx="0">
                        <c:v>HC</c:v>
                      </c:pt>
                      <c:pt idx="1">
                        <c:v>BWT+HC</c:v>
                      </c:pt>
                      <c:pt idx="2">
                        <c:v>BWT+MTF+HC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Folha1!$H$2:$H$4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33.167999999999999</c:v>
                      </c:pt>
                      <c:pt idx="1">
                        <c:v>33.176000000000002</c:v>
                      </c:pt>
                      <c:pt idx="2">
                        <c:v>12.271000000000001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C509-439F-8EDA-FC4BBABCEBEC}"/>
                  </c:ext>
                </c:extLst>
              </c15:ser>
            </c15:filteredBarSeries>
            <c15:filteredBarSeries>
              <c15:ser>
                <c:idx val="6"/>
                <c:order val="6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Folha1!$I$1</c15:sqref>
                        </c15:formulaRef>
                      </c:ext>
                    </c:extLst>
                    <c:strCache>
                      <c:ptCount val="1"/>
                      <c:pt idx="0">
                        <c:v>TAXA DE COMPRESSÃO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lumMod val="6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lumMod val="6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6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lt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pt-PT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95000"/>
                                <a:alpha val="54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Folha1!$A$2:$B$4</c15:sqref>
                        </c15:formulaRef>
                      </c:ext>
                    </c:extLst>
                    <c:strCache>
                      <c:ptCount val="3"/>
                      <c:pt idx="0">
                        <c:v>HC</c:v>
                      </c:pt>
                      <c:pt idx="1">
                        <c:v>BWT+HC</c:v>
                      </c:pt>
                      <c:pt idx="2">
                        <c:v>BWT+MTF+HC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Folha1!$I$2:$I$4</c15:sqref>
                        </c15:formulaRef>
                      </c:ext>
                    </c:extLst>
                    <c:numCache>
                      <c:formatCode>0.00%</c:formatCode>
                      <c:ptCount val="3"/>
                      <c:pt idx="0">
                        <c:v>2.41E-2</c:v>
                      </c:pt>
                      <c:pt idx="1">
                        <c:v>2.41E-2</c:v>
                      </c:pt>
                      <c:pt idx="2">
                        <c:v>0.63900000000000001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C509-439F-8EDA-FC4BBABCEBEC}"/>
                  </c:ext>
                </c:extLst>
              </c15:ser>
            </c15:filteredBarSeries>
          </c:ext>
        </c:extLst>
      </c:bar3DChart>
      <c:catAx>
        <c:axId val="354961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354957632"/>
        <c:crosses val="autoZero"/>
        <c:auto val="1"/>
        <c:lblAlgn val="ctr"/>
        <c:lblOffset val="100"/>
        <c:noMultiLvlLbl val="0"/>
      </c:catAx>
      <c:valAx>
        <c:axId val="354957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354961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0A65804-EE1B-4520-92C5-1A7B01A530B4}" type="datetime1">
              <a:rPr lang="pt-PT" smtClean="0"/>
              <a:t>23/12/2019</a:t>
            </a:fld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4E50CC-F33A-4EF4-9F12-93EC4A21A0CF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BAFB2D-1C8E-4D5E-A91A-4A53A44769D4}" type="datetime1">
              <a:rPr lang="pt-PT" smtClean="0"/>
              <a:pPr/>
              <a:t>23/12/2019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dirty="0"/>
              <a:t>Clique para editar os Estilos de título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2674CE4-FBD8-4481-AEFB-CA53E599A745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pt-PT" smtClean="0"/>
              <a:t>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pt-PT" dirty="0"/>
              <a:t>De que forma a apresentação irá beneficiar a audiência: os formandos adultos têm mais interesse num assunto se souberem como e por que motivo o mesmo é importante para eles.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pt-PT" dirty="0"/>
              <a:t>Nível de conhecimento do apresentador em relação ao assunto: indique brevemente as suas acreditações na área ou explique por que motivo os participantes devem ouvi-lo.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pt-PT" smtClean="0"/>
              <a:t>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PT" b="1" dirty="0"/>
              <a:t>Objetivos de exemplo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pt-PT" dirty="0"/>
              <a:t>No fim desta lição, poderá: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pt-PT" dirty="0"/>
              <a:t>Guardar ficheiros no servidor Web da equipa.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pt-PT" dirty="0"/>
              <a:t>Mover ficheiros para localizações diferentes no servidor Web da equipa.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pt-PT" dirty="0"/>
              <a:t>Partilhar ficheiros no servidor Web da equipa.</a:t>
            </a:r>
          </a:p>
          <a:p>
            <a:pPr rtl="0"/>
            <a:endParaRPr lang="pt-PT" dirty="0"/>
          </a:p>
          <a:p>
            <a:pPr rtl="0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pt-PT" smtClean="0"/>
              <a:t>7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69441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pt-PT" smtClean="0"/>
              <a:t>15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48956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dirty="0"/>
          </a:p>
        </p:txBody>
      </p:sp>
      <p:sp>
        <p:nvSpPr>
          <p:cNvPr id="23" name="Retângulo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dirty="0"/>
          </a:p>
        </p:txBody>
      </p:sp>
      <p:sp>
        <p:nvSpPr>
          <p:cNvPr id="24" name="Retângulo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dirty="0"/>
          </a:p>
        </p:txBody>
      </p:sp>
      <p:sp>
        <p:nvSpPr>
          <p:cNvPr id="25" name="Retângulo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dirty="0"/>
          </a:p>
        </p:txBody>
      </p:sp>
      <p:sp>
        <p:nvSpPr>
          <p:cNvPr id="26" name="Retângulo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dirty="0"/>
          </a:p>
        </p:txBody>
      </p:sp>
      <p:sp>
        <p:nvSpPr>
          <p:cNvPr id="27" name="Retângulo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dirty="0"/>
          </a:p>
        </p:txBody>
      </p:sp>
      <p:sp useBgFill="1">
        <p:nvSpPr>
          <p:cNvPr id="30" name="Retângulo arredondado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dirty="0"/>
          </a:p>
        </p:txBody>
      </p:sp>
      <p:sp useBgFill="1">
        <p:nvSpPr>
          <p:cNvPr id="31" name="Retângulo arredondado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dirty="0"/>
          </a:p>
        </p:txBody>
      </p:sp>
      <p:sp>
        <p:nvSpPr>
          <p:cNvPr id="7" name="Retângulo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dirty="0"/>
          </a:p>
        </p:txBody>
      </p:sp>
      <p:sp>
        <p:nvSpPr>
          <p:cNvPr id="10" name="Retângulo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dirty="0"/>
          </a:p>
        </p:txBody>
      </p:sp>
      <p:sp>
        <p:nvSpPr>
          <p:cNvPr id="11" name="Retângulo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dirty="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rtlCol="0"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pPr rtl="0"/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 rtlCol="0"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pt-PT"/>
              <a:t>Clique para editar o estilo de subtítulo do Modelo Global</a:t>
            </a:r>
            <a:endParaRPr lang="pt-PT" dirty="0"/>
          </a:p>
        </p:txBody>
      </p:sp>
      <p:sp>
        <p:nvSpPr>
          <p:cNvPr id="17" name="Marcador de Posição do Rodapé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pt-PT" dirty="0"/>
              <a:t>Adicione um rodapé</a:t>
            </a:r>
          </a:p>
        </p:txBody>
      </p:sp>
      <p:sp>
        <p:nvSpPr>
          <p:cNvPr id="28" name="Marcador de Posição da Data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A5307359-072E-416D-933E-FEF5EC6531AF}" type="datetime1">
              <a:rPr lang="pt-PT" smtClean="0"/>
              <a:pPr/>
              <a:t>23/12/2019</a:t>
            </a:fld>
            <a:endParaRPr lang="pt-PT" dirty="0"/>
          </a:p>
        </p:txBody>
      </p:sp>
      <p:sp>
        <p:nvSpPr>
          <p:cNvPr id="29" name="Marcador de Posição do Número do Diapositivo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 rtlCol="0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rtl="0"/>
            <a:fld id="{401CF334-2D5C-4859-84A6-CA7E6E43FAEB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 eaLnBrk="1" latinLnBrk="0" hangingPunct="1"/>
            <a:r>
              <a:rPr lang="pt-PT"/>
              <a:t>Clique para editar os estilos do texto de Modelo Global</a:t>
            </a:r>
          </a:p>
          <a:p>
            <a:pPr lvl="1" rtl="0" eaLnBrk="1" latinLnBrk="0" hangingPunct="1"/>
            <a:r>
              <a:rPr lang="pt-PT"/>
              <a:t>Segundo nível</a:t>
            </a:r>
          </a:p>
          <a:p>
            <a:pPr lvl="2" rtl="0" eaLnBrk="1" latinLnBrk="0" hangingPunct="1"/>
            <a:r>
              <a:rPr lang="pt-PT"/>
              <a:t>Terceiro nível</a:t>
            </a:r>
          </a:p>
          <a:p>
            <a:pPr lvl="3" rtl="0" eaLnBrk="1" latinLnBrk="0" hangingPunct="1"/>
            <a:r>
              <a:rPr lang="pt-PT"/>
              <a:t>Quarto nível</a:t>
            </a:r>
          </a:p>
          <a:p>
            <a:pPr lvl="4" rtl="0" eaLnBrk="1" latinLnBrk="0" hangingPunct="1"/>
            <a:r>
              <a:rPr lang="pt-PT"/>
              <a:t>Quinto nível</a:t>
            </a:r>
            <a:endParaRPr kumimoji="0"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dirty="0"/>
              <a:t>Adicione um rodapé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48CCD03-0D97-4984-8583-55824A2C0940}" type="datetime1">
              <a:rPr lang="pt-PT" smtClean="0"/>
              <a:pPr/>
              <a:t>23/12/2019</a:t>
            </a:fld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pt-PT" dirty="0"/>
              <a:t>Editar o estilo do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 rtlCol="0"/>
          <a:lstStyle>
            <a:lvl5pPr>
              <a:defRPr/>
            </a:lvl5pPr>
          </a:lstStyle>
          <a:p>
            <a:pPr lvl="0" rtl="0" eaLnBrk="1" latinLnBrk="0" hangingPunct="1"/>
            <a:r>
              <a:rPr lang="pt-PT" dirty="0"/>
              <a:t>Clique para editar os Estilos de título do modelo global</a:t>
            </a:r>
          </a:p>
          <a:p>
            <a:pPr lvl="1" rtl="0" eaLnBrk="1" latinLnBrk="0" hangingPunct="1"/>
            <a:r>
              <a:rPr lang="pt-PT" dirty="0"/>
              <a:t>Segundo nível</a:t>
            </a:r>
          </a:p>
          <a:p>
            <a:pPr lvl="2" rtl="0" eaLnBrk="1" latinLnBrk="0" hangingPunct="1"/>
            <a:r>
              <a:rPr lang="pt-PT" dirty="0"/>
              <a:t>Terceiro nível</a:t>
            </a:r>
          </a:p>
          <a:p>
            <a:pPr lvl="3" rtl="0" eaLnBrk="1" latinLnBrk="0" hangingPunct="1"/>
            <a:r>
              <a:rPr lang="pt-PT" dirty="0"/>
              <a:t>Quarto nível</a:t>
            </a:r>
          </a:p>
          <a:p>
            <a:pPr lvl="4" rtl="0" eaLnBrk="1" latinLnBrk="0" hangingPunct="1"/>
            <a:r>
              <a:rPr lang="pt-PT" dirty="0"/>
              <a:t>Quinto nível</a:t>
            </a:r>
            <a:endParaRPr kumimoji="0"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dirty="0"/>
              <a:t>Adicione um rodapé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DF5B36D-E8FA-4326-97F2-88CF2ED42069}" type="datetime1">
              <a:rPr lang="pt-PT" smtClean="0"/>
              <a:pPr/>
              <a:t>23/12/2019</a:t>
            </a:fld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rtl="0" eaLnBrk="1" latinLnBrk="0" hangingPunct="1"/>
            <a:r>
              <a:rPr lang="pt-PT"/>
              <a:t>Clique para editar os estilos do texto de Modelo Global</a:t>
            </a:r>
          </a:p>
          <a:p>
            <a:pPr lvl="1" rtl="0" eaLnBrk="1" latinLnBrk="0" hangingPunct="1"/>
            <a:r>
              <a:rPr lang="pt-PT"/>
              <a:t>Segundo nível</a:t>
            </a:r>
          </a:p>
          <a:p>
            <a:pPr lvl="2" rtl="0" eaLnBrk="1" latinLnBrk="0" hangingPunct="1"/>
            <a:r>
              <a:rPr lang="pt-PT"/>
              <a:t>Terceiro nível</a:t>
            </a:r>
          </a:p>
          <a:p>
            <a:pPr lvl="3" rtl="0" eaLnBrk="1" latinLnBrk="0" hangingPunct="1"/>
            <a:r>
              <a:rPr lang="pt-PT"/>
              <a:t>Quarto nível</a:t>
            </a:r>
          </a:p>
          <a:p>
            <a:pPr lvl="4" rtl="0" eaLnBrk="1" latinLnBrk="0" hangingPunct="1"/>
            <a:r>
              <a:rPr lang="pt-PT"/>
              <a:t>Quinto nível</a:t>
            </a:r>
            <a:endParaRPr kumimoji="0"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dirty="0"/>
              <a:t>Adicione um rodapé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C048332-21C6-476D-AF49-CFA6E03B2A36}" type="datetime1">
              <a:rPr lang="pt-PT" smtClean="0"/>
              <a:pPr/>
              <a:t>23/12/2019</a:t>
            </a:fld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rtlCol="0"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pPr rtl="0"/>
            <a:r>
              <a:rPr lang="pt-PT"/>
              <a:t>Clique para editar o estilo de título do Modelo Global</a:t>
            </a:r>
            <a:endParaRPr kumimoji="0"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rtlCol="0"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dirty="0"/>
              <a:t>Adicione um rodapé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EAA25D7-E67C-48EC-9065-421B287FBCA0}" type="datetime1">
              <a:rPr lang="pt-PT" smtClean="0"/>
              <a:pPr/>
              <a:t>23/12/2019</a:t>
            </a:fld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pt-PT"/>
              <a:t>Clique para editar os estilos do texto de Modelo Global</a:t>
            </a:r>
          </a:p>
          <a:p>
            <a:pPr lvl="1" rtl="0" eaLnBrk="1" latinLnBrk="0" hangingPunct="1"/>
            <a:r>
              <a:rPr lang="pt-PT"/>
              <a:t>Segundo nível</a:t>
            </a:r>
          </a:p>
          <a:p>
            <a:pPr lvl="2" rtl="0" eaLnBrk="1" latinLnBrk="0" hangingPunct="1"/>
            <a:r>
              <a:rPr lang="pt-PT"/>
              <a:t>Terceiro nível</a:t>
            </a:r>
          </a:p>
          <a:p>
            <a:pPr lvl="3" rtl="0" eaLnBrk="1" latinLnBrk="0" hangingPunct="1"/>
            <a:r>
              <a:rPr lang="pt-PT"/>
              <a:t>Quarto nível</a:t>
            </a:r>
          </a:p>
          <a:p>
            <a:pPr lvl="4" rtl="0" eaLnBrk="1" latinLnBrk="0" hangingPunct="1"/>
            <a:r>
              <a:rPr lang="pt-PT"/>
              <a:t>Quinto nível</a:t>
            </a:r>
            <a:endParaRPr kumimoji="0"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pt-PT"/>
              <a:t>Clique para editar os estilos do texto de Modelo Global</a:t>
            </a:r>
          </a:p>
          <a:p>
            <a:pPr lvl="1" rtl="0" eaLnBrk="1" latinLnBrk="0" hangingPunct="1"/>
            <a:r>
              <a:rPr lang="pt-PT"/>
              <a:t>Segundo nível</a:t>
            </a:r>
          </a:p>
          <a:p>
            <a:pPr lvl="2" rtl="0" eaLnBrk="1" latinLnBrk="0" hangingPunct="1"/>
            <a:r>
              <a:rPr lang="pt-PT"/>
              <a:t>Terceiro nível</a:t>
            </a:r>
          </a:p>
          <a:p>
            <a:pPr lvl="3" rtl="0" eaLnBrk="1" latinLnBrk="0" hangingPunct="1"/>
            <a:r>
              <a:rPr lang="pt-PT"/>
              <a:t>Quarto nível</a:t>
            </a:r>
          </a:p>
          <a:p>
            <a:pPr lvl="4" rtl="0" eaLnBrk="1" latinLnBrk="0" hangingPunct="1"/>
            <a:r>
              <a:rPr lang="pt-PT"/>
              <a:t>Quinto nível</a:t>
            </a:r>
            <a:endParaRPr kumimoji="0"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dirty="0"/>
              <a:t>Adicione um rodapé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1B98EFA-7B53-4970-B2CD-E0708888D01C}" type="datetime1">
              <a:rPr lang="pt-PT" smtClean="0"/>
              <a:pPr/>
              <a:t>23/12/2019</a:t>
            </a:fld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rtlCol="0" anchor="ctr"/>
          <a:lstStyle>
            <a:lvl1pPr>
              <a:defRPr sz="4000" b="0" i="0" cap="none" baseline="0"/>
            </a:lvl1pPr>
          </a:lstStyle>
          <a:p>
            <a:pPr rtl="0"/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e Conteúdo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pt-PT"/>
              <a:t>Clique para editar os estilos do texto de Modelo Global</a:t>
            </a:r>
          </a:p>
          <a:p>
            <a:pPr lvl="1" rtl="0" eaLnBrk="1" latinLnBrk="0" hangingPunct="1"/>
            <a:r>
              <a:rPr lang="pt-PT"/>
              <a:t>Segundo nível</a:t>
            </a:r>
          </a:p>
          <a:p>
            <a:pPr lvl="2" rtl="0" eaLnBrk="1" latinLnBrk="0" hangingPunct="1"/>
            <a:r>
              <a:rPr lang="pt-PT"/>
              <a:t>Terceiro nível</a:t>
            </a:r>
          </a:p>
          <a:p>
            <a:pPr lvl="3" rtl="0" eaLnBrk="1" latinLnBrk="0" hangingPunct="1"/>
            <a:r>
              <a:rPr lang="pt-PT"/>
              <a:t>Quarto nível</a:t>
            </a:r>
          </a:p>
          <a:p>
            <a:pPr lvl="4" rtl="0" eaLnBrk="1" latinLnBrk="0" hangingPunct="1"/>
            <a:r>
              <a:rPr lang="pt-PT"/>
              <a:t>Quinto nível</a:t>
            </a:r>
            <a:endParaRPr kumimoji="0"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pt-PT"/>
              <a:t>Clique para editar os estilos do texto de Modelo Global</a:t>
            </a:r>
          </a:p>
          <a:p>
            <a:pPr lvl="1" rtl="0" eaLnBrk="1" latinLnBrk="0" hangingPunct="1"/>
            <a:r>
              <a:rPr lang="pt-PT"/>
              <a:t>Segundo nível</a:t>
            </a:r>
          </a:p>
          <a:p>
            <a:pPr lvl="2" rtl="0" eaLnBrk="1" latinLnBrk="0" hangingPunct="1"/>
            <a:r>
              <a:rPr lang="pt-PT"/>
              <a:t>Terceiro nível</a:t>
            </a:r>
          </a:p>
          <a:p>
            <a:pPr lvl="3" rtl="0" eaLnBrk="1" latinLnBrk="0" hangingPunct="1"/>
            <a:r>
              <a:rPr lang="pt-PT"/>
              <a:t>Quarto nível</a:t>
            </a:r>
          </a:p>
          <a:p>
            <a:pPr lvl="4" rtl="0" eaLnBrk="1" latinLnBrk="0" hangingPunct="1"/>
            <a:r>
              <a:rPr lang="pt-PT"/>
              <a:t>Quinto nível</a:t>
            </a:r>
            <a:endParaRPr kumimoji="0" lang="pt-PT" dirty="0"/>
          </a:p>
        </p:txBody>
      </p:sp>
      <p:sp>
        <p:nvSpPr>
          <p:cNvPr id="28" name="Marcador de Posição do Rodapé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PT" dirty="0"/>
              <a:t>Adicione um rodapé</a:t>
            </a:r>
          </a:p>
        </p:txBody>
      </p:sp>
      <p:sp>
        <p:nvSpPr>
          <p:cNvPr id="26" name="Marcador de Posição da Dat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91408A3-7311-4363-B45B-369186A4830A}" type="datetime1">
              <a:rPr lang="pt-PT" smtClean="0"/>
              <a:pPr/>
              <a:t>23/12/2019</a:t>
            </a:fld>
            <a:endParaRPr lang="pt-PT" dirty="0"/>
          </a:p>
        </p:txBody>
      </p:sp>
      <p:sp>
        <p:nvSpPr>
          <p:cNvPr id="27" name="Marcador de Posição do Número do Diapositivo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rtlCol="0"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pPr rtl="0"/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 rtlCol="0"/>
          <a:lstStyle/>
          <a:p>
            <a:pPr rtl="0"/>
            <a:r>
              <a:rPr lang="pt-PT" dirty="0"/>
              <a:t>Adicione um rodapé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 rtlCol="0"/>
          <a:lstStyle>
            <a:lvl1pPr>
              <a:defRPr/>
            </a:lvl1pPr>
          </a:lstStyle>
          <a:p>
            <a:fld id="{5E31ACAB-B073-4BD1-AC4B-FC139132E3C8}" type="datetime1">
              <a:rPr lang="pt-PT" smtClean="0"/>
              <a:pPr/>
              <a:t>23/12/2019</a:t>
            </a:fld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 rtlCol="0"/>
          <a:lstStyle/>
          <a:p>
            <a:pPr rtl="0"/>
            <a:fld id="{401CF334-2D5C-4859-84A6-CA7E6E43FAEB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dirty="0"/>
              <a:t>Adicione um rodapé</a:t>
            </a:r>
          </a:p>
        </p:txBody>
      </p:sp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EE1957F-AC43-46FF-BE78-DE1B79A7BCC6}" type="datetime1">
              <a:rPr lang="pt-PT" smtClean="0"/>
              <a:pPr/>
              <a:t>23/12/2019</a:t>
            </a:fld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rtlCol="0" anchor="b"/>
          <a:lstStyle>
            <a:lvl1pPr algn="l">
              <a:buNone/>
              <a:defRPr sz="1800" b="1"/>
            </a:lvl1pPr>
          </a:lstStyle>
          <a:p>
            <a:pPr rtl="0"/>
            <a:r>
              <a:rPr lang="pt-PT" dirty="0"/>
              <a:t>Editar o estilo do título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rtl="0" eaLnBrk="1" latinLnBrk="0" hangingPunct="1"/>
            <a:r>
              <a:rPr lang="pt-PT"/>
              <a:t>Clique para editar os estilos do texto de Modelo Global</a:t>
            </a:r>
          </a:p>
          <a:p>
            <a:pPr lvl="1" rtl="0" eaLnBrk="1" latinLnBrk="0" hangingPunct="1"/>
            <a:r>
              <a:rPr lang="pt-PT"/>
              <a:t>Segundo nível</a:t>
            </a:r>
          </a:p>
          <a:p>
            <a:pPr lvl="2" rtl="0" eaLnBrk="1" latinLnBrk="0" hangingPunct="1"/>
            <a:r>
              <a:rPr lang="pt-PT"/>
              <a:t>Terceiro nível</a:t>
            </a:r>
          </a:p>
          <a:p>
            <a:pPr lvl="3" rtl="0" eaLnBrk="1" latinLnBrk="0" hangingPunct="1"/>
            <a:r>
              <a:rPr lang="pt-PT"/>
              <a:t>Quarto nível</a:t>
            </a:r>
          </a:p>
          <a:p>
            <a:pPr lvl="4" rtl="0" eaLnBrk="1" latinLnBrk="0" hangingPunct="1"/>
            <a:r>
              <a:rPr lang="pt-PT"/>
              <a:t>Quinto nível</a:t>
            </a:r>
            <a:endParaRPr kumimoji="0"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 rtlCol="0"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rtl="0" eaLnBrk="1" latinLnBrk="0" hangingPunct="1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dirty="0"/>
              <a:t>Adicione um rodapé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2E9709C-BB24-418F-8E87-29CFF396943F}" type="datetime1">
              <a:rPr lang="pt-PT" smtClean="0"/>
              <a:pPr/>
              <a:t>23/12/2019</a:t>
            </a:fld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rtlCol="0" anchor="t"/>
          <a:lstStyle>
            <a:lvl1pPr algn="ctr">
              <a:buNone/>
              <a:defRPr sz="2000" b="1"/>
            </a:lvl1pPr>
          </a:lstStyle>
          <a:p>
            <a:pPr rtl="0"/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3" name="Marcador de Posição da Imagem 2" descr="Um marcador de posição vazio para adicionar uma imagem. Clique no marcador de posição e selecione a imagem que pretende adicionar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pt-PT"/>
              <a:t>Clique no ícone para adicionar uma imagem</a:t>
            </a:r>
            <a:endParaRPr kumimoji="0"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rtl="0" eaLnBrk="1" latinLnBrk="0" hangingPunct="1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dirty="0"/>
              <a:t>Adicione um rodapé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3C0F268-8085-445B-9B74-0D5FD7713D39}" type="datetime1">
              <a:rPr lang="pt-PT" smtClean="0"/>
              <a:pPr/>
              <a:t>23/12/2019</a:t>
            </a:fld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dirty="0"/>
          </a:p>
        </p:txBody>
      </p:sp>
      <p:sp>
        <p:nvSpPr>
          <p:cNvPr id="29" name="Retângulo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dirty="0"/>
          </a:p>
        </p:txBody>
      </p:sp>
      <p:sp>
        <p:nvSpPr>
          <p:cNvPr id="30" name="Retângulo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dirty="0"/>
          </a:p>
        </p:txBody>
      </p:sp>
      <p:sp>
        <p:nvSpPr>
          <p:cNvPr id="31" name="Retângulo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dirty="0"/>
          </a:p>
        </p:txBody>
      </p:sp>
      <p:sp>
        <p:nvSpPr>
          <p:cNvPr id="32" name="Retângulo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dirty="0"/>
          </a:p>
        </p:txBody>
      </p:sp>
      <p:sp useBgFill="1">
        <p:nvSpPr>
          <p:cNvPr id="33" name="Retângulo arredondado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dirty="0"/>
          </a:p>
        </p:txBody>
      </p:sp>
      <p:sp useBgFill="1">
        <p:nvSpPr>
          <p:cNvPr id="34" name="Retângulo arredondado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dirty="0"/>
          </a:p>
        </p:txBody>
      </p:sp>
      <p:sp>
        <p:nvSpPr>
          <p:cNvPr id="35" name="Retângulo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dirty="0"/>
          </a:p>
        </p:txBody>
      </p:sp>
      <p:sp>
        <p:nvSpPr>
          <p:cNvPr id="36" name="Retângulo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dirty="0"/>
          </a:p>
        </p:txBody>
      </p:sp>
      <p:sp>
        <p:nvSpPr>
          <p:cNvPr id="37" name="Retângulo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dirty="0"/>
          </a:p>
        </p:txBody>
      </p:sp>
      <p:sp>
        <p:nvSpPr>
          <p:cNvPr id="38" name="Retângulo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dirty="0"/>
          </a:p>
        </p:txBody>
      </p:sp>
      <p:sp>
        <p:nvSpPr>
          <p:cNvPr id="39" name="Retângulo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dirty="0"/>
          </a:p>
        </p:txBody>
      </p:sp>
      <p:sp>
        <p:nvSpPr>
          <p:cNvPr id="40" name="Retângulo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dirty="0"/>
          </a:p>
        </p:txBody>
      </p:sp>
      <p:sp>
        <p:nvSpPr>
          <p:cNvPr id="22" name="Marcador de Posição do Título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pPr rtl="0"/>
            <a:r>
              <a:rPr lang="pt-PT" dirty="0"/>
              <a:t>Clique para editar o estilo do título do Modelo Global</a:t>
            </a:r>
          </a:p>
        </p:txBody>
      </p:sp>
      <p:sp>
        <p:nvSpPr>
          <p:cNvPr id="13" name="Marcador de Posição do Texto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 rtlCol="0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pt-PT" dirty="0"/>
              <a:t>Adicione um rodapé</a:t>
            </a:r>
          </a:p>
        </p:txBody>
      </p:sp>
      <p:sp>
        <p:nvSpPr>
          <p:cNvPr id="14" name="Marcador de Posição da Data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 rtlCol="0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5C705051-B9DE-4BE8-B9FC-2D93FB9CDF23}" type="datetime1">
              <a:rPr lang="pt-PT" smtClean="0"/>
              <a:pPr/>
              <a:t>23/12/2019</a:t>
            </a:fld>
            <a:endParaRPr lang="pt-PT" dirty="0"/>
          </a:p>
        </p:txBody>
      </p:sp>
      <p:sp>
        <p:nvSpPr>
          <p:cNvPr id="23" name="Marcador de Posição do Número do Diapositivo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rtlCol="0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 rtl="0"/>
            <a:fld id="{401CF334-2D5C-4859-84A6-CA7E6E43FAEB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r>
              <a:rPr lang="pt-PT" dirty="0"/>
              <a:t>CODEC não destrutiva para Texto e Imagem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 rtlCol="0"/>
          <a:lstStyle/>
          <a:p>
            <a:r>
              <a:rPr lang="en-US" dirty="0"/>
              <a:t>Apresentado por:</a:t>
            </a:r>
          </a:p>
          <a:p>
            <a:r>
              <a:rPr lang="en-US" dirty="0"/>
              <a:t>Afonso Serra, 2018279154</a:t>
            </a:r>
          </a:p>
          <a:p>
            <a:r>
              <a:rPr lang="en-US" dirty="0"/>
              <a:t>Dinis Carvalho, 2018278118</a:t>
            </a:r>
          </a:p>
          <a:p>
            <a:r>
              <a:rPr lang="en-US" dirty="0"/>
              <a:t>João Teixeira, 2018278532</a:t>
            </a:r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A242A5-404B-4A2F-A454-E57371E22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Codificação – </a:t>
            </a:r>
            <a:r>
              <a:rPr lang="pt-PT" i="1" dirty="0"/>
              <a:t>Códigos de </a:t>
            </a:r>
            <a:r>
              <a:rPr lang="pt-PT" i="1" dirty="0" err="1"/>
              <a:t>Huffman</a:t>
            </a:r>
            <a:r>
              <a:rPr lang="pt-PT" i="1" dirty="0"/>
              <a:t>	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013B1DF-21D2-4F1B-A7DC-71F05DC46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O Algoritmo de Codificação de </a:t>
            </a:r>
            <a:r>
              <a:rPr lang="pt-PT" dirty="0" err="1"/>
              <a:t>Huffman</a:t>
            </a:r>
            <a:r>
              <a:rPr lang="pt-PT" dirty="0"/>
              <a:t> usa a distribuição de probabilidades do alfabeto da fonte para desenvolver códigos de comprimento variável para os símbolos.</a:t>
            </a:r>
          </a:p>
          <a:p>
            <a:r>
              <a:rPr lang="pt-PT" dirty="0"/>
              <a:t>Códigos mais pequenos são usados para símbolos com maior probabilidade e códigos maiores são atribuídos a símbolos com menor probabilidade.</a:t>
            </a:r>
          </a:p>
          <a:p>
            <a:r>
              <a:rPr lang="pt-PT" dirty="0"/>
              <a:t>É criada uma árvore binária usando os símbolos como folhas da árvore, de acordo com as suas probabilidades</a:t>
            </a:r>
          </a:p>
        </p:txBody>
      </p:sp>
    </p:spTree>
    <p:extLst>
      <p:ext uri="{BB962C8B-B14F-4D97-AF65-F5344CB8AC3E}">
        <p14:creationId xmlns:p14="http://schemas.microsoft.com/office/powerpoint/2010/main" val="305735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AF7BCE-85FF-47E0-AE83-B010BAD27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1026" name="Picture 2" descr="Resultado de imagem para huffman tree">
            <a:extLst>
              <a:ext uri="{FF2B5EF4-FFF2-40B4-BE49-F238E27FC236}">
                <a16:creationId xmlns:a16="http://schemas.microsoft.com/office/drawing/2014/main" id="{E3F5E65B-CF30-46DB-9EB1-68BF35574F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4857" y="1143000"/>
            <a:ext cx="6802285" cy="498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516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D5AA66-6024-449C-8970-FD875CE6F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F9696CB-BB1C-4A97-83B7-9C3DF58AC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Como o </a:t>
            </a:r>
            <a:r>
              <a:rPr lang="pt-PT" i="1" dirty="0"/>
              <a:t>input</a:t>
            </a:r>
            <a:r>
              <a:rPr lang="pt-PT" dirty="0"/>
              <a:t> do </a:t>
            </a:r>
            <a:r>
              <a:rPr lang="pt-PT" i="1" dirty="0" err="1"/>
              <a:t>Huffman</a:t>
            </a:r>
            <a:r>
              <a:rPr lang="pt-PT" i="1" dirty="0"/>
              <a:t> </a:t>
            </a:r>
            <a:r>
              <a:rPr lang="pt-PT" i="1" dirty="0" err="1"/>
              <a:t>Encoding</a:t>
            </a:r>
            <a:r>
              <a:rPr lang="pt-PT" i="1" dirty="0"/>
              <a:t> </a:t>
            </a:r>
            <a:r>
              <a:rPr lang="pt-PT" dirty="0"/>
              <a:t>vai ser o </a:t>
            </a:r>
            <a:r>
              <a:rPr lang="pt-PT" i="1" dirty="0"/>
              <a:t>output</a:t>
            </a:r>
            <a:r>
              <a:rPr lang="pt-PT" dirty="0"/>
              <a:t> do </a:t>
            </a:r>
            <a:r>
              <a:rPr lang="pt-PT" i="1" dirty="0"/>
              <a:t>Move To </a:t>
            </a:r>
            <a:r>
              <a:rPr lang="pt-PT" i="1" dirty="0" err="1"/>
              <a:t>Front</a:t>
            </a:r>
            <a:r>
              <a:rPr lang="pt-PT" i="1" dirty="0"/>
              <a:t> </a:t>
            </a:r>
            <a:r>
              <a:rPr lang="pt-PT" dirty="0"/>
              <a:t>(uma sequência com grande número de 0’s e números inteiros positivos próximos deste) a codificação de </a:t>
            </a:r>
            <a:r>
              <a:rPr lang="pt-PT" dirty="0" err="1"/>
              <a:t>Huffman</a:t>
            </a:r>
            <a:r>
              <a:rPr lang="pt-PT" dirty="0"/>
              <a:t> vai ser particularmente eficaz.</a:t>
            </a:r>
          </a:p>
        </p:txBody>
      </p:sp>
    </p:spTree>
    <p:extLst>
      <p:ext uri="{BB962C8B-B14F-4D97-AF65-F5344CB8AC3E}">
        <p14:creationId xmlns:p14="http://schemas.microsoft.com/office/powerpoint/2010/main" val="387989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5E30C3-DC94-4154-B05D-3B16B2FBE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Análise de resultados – </a:t>
            </a:r>
            <a:r>
              <a:rPr lang="pt-PT" i="1" dirty="0"/>
              <a:t>war_and_peace.txt (3.36MB) </a:t>
            </a:r>
            <a:endParaRPr lang="pt-PT" dirty="0"/>
          </a:p>
        </p:txBody>
      </p:sp>
      <p:graphicFrame>
        <p:nvGraphicFramePr>
          <p:cNvPr id="5" name="Marcador de Posição de Conteúdo 4">
            <a:extLst>
              <a:ext uri="{FF2B5EF4-FFF2-40B4-BE49-F238E27FC236}">
                <a16:creationId xmlns:a16="http://schemas.microsoft.com/office/drawing/2014/main" id="{00000000-0008-0000-0000-00000A000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7248716"/>
              </p:ext>
            </p:extLst>
          </p:nvPr>
        </p:nvGraphicFramePr>
        <p:xfrm>
          <a:off x="609601" y="2249488"/>
          <a:ext cx="5430252" cy="4324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00000000-0008-0000-0000-00000E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1916959"/>
              </p:ext>
            </p:extLst>
          </p:nvPr>
        </p:nvGraphicFramePr>
        <p:xfrm>
          <a:off x="6240020" y="2249487"/>
          <a:ext cx="5430253" cy="4324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72254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2C86AF-2FD6-45DC-A2D7-A79198EA5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CDAB7A7-9A81-4A83-8778-C580E656F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00000000-0008-0000-0000-00000B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3531828"/>
              </p:ext>
            </p:extLst>
          </p:nvPr>
        </p:nvGraphicFramePr>
        <p:xfrm>
          <a:off x="2622884" y="1228725"/>
          <a:ext cx="6946232" cy="4400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57739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pt-PT" dirty="0"/>
              <a:t>Análise de resultados – </a:t>
            </a:r>
            <a:r>
              <a:rPr lang="pt-PT" i="1" dirty="0"/>
              <a:t>cromenco_c10.bmp (33.987MB) </a:t>
            </a:r>
            <a:endParaRPr lang="pt-PT" dirty="0"/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00000000-0008-0000-0000-000008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4984961"/>
              </p:ext>
            </p:extLst>
          </p:nvPr>
        </p:nvGraphicFramePr>
        <p:xfrm>
          <a:off x="609599" y="2209799"/>
          <a:ext cx="5149517" cy="44236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00000000-0008-0000-0000-000009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2409773"/>
              </p:ext>
            </p:extLst>
          </p:nvPr>
        </p:nvGraphicFramePr>
        <p:xfrm>
          <a:off x="6096000" y="2209799"/>
          <a:ext cx="5149516" cy="44236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51434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58CC8C-0EA1-4EA0-BB6D-9276A98B3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B9C8A6D-A39E-475D-B02C-0BBB4A3EC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00000000-0008-0000-00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0539114"/>
              </p:ext>
            </p:extLst>
          </p:nvPr>
        </p:nvGraphicFramePr>
        <p:xfrm>
          <a:off x="2652554" y="1140714"/>
          <a:ext cx="6886891" cy="45742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43752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5ECACD-F3C4-463F-90E0-6BEE918F3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Alternativas testadas dignas de nota: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1596882-5C9C-4911-8574-142B85CD3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Burrows-Wheeler</a:t>
            </a:r>
            <a:r>
              <a:rPr lang="pt-PT" dirty="0"/>
              <a:t> </a:t>
            </a:r>
            <a:r>
              <a:rPr lang="pt-PT" dirty="0" err="1"/>
              <a:t>Transform</a:t>
            </a:r>
            <a:r>
              <a:rPr lang="pt-PT" dirty="0"/>
              <a:t> -&gt; Move to </a:t>
            </a:r>
            <a:r>
              <a:rPr lang="pt-PT" dirty="0" err="1"/>
              <a:t>Front</a:t>
            </a:r>
            <a:r>
              <a:rPr lang="pt-PT" dirty="0"/>
              <a:t> -&gt; </a:t>
            </a:r>
            <a:r>
              <a:rPr lang="pt-PT" dirty="0" err="1"/>
              <a:t>Run</a:t>
            </a:r>
            <a:r>
              <a:rPr lang="pt-PT" dirty="0"/>
              <a:t> </a:t>
            </a:r>
            <a:r>
              <a:rPr lang="pt-PT" dirty="0" err="1"/>
              <a:t>Lenght</a:t>
            </a:r>
            <a:r>
              <a:rPr lang="pt-PT" dirty="0"/>
              <a:t> </a:t>
            </a:r>
            <a:r>
              <a:rPr lang="pt-PT" dirty="0" err="1"/>
              <a:t>Encoding</a:t>
            </a:r>
            <a:r>
              <a:rPr lang="pt-PT" dirty="0"/>
              <a:t>: com tempos de compressão bastante próximos do algoritmo que apresentámos, este algoritmo apresentou resultados aceitáveis no ficheiro de imagem (taxa de compressão de ~60%), os resultados no ficheiro de texto foram menos promissores: taxa de compressão de 20%. Atribuímos este mau resultado à baixa redundância espacial do ficheiro de texto, mesmo após as transformações aplicadas. </a:t>
            </a:r>
          </a:p>
        </p:txBody>
      </p:sp>
    </p:spTree>
    <p:extLst>
      <p:ext uri="{BB962C8B-B14F-4D97-AF65-F5344CB8AC3E}">
        <p14:creationId xmlns:p14="http://schemas.microsoft.com/office/powerpoint/2010/main" val="159703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95B7864-344D-4661-86CC-B9297E548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79930"/>
            <a:ext cx="10972800" cy="4325112"/>
          </a:xfrm>
        </p:spPr>
        <p:txBody>
          <a:bodyPr>
            <a:normAutofit lnSpcReduction="10000"/>
          </a:bodyPr>
          <a:lstStyle/>
          <a:p>
            <a:r>
              <a:rPr lang="pt-PT" dirty="0" err="1"/>
              <a:t>Prediction</a:t>
            </a:r>
            <a:r>
              <a:rPr lang="pt-PT" dirty="0"/>
              <a:t> </a:t>
            </a:r>
            <a:r>
              <a:rPr lang="pt-PT" dirty="0" err="1"/>
              <a:t>by</a:t>
            </a:r>
            <a:r>
              <a:rPr lang="pt-PT" dirty="0"/>
              <a:t> </a:t>
            </a:r>
            <a:r>
              <a:rPr lang="pt-PT" dirty="0" err="1"/>
              <a:t>Partial</a:t>
            </a:r>
            <a:r>
              <a:rPr lang="pt-PT" dirty="0"/>
              <a:t> </a:t>
            </a:r>
            <a:r>
              <a:rPr lang="pt-PT" dirty="0" err="1"/>
              <a:t>Matching</a:t>
            </a:r>
            <a:r>
              <a:rPr lang="pt-PT" dirty="0"/>
              <a:t>: Apesar de ter sido com este método que obtivemos os melhores resultados em termos de taxa da compressão (a custo dos elevados tempo de compressão em comparação com o algoritmo proposto), não conseguimos atribuir este sucesso a nenhum fator específico que conseguíssemos explicar. Apesar das nossas tentativas de transformação dos dados de forma a ainda melhorar mais os resultados do PPM, esses esforços foram infrutíferos: os melhores resultados foram aqueles em que apenas aplicámos o PPM: taxas de compressão de 65% e 78% para o texto e para a imagem, respetivamente, com tempo de compressão de 17.5 segundos e 216 segundos.</a:t>
            </a:r>
          </a:p>
        </p:txBody>
      </p:sp>
    </p:spTree>
    <p:extLst>
      <p:ext uri="{BB962C8B-B14F-4D97-AF65-F5344CB8AC3E}">
        <p14:creationId xmlns:p14="http://schemas.microsoft.com/office/powerpoint/2010/main" val="2669460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/>
              <a:t>Introdução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pt-PT" dirty="0"/>
              <a:t>A Teoria d Informação pode ser usada com bastante eficácia na compressão de dados. </a:t>
            </a:r>
            <a:endParaRPr lang="en-US" dirty="0"/>
          </a:p>
          <a:p>
            <a:r>
              <a:rPr lang="en-US" dirty="0" err="1"/>
              <a:t>Vamos</a:t>
            </a:r>
            <a:r>
              <a:rPr lang="en-US" dirty="0"/>
              <a:t> </a:t>
            </a:r>
            <a:r>
              <a:rPr lang="en-US" dirty="0" err="1"/>
              <a:t>estudar</a:t>
            </a:r>
            <a:r>
              <a:rPr lang="en-US" dirty="0"/>
              <a:t> o context dos CODEC’s : Coder / Decoder</a:t>
            </a:r>
          </a:p>
          <a:p>
            <a:r>
              <a:rPr lang="en-US" dirty="0" err="1"/>
              <a:t>Foco</a:t>
            </a:r>
            <a:r>
              <a:rPr lang="en-US" dirty="0"/>
              <a:t> </a:t>
            </a:r>
            <a:r>
              <a:rPr lang="en-US" dirty="0" err="1"/>
              <a:t>nas</a:t>
            </a:r>
            <a:r>
              <a:rPr lang="en-US" dirty="0"/>
              <a:t> </a:t>
            </a:r>
            <a:r>
              <a:rPr lang="en-US" dirty="0" err="1"/>
              <a:t>técnicas</a:t>
            </a:r>
            <a:r>
              <a:rPr lang="en-US" dirty="0"/>
              <a:t> lossless – </a:t>
            </a:r>
            <a:r>
              <a:rPr lang="en-US" dirty="0" err="1"/>
              <a:t>compressão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perda</a:t>
            </a:r>
            <a:r>
              <a:rPr lang="en-US" dirty="0"/>
              <a:t> de </a:t>
            </a:r>
            <a:r>
              <a:rPr lang="en-US" dirty="0" err="1"/>
              <a:t>informação</a:t>
            </a:r>
            <a:r>
              <a:rPr lang="en-US" dirty="0"/>
              <a:t>: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concreto</a:t>
            </a:r>
            <a:r>
              <a:rPr lang="en-US" dirty="0"/>
              <a:t> PPM e Huffman Encoding.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17B1A6-189D-4D00-A7DD-6E0D31A43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pt-PT" i="1" dirty="0"/>
              <a:t>PPM – </a:t>
            </a:r>
            <a:r>
              <a:rPr lang="pt-PT" i="1" dirty="0" err="1"/>
              <a:t>Predictions</a:t>
            </a:r>
            <a:r>
              <a:rPr lang="pt-PT" i="1" dirty="0"/>
              <a:t> </a:t>
            </a:r>
            <a:r>
              <a:rPr lang="pt-PT" i="1" dirty="0" err="1"/>
              <a:t>by</a:t>
            </a:r>
            <a:r>
              <a:rPr lang="pt-PT" i="1" dirty="0"/>
              <a:t> </a:t>
            </a:r>
            <a:r>
              <a:rPr lang="pt-PT" i="1" dirty="0" err="1"/>
              <a:t>Partial</a:t>
            </a:r>
            <a:r>
              <a:rPr lang="pt-PT" i="1" dirty="0"/>
              <a:t> </a:t>
            </a:r>
            <a:r>
              <a:rPr lang="pt-PT" i="1" dirty="0" err="1"/>
              <a:t>Matching</a:t>
            </a:r>
            <a:endParaRPr lang="pt-PT" i="1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7FB1A44-CD83-4D67-9994-CAB2017401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598" y="2250141"/>
            <a:ext cx="5384800" cy="43418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PT" dirty="0"/>
              <a:t>Tal como se passa com o </a:t>
            </a:r>
            <a:r>
              <a:rPr lang="pt-PT" i="1" dirty="0" err="1"/>
              <a:t>Context</a:t>
            </a:r>
            <a:r>
              <a:rPr lang="pt-PT" i="1" dirty="0"/>
              <a:t> </a:t>
            </a:r>
            <a:r>
              <a:rPr lang="pt-PT" i="1" dirty="0" err="1"/>
              <a:t>Mixing</a:t>
            </a:r>
            <a:r>
              <a:rPr lang="pt-PT" dirty="0"/>
              <a:t>, esta técnica realiza predições do símbolo seguinte, baseando-se num conjunto dos símbolos anteriormente </a:t>
            </a:r>
            <a:r>
              <a:rPr lang="pt-PT" dirty="0" err="1"/>
              <a:t>analizados</a:t>
            </a:r>
            <a:r>
              <a:rPr lang="pt-PT" dirty="0"/>
              <a:t>.</a:t>
            </a:r>
          </a:p>
          <a:p>
            <a:r>
              <a:rPr lang="pt-PT" dirty="0"/>
              <a:t>É feito um tabelamento dos símbolos únicos, organizado por probabilidade de ser o próximo.</a:t>
            </a:r>
          </a:p>
          <a:p>
            <a:r>
              <a:rPr lang="pt-PT" dirty="0"/>
              <a:t>À medida que o algoritmo é aplicado, essa tabela vai sendo atualizada, e as predições futuras são feitas com base nessa tabela.</a:t>
            </a:r>
          </a:p>
          <a:p>
            <a:endParaRPr lang="pt-PT" dirty="0"/>
          </a:p>
        </p:txBody>
      </p:sp>
      <p:pic>
        <p:nvPicPr>
          <p:cNvPr id="4100" name="Picture 4" descr="Resultado de imagem para prediction by partial matching">
            <a:extLst>
              <a:ext uri="{FF2B5EF4-FFF2-40B4-BE49-F238E27FC236}">
                <a16:creationId xmlns:a16="http://schemas.microsoft.com/office/drawing/2014/main" id="{CA8553E9-99A1-44CD-98D5-CED8B307564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97602" y="2209800"/>
            <a:ext cx="5384800" cy="4038600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529773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4F2691-F8E3-4BE4-9E9A-2F82FDE27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Algoritmo sugerido: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36F68DB-4C08-4353-ABB4-AF5243A81AEF}"/>
              </a:ext>
            </a:extLst>
          </p:cNvPr>
          <p:cNvSpPr txBox="1"/>
          <p:nvPr/>
        </p:nvSpPr>
        <p:spPr>
          <a:xfrm>
            <a:off x="3927308" y="2257773"/>
            <a:ext cx="4337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err="1">
                <a:solidFill>
                  <a:srgbClr val="455F51"/>
                </a:solidFill>
              </a:rPr>
              <a:t>Burrows-Wheeler</a:t>
            </a:r>
            <a:r>
              <a:rPr lang="pt-PT" sz="2800" dirty="0">
                <a:solidFill>
                  <a:srgbClr val="455F51"/>
                </a:solidFill>
              </a:rPr>
              <a:t> </a:t>
            </a:r>
            <a:r>
              <a:rPr lang="pt-PT" sz="2800" dirty="0" err="1">
                <a:solidFill>
                  <a:srgbClr val="455F51"/>
                </a:solidFill>
              </a:rPr>
              <a:t>Transform</a:t>
            </a:r>
            <a:r>
              <a:rPr lang="pt-PT" sz="2800" dirty="0">
                <a:solidFill>
                  <a:srgbClr val="455F51"/>
                </a:solidFill>
              </a:rPr>
              <a:t> </a:t>
            </a:r>
            <a:endParaRPr lang="pt-PT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D8B0902-0D12-4E71-9501-6564166BF71F}"/>
              </a:ext>
            </a:extLst>
          </p:cNvPr>
          <p:cNvSpPr txBox="1"/>
          <p:nvPr/>
        </p:nvSpPr>
        <p:spPr>
          <a:xfrm>
            <a:off x="4983583" y="3701870"/>
            <a:ext cx="2224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>
                <a:solidFill>
                  <a:srgbClr val="455F51"/>
                </a:solidFill>
              </a:rPr>
              <a:t>Move to </a:t>
            </a:r>
            <a:r>
              <a:rPr lang="pt-PT" sz="2800" dirty="0" err="1">
                <a:solidFill>
                  <a:srgbClr val="455F51"/>
                </a:solidFill>
              </a:rPr>
              <a:t>front</a:t>
            </a:r>
            <a:endParaRPr lang="pt-PT" dirty="0"/>
          </a:p>
        </p:txBody>
      </p:sp>
      <p:cxnSp>
        <p:nvCxnSpPr>
          <p:cNvPr id="14" name="Conexão reta unidirecional 13">
            <a:extLst>
              <a:ext uri="{FF2B5EF4-FFF2-40B4-BE49-F238E27FC236}">
                <a16:creationId xmlns:a16="http://schemas.microsoft.com/office/drawing/2014/main" id="{9A686F5A-21F1-4F0A-8251-7DFA18F5C04A}"/>
              </a:ext>
            </a:extLst>
          </p:cNvPr>
          <p:cNvCxnSpPr>
            <a:stCxn id="10" idx="2"/>
          </p:cNvCxnSpPr>
          <p:nvPr/>
        </p:nvCxnSpPr>
        <p:spPr>
          <a:xfrm>
            <a:off x="6096000" y="4225090"/>
            <a:ext cx="0" cy="892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xão reta unidirecional 17">
            <a:extLst>
              <a:ext uri="{FF2B5EF4-FFF2-40B4-BE49-F238E27FC236}">
                <a16:creationId xmlns:a16="http://schemas.microsoft.com/office/drawing/2014/main" id="{5A7FF114-6996-4E22-A2BD-824DC9FDA7E5}"/>
              </a:ext>
            </a:extLst>
          </p:cNvPr>
          <p:cNvCxnSpPr>
            <a:stCxn id="7" idx="2"/>
            <a:endCxn id="10" idx="0"/>
          </p:cNvCxnSpPr>
          <p:nvPr/>
        </p:nvCxnSpPr>
        <p:spPr>
          <a:xfrm>
            <a:off x="6096000" y="2780993"/>
            <a:ext cx="0" cy="920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7D8FB18-233E-4667-B79F-2E1BDCD4C4FD}"/>
              </a:ext>
            </a:extLst>
          </p:cNvPr>
          <p:cNvSpPr txBox="1"/>
          <p:nvPr/>
        </p:nvSpPr>
        <p:spPr>
          <a:xfrm>
            <a:off x="4649454" y="5191780"/>
            <a:ext cx="2893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err="1">
                <a:solidFill>
                  <a:srgbClr val="455F51"/>
                </a:solidFill>
              </a:rPr>
              <a:t>Huffman</a:t>
            </a:r>
            <a:r>
              <a:rPr lang="pt-PT" sz="2800" dirty="0">
                <a:solidFill>
                  <a:srgbClr val="455F51"/>
                </a:solidFill>
              </a:rPr>
              <a:t> </a:t>
            </a:r>
            <a:r>
              <a:rPr lang="pt-PT" sz="2800" dirty="0" err="1">
                <a:solidFill>
                  <a:srgbClr val="455F51"/>
                </a:solidFill>
              </a:rPr>
              <a:t>Encoding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3227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BWT – Burrows-Wheeler Transform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transformada</a:t>
            </a:r>
            <a:r>
              <a:rPr lang="en-US" dirty="0"/>
              <a:t> de Burrows-Wheeler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atua</a:t>
            </a:r>
            <a:r>
              <a:rPr lang="en-US" dirty="0"/>
              <a:t>, por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só</a:t>
            </a:r>
            <a:r>
              <a:rPr lang="en-US" dirty="0"/>
              <a:t>, </a:t>
            </a:r>
            <a:r>
              <a:rPr lang="en-US" dirty="0" err="1"/>
              <a:t>como</a:t>
            </a:r>
            <a:r>
              <a:rPr lang="en-US" dirty="0"/>
              <a:t> um </a:t>
            </a:r>
            <a:r>
              <a:rPr lang="en-US" dirty="0" err="1"/>
              <a:t>método</a:t>
            </a:r>
            <a:r>
              <a:rPr lang="en-US" dirty="0"/>
              <a:t> de </a:t>
            </a:r>
            <a:r>
              <a:rPr lang="en-US" dirty="0" err="1"/>
              <a:t>compressão</a:t>
            </a:r>
            <a:r>
              <a:rPr lang="en-US" dirty="0"/>
              <a:t>.</a:t>
            </a:r>
          </a:p>
          <a:p>
            <a:r>
              <a:rPr lang="en-US" dirty="0" err="1"/>
              <a:t>Meramente</a:t>
            </a:r>
            <a:r>
              <a:rPr lang="en-US" dirty="0"/>
              <a:t> </a:t>
            </a:r>
            <a:r>
              <a:rPr lang="en-US" dirty="0" err="1"/>
              <a:t>rearranja</a:t>
            </a:r>
            <a:r>
              <a:rPr lang="en-US" dirty="0"/>
              <a:t> e </a:t>
            </a:r>
            <a:r>
              <a:rPr lang="en-US" dirty="0" err="1"/>
              <a:t>organiza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dados de forma a </a:t>
            </a:r>
            <a:r>
              <a:rPr lang="en-US" dirty="0" err="1"/>
              <a:t>facilitar</a:t>
            </a:r>
            <a:r>
              <a:rPr lang="en-US" dirty="0"/>
              <a:t> a </a:t>
            </a:r>
            <a:r>
              <a:rPr lang="en-US" dirty="0" err="1"/>
              <a:t>compressão</a:t>
            </a:r>
            <a:r>
              <a:rPr lang="en-US" dirty="0"/>
              <a:t>, </a:t>
            </a:r>
            <a:r>
              <a:rPr lang="en-US" dirty="0" err="1"/>
              <a:t>através</a:t>
            </a:r>
            <a:r>
              <a:rPr lang="en-US" dirty="0"/>
              <a:t> de </a:t>
            </a:r>
            <a:r>
              <a:rPr lang="en-US" dirty="0" err="1"/>
              <a:t>sucessivas</a:t>
            </a:r>
            <a:r>
              <a:rPr lang="en-US" dirty="0"/>
              <a:t> </a:t>
            </a:r>
            <a:r>
              <a:rPr lang="en-US" dirty="0" err="1"/>
              <a:t>rotações</a:t>
            </a:r>
            <a:r>
              <a:rPr lang="en-US" dirty="0"/>
              <a:t> e </a:t>
            </a:r>
            <a:r>
              <a:rPr lang="en-US" dirty="0" err="1"/>
              <a:t>reorganizações</a:t>
            </a:r>
            <a:endParaRPr lang="en-US" dirty="0"/>
          </a:p>
          <a:p>
            <a:r>
              <a:rPr lang="en-US" dirty="0" err="1"/>
              <a:t>Facilita</a:t>
            </a:r>
            <a:r>
              <a:rPr lang="en-US" dirty="0"/>
              <a:t> a </a:t>
            </a:r>
            <a:r>
              <a:rPr lang="en-US" dirty="0" err="1"/>
              <a:t>compressão</a:t>
            </a:r>
            <a:r>
              <a:rPr lang="en-US" dirty="0"/>
              <a:t> </a:t>
            </a:r>
            <a:r>
              <a:rPr lang="en-US" dirty="0" err="1"/>
              <a:t>devido</a:t>
            </a:r>
            <a:r>
              <a:rPr lang="en-US" dirty="0"/>
              <a:t> a </a:t>
            </a:r>
            <a:r>
              <a:rPr lang="en-US" b="1" dirty="0" err="1"/>
              <a:t>aumentar</a:t>
            </a:r>
            <a:r>
              <a:rPr lang="en-US" b="1" dirty="0"/>
              <a:t> a </a:t>
            </a:r>
            <a:r>
              <a:rPr lang="en-US" b="1" dirty="0" err="1"/>
              <a:t>redundância</a:t>
            </a:r>
            <a:r>
              <a:rPr lang="en-US" b="1" dirty="0"/>
              <a:t> </a:t>
            </a:r>
            <a:r>
              <a:rPr lang="en-US" b="1" dirty="0" err="1"/>
              <a:t>espacial</a:t>
            </a:r>
            <a:r>
              <a:rPr lang="en-US" dirty="0"/>
              <a:t>: </a:t>
            </a:r>
            <a:r>
              <a:rPr lang="en-US" dirty="0" err="1"/>
              <a:t>semelhança</a:t>
            </a:r>
            <a:r>
              <a:rPr lang="en-US" dirty="0"/>
              <a:t> entre </a:t>
            </a:r>
            <a:r>
              <a:rPr lang="en-US" dirty="0" err="1"/>
              <a:t>símbolos</a:t>
            </a:r>
            <a:r>
              <a:rPr lang="en-US" dirty="0"/>
              <a:t> </a:t>
            </a:r>
            <a:r>
              <a:rPr lang="en-US" dirty="0" err="1"/>
              <a:t>adjacentes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790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0487F0-60CA-424A-9D30-726C68BB9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122" name="Picture 2" descr="Resultado de imagem para burrow wheeler transform">
            <a:extLst>
              <a:ext uri="{FF2B5EF4-FFF2-40B4-BE49-F238E27FC236}">
                <a16:creationId xmlns:a16="http://schemas.microsoft.com/office/drawing/2014/main" id="{0BBE92FF-A44F-44CF-8810-CB1CA6F59F7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10" y="2268583"/>
            <a:ext cx="8286779" cy="356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7835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i="1" dirty="0"/>
              <a:t>Move to </a:t>
            </a:r>
            <a:r>
              <a:rPr lang="pt-PT" i="1" dirty="0" err="1"/>
              <a:t>Front</a:t>
            </a:r>
            <a:endParaRPr lang="pt-PT" i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PT" dirty="0"/>
              <a:t>Após aplicada a transformada de </a:t>
            </a:r>
            <a:r>
              <a:rPr lang="pt-PT" dirty="0" err="1"/>
              <a:t>Burrows-Wheeler</a:t>
            </a:r>
            <a:r>
              <a:rPr lang="pt-PT" dirty="0"/>
              <a:t>, ficamos na posse de uma mensagem com menor entropia, e mais redundância espacial.</a:t>
            </a:r>
          </a:p>
          <a:p>
            <a:pPr rtl="0"/>
            <a:r>
              <a:rPr lang="pt-PT" dirty="0"/>
              <a:t>Isto irá permitir a eficácia do algoritmo, que é beneficiado quando recebe informação com alta redundância espacial. Porquê?</a:t>
            </a:r>
          </a:p>
          <a:p>
            <a:pPr rtl="0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488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F8F350-1900-438E-8442-3B29DA7AA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F34CC6C-0556-4FE3-AF68-1100C0C44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BE408D1-E7DF-4FC5-A5A4-225FD78AF1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5" t="788" b="1"/>
          <a:stretch/>
        </p:blipFill>
        <p:spPr>
          <a:xfrm>
            <a:off x="2784453" y="1694701"/>
            <a:ext cx="6623094" cy="3468597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721D38C3-7652-4D2A-ABC5-ADB9DE4E6095}"/>
              </a:ext>
            </a:extLst>
          </p:cNvPr>
          <p:cNvSpPr/>
          <p:nvPr/>
        </p:nvSpPr>
        <p:spPr>
          <a:xfrm>
            <a:off x="4932947" y="4207443"/>
            <a:ext cx="441158" cy="4090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F72334-72F8-44F3-A532-B1449C696760}"/>
              </a:ext>
            </a:extLst>
          </p:cNvPr>
          <p:cNvSpPr/>
          <p:nvPr/>
        </p:nvSpPr>
        <p:spPr>
          <a:xfrm>
            <a:off x="5795211" y="3614286"/>
            <a:ext cx="216568" cy="1066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6148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16824B-06AE-44FD-AA0D-4C07B494E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7BAEC50-5137-477A-9691-772185AB6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 alta redundância irá permitir gerar uma sequência consistente maioritariamente em 0’s e números positivos próximos deste, o que irá facilitar ainda mais o próximo passo do algoritmo: </a:t>
            </a:r>
            <a:r>
              <a:rPr lang="pt-PT" dirty="0" err="1"/>
              <a:t>Huffman</a:t>
            </a:r>
            <a:r>
              <a:rPr lang="pt-PT" dirty="0"/>
              <a:t> </a:t>
            </a:r>
            <a:r>
              <a:rPr lang="pt-PT" dirty="0" err="1"/>
              <a:t>Encoding</a:t>
            </a:r>
            <a:r>
              <a:rPr lang="pt-P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5220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resentação de formação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225319_TF03460604" id="{196ED37B-AC7B-4DA8-A68D-2D338A0D5577}" vid="{30372BC6-7C3F-4B5E-8748-0BC844B4BB22}"/>
    </a:ext>
  </a:extLst>
</a:theme>
</file>

<file path=ppt/theme/theme2.xml><?xml version="1.0" encoding="utf-8"?>
<a:theme xmlns:a="http://schemas.openxmlformats.org/drawingml/2006/main" name="Tema do Offic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238</TotalTime>
  <Words>750</Words>
  <Application>Microsoft Office PowerPoint</Application>
  <PresentationFormat>Ecrã Panorâmico</PresentationFormat>
  <Paragraphs>52</Paragraphs>
  <Slides>18</Slides>
  <Notes>4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18</vt:i4>
      </vt:variant>
    </vt:vector>
  </HeadingPairs>
  <TitlesOfParts>
    <vt:vector size="23" baseType="lpstr">
      <vt:lpstr>Arial</vt:lpstr>
      <vt:lpstr>Calibri</vt:lpstr>
      <vt:lpstr>Georgia</vt:lpstr>
      <vt:lpstr>Wingdings 2</vt:lpstr>
      <vt:lpstr>Apresentação de formação</vt:lpstr>
      <vt:lpstr>CODEC não destrutiva para Texto e Imagem </vt:lpstr>
      <vt:lpstr>Introdução</vt:lpstr>
      <vt:lpstr>PPM – Predictions by Partial Matching</vt:lpstr>
      <vt:lpstr>Algoritmo sugerido:</vt:lpstr>
      <vt:lpstr>BWT – Burrows-Wheeler Transform</vt:lpstr>
      <vt:lpstr>Apresentação do PowerPoint</vt:lpstr>
      <vt:lpstr>Move to Front</vt:lpstr>
      <vt:lpstr>Apresentação do PowerPoint</vt:lpstr>
      <vt:lpstr>Apresentação do PowerPoint</vt:lpstr>
      <vt:lpstr>Codificação – Códigos de Huffman </vt:lpstr>
      <vt:lpstr>Apresentação do PowerPoint</vt:lpstr>
      <vt:lpstr>Apresentação do PowerPoint</vt:lpstr>
      <vt:lpstr>Análise de resultados – war_and_peace.txt (3.36MB) </vt:lpstr>
      <vt:lpstr>Apresentação do PowerPoint</vt:lpstr>
      <vt:lpstr>Análise de resultados – cromenco_c10.bmp (33.987MB) </vt:lpstr>
      <vt:lpstr>Apresentação do PowerPoint</vt:lpstr>
      <vt:lpstr>Alternativas testadas dignas de nota: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CODEC não destrutiva para Texto e Imagem</dc:title>
  <dc:creator>João Tex</dc:creator>
  <cp:lastModifiedBy>João Tex</cp:lastModifiedBy>
  <cp:revision>13</cp:revision>
  <dcterms:created xsi:type="dcterms:W3CDTF">2019-12-22T18:03:18Z</dcterms:created>
  <dcterms:modified xsi:type="dcterms:W3CDTF">2019-12-23T19:51:16Z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