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71" r:id="rId4"/>
    <p:sldId id="272" r:id="rId5"/>
    <p:sldId id="273" r:id="rId6"/>
    <p:sldId id="274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2" r:id="rId16"/>
    <p:sldId id="282" r:id="rId17"/>
    <p:sldId id="283" r:id="rId18"/>
    <p:sldId id="284" r:id="rId1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9911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DOS%20T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ficheiro</a:t>
            </a:r>
            <a:r>
              <a:rPr lang="en-US" dirty="0"/>
              <a:t> </a:t>
            </a:r>
            <a:r>
              <a:rPr lang="en-US" dirty="0" err="1"/>
              <a:t>comprimido</a:t>
            </a:r>
            <a:r>
              <a:rPr lang="en-US" dirty="0"/>
              <a:t> (Megabytes)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5"/>
          <c:order val="5"/>
          <c:tx>
            <c:strRef>
              <c:f>Folha1!$R$1</c:f>
              <c:strCache>
                <c:ptCount val="1"/>
                <c:pt idx="0">
                  <c:v>TAMANHO OUTPUT (MB)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Folha1!$K$2:$L$4</c15:sqref>
                  </c15:fullRef>
                  <c15:levelRef>
                    <c15:sqref>Folha1!$L$2:$L$4</c15:sqref>
                  </c15:levelRef>
                </c:ext>
              </c:extLst>
              <c:f>Folha1!$L$2:$L$4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Folha1!$R$2:$R$4</c:f>
              <c:numCache>
                <c:formatCode>General</c:formatCode>
                <c:ptCount val="3"/>
                <c:pt idx="0">
                  <c:v>1.962</c:v>
                </c:pt>
                <c:pt idx="1">
                  <c:v>1.9650000000000001</c:v>
                </c:pt>
                <c:pt idx="2">
                  <c:v>1.2669999999999999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F-46C4-B407-5100EF878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59200"/>
        <c:axId val="3549627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Folha1!$M$1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Folha1!$M$2:$M$4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1.1957629999999999</c:v>
                      </c:pt>
                      <c:pt idx="2">
                        <c:v>1.1957629999999999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E8F-46C4-B407-5100EF8786D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Folha1!$N$1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Folha1!$N$2:$N$4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0.22536200000000001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E8F-46C4-B407-5100EF8786D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Folha1!$O$1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Folha1!$O$2:$O$4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0.22536200000000001</c:v>
                      </c:pt>
                      <c:pt idx="2">
                        <c:v>0.179121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E8F-46C4-B407-5100EF8786D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Folha1!$P$1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Folha1!$P$2:$P$4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9E8F-46C4-B407-5100EF8786D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Folha1!$Q$1</c15:sqref>
                        </c15:formulaRef>
                      </c:ext>
                    </c:extLst>
                    <c:strCache>
                      <c:ptCount val="1"/>
                      <c:pt idx="0">
                        <c:v>TAMANHO INPUT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Folha1!$Q$2:$Q$4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3.36</c:v>
                      </c:pt>
                      <c:pt idx="1">
                        <c:v>3.36</c:v>
                      </c:pt>
                      <c:pt idx="2">
                        <c:v>3.36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E8F-46C4-B407-5100EF8786DC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Folha1!$S$1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Folha1!$S$2:$S$4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0.41589999999999999</c:v>
                      </c:pt>
                      <c:pt idx="1">
                        <c:v>0.4153</c:v>
                      </c:pt>
                      <c:pt idx="2">
                        <c:v>0.623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9E8F-46C4-B407-5100EF8786DC}"/>
                  </c:ext>
                </c:extLst>
              </c15:ser>
            </c15:filteredBarSeries>
          </c:ext>
        </c:extLst>
      </c:bar3DChart>
      <c:catAx>
        <c:axId val="35495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2728"/>
        <c:crosses val="autoZero"/>
        <c:auto val="1"/>
        <c:lblAlgn val="ctr"/>
        <c:lblOffset val="100"/>
        <c:noMultiLvlLbl val="0"/>
      </c:catAx>
      <c:valAx>
        <c:axId val="35496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Taxa de Compressão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6"/>
          <c:order val="6"/>
          <c:tx>
            <c:strRef>
              <c:f>Folha1!$S$1</c:f>
              <c:strCache>
                <c:ptCount val="1"/>
                <c:pt idx="0">
                  <c:v>TAXA DE COMPRESSÃO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Folha1!$K$2:$L$4</c15:sqref>
                  </c15:fullRef>
                  <c15:levelRef>
                    <c15:sqref>Folha1!$L$2:$L$4</c15:sqref>
                  </c15:levelRef>
                </c:ext>
              </c:extLst>
              <c:f>Folha1!$L$2:$L$4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Folha1!$S$2:$S$4</c:f>
              <c:numCache>
                <c:formatCode>0.00%</c:formatCode>
                <c:ptCount val="3"/>
                <c:pt idx="0">
                  <c:v>0.41589999999999999</c:v>
                </c:pt>
                <c:pt idx="1">
                  <c:v>0.4153</c:v>
                </c:pt>
                <c:pt idx="2">
                  <c:v>0.623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C-4E22-A860-339F370D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63512"/>
        <c:axId val="35650436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Folha1!$M$1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Folha1!$M$2:$M$4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1.1957629999999999</c:v>
                      </c:pt>
                      <c:pt idx="2">
                        <c:v>1.1957629999999999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4EC-4E22-A860-339F370DCCFC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Folha1!$N$1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Folha1!$N$2:$N$4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0.22536200000000001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4EC-4E22-A860-339F370DCCF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Folha1!$O$1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Folha1!$O$2:$O$4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0.22536200000000001</c:v>
                      </c:pt>
                      <c:pt idx="2">
                        <c:v>0.179121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4EC-4E22-A860-339F370DCCF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Folha1!$P$1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Folha1!$P$2:$P$4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4EC-4E22-A860-339F370DCCF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Folha1!$Q$1</c15:sqref>
                        </c15:formulaRef>
                      </c:ext>
                    </c:extLst>
                    <c:strCache>
                      <c:ptCount val="1"/>
                      <c:pt idx="0">
                        <c:v>TAMANHO INPUT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Folha1!$Q$2:$Q$4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3.36</c:v>
                      </c:pt>
                      <c:pt idx="1">
                        <c:v>3.36</c:v>
                      </c:pt>
                      <c:pt idx="2">
                        <c:v>3.36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14EC-4E22-A860-339F370DCCF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Folha1!$R$1</c15:sqref>
                        </c15:formulaRef>
                      </c:ext>
                    </c:extLst>
                    <c:strCache>
                      <c:ptCount val="1"/>
                      <c:pt idx="0">
                        <c:v>TAMANHO OUTPUT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Folha1!$R$2:$R$4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1.962</c:v>
                      </c:pt>
                      <c:pt idx="1">
                        <c:v>1.9650000000000001</c:v>
                      </c:pt>
                      <c:pt idx="2">
                        <c:v>1.2669999999999999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14EC-4E22-A860-339F370DCCFC}"/>
                  </c:ext>
                </c:extLst>
              </c15:ser>
            </c15:filteredBarSeries>
          </c:ext>
        </c:extLst>
      </c:bar3DChart>
      <c:catAx>
        <c:axId val="35496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6504360"/>
        <c:crosses val="autoZero"/>
        <c:auto val="1"/>
        <c:lblAlgn val="ctr"/>
        <c:lblOffset val="100"/>
        <c:noMultiLvlLbl val="0"/>
      </c:catAx>
      <c:valAx>
        <c:axId val="35650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3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PT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Tempo de Compressão e Codificação (segundos)</a:t>
            </a:r>
            <a:endParaRPr lang="pt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Folha1!$M$1</c:f>
              <c:strCache>
                <c:ptCount val="1"/>
                <c:pt idx="0">
                  <c:v>TEMPO BWT (s)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Folha1!$K$2:$L$4</c15:sqref>
                  </c15:fullRef>
                  <c15:levelRef>
                    <c15:sqref>Folha1!$L$2:$L$4</c15:sqref>
                  </c15:levelRef>
                </c:ext>
              </c:extLst>
              <c:f>Folha1!$L$2:$L$4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Folha1!$M$2:$M$4</c:f>
              <c:numCache>
                <c:formatCode>General</c:formatCode>
                <c:ptCount val="3"/>
                <c:pt idx="0">
                  <c:v>0</c:v>
                </c:pt>
                <c:pt idx="1">
                  <c:v>1.1957629999999999</c:v>
                </c:pt>
                <c:pt idx="2">
                  <c:v>1.1957629999999999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3-45C9-A39D-DC6E51149B52}"/>
            </c:ext>
          </c:extLst>
        </c:ser>
        <c:ser>
          <c:idx val="1"/>
          <c:order val="1"/>
          <c:tx>
            <c:strRef>
              <c:f>Folha1!$N$1</c:f>
              <c:strCache>
                <c:ptCount val="1"/>
                <c:pt idx="0">
                  <c:v>TEMPO MTF (s)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Folha1!$K$2:$L$4</c15:sqref>
                  </c15:fullRef>
                  <c15:levelRef>
                    <c15:sqref>Folha1!$L$2:$L$4</c15:sqref>
                  </c15:levelRef>
                </c:ext>
              </c:extLst>
              <c:f>Folha1!$L$2:$L$4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Folha1!$N$2:$N$4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0.22536200000000001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B3-45C9-A39D-DC6E51149B52}"/>
            </c:ext>
          </c:extLst>
        </c:ser>
        <c:ser>
          <c:idx val="2"/>
          <c:order val="2"/>
          <c:tx>
            <c:strRef>
              <c:f>Folha1!$O$1</c:f>
              <c:strCache>
                <c:ptCount val="1"/>
                <c:pt idx="0">
                  <c:v>TEMPO HC (s)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Folha1!$K$2:$L$4</c15:sqref>
                  </c15:fullRef>
                  <c15:levelRef>
                    <c15:sqref>Folha1!$L$2:$L$4</c15:sqref>
                  </c15:levelRef>
                </c:ext>
              </c:extLst>
              <c:f>Folha1!$L$2:$L$4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Folha1!$O$2:$O$4</c:f>
              <c:numCache>
                <c:formatCode>General</c:formatCode>
                <c:ptCount val="3"/>
                <c:pt idx="0">
                  <c:v>0.28809899999999999</c:v>
                </c:pt>
                <c:pt idx="1">
                  <c:v>0.22536200000000001</c:v>
                </c:pt>
                <c:pt idx="2">
                  <c:v>0.179121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B3-45C9-A39D-DC6E51149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61160"/>
        <c:axId val="354962336"/>
        <c:axId val="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Folha1!$P$1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Folha1!$P$2:$P$4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0.28809899999999999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8B3-45C9-A39D-DC6E51149B52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Folha1!$Q$1</c15:sqref>
                        </c15:formulaRef>
                      </c:ext>
                    </c:extLst>
                    <c:strCache>
                      <c:ptCount val="1"/>
                      <c:pt idx="0">
                        <c:v>TAMANHO INPUT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Folha1!$Q$2:$Q$4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3.36</c:v>
                      </c:pt>
                      <c:pt idx="1">
                        <c:v>3.36</c:v>
                      </c:pt>
                      <c:pt idx="2">
                        <c:v>3.36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98B3-45C9-A39D-DC6E51149B52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Folha1!$R$1</c15:sqref>
                        </c15:formulaRef>
                      </c:ext>
                    </c:extLst>
                    <c:strCache>
                      <c:ptCount val="1"/>
                      <c:pt idx="0">
                        <c:v>TAMANHO OUTPUT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Folha1!$R$2:$R$4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1.962</c:v>
                      </c:pt>
                      <c:pt idx="1">
                        <c:v>1.9650000000000001</c:v>
                      </c:pt>
                      <c:pt idx="2">
                        <c:v>1.2669999999999999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8B3-45C9-A39D-DC6E51149B52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Folha1!$S$1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Folha1!$K$2:$L$4</c15:sqref>
                        </c15:fullRef>
                        <c15:levelRef>
                          <c15:sqref>Folha1!$L$2:$L$4</c15:sqref>
                        </c15:levelRef>
                        <c15:formulaRef>
                          <c15:sqref>Folha1!$L$2:$L$4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Folha1!$S$2:$S$4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0.41589999999999999</c:v>
                      </c:pt>
                      <c:pt idx="1">
                        <c:v>0.4153</c:v>
                      </c:pt>
                      <c:pt idx="2">
                        <c:v>0.623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98B3-45C9-A39D-DC6E51149B52}"/>
                  </c:ext>
                </c:extLst>
              </c15:ser>
            </c15:filteredBarSeries>
          </c:ext>
        </c:extLst>
      </c:bar3DChart>
      <c:catAx>
        <c:axId val="35496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2336"/>
        <c:crosses val="autoZero"/>
        <c:auto val="1"/>
        <c:lblAlgn val="ctr"/>
        <c:lblOffset val="100"/>
        <c:noMultiLvlLbl val="0"/>
      </c:catAx>
      <c:valAx>
        <c:axId val="35496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Tamanho do ficheiro</a:t>
            </a:r>
            <a:r>
              <a:rPr lang="en-US" baseline="0"/>
              <a:t> comprimido (Megabytes)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5"/>
          <c:order val="5"/>
          <c:tx>
            <c:strRef>
              <c:f>Folha1!$H$1</c:f>
              <c:strCache>
                <c:ptCount val="1"/>
                <c:pt idx="0">
                  <c:v>TAMANHO COMPRESSO (MB)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Folha1!$A$2:$B$4</c15:sqref>
                  </c15:fullRef>
                  <c15:levelRef>
                    <c15:sqref>Folha1!$B$2:$B$4</c15:sqref>
                  </c15:levelRef>
                </c:ext>
              </c:extLst>
              <c:f>Folha1!$B$2:$B$4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Folha1!$H$2:$H$4</c:f>
              <c:numCache>
                <c:formatCode>General</c:formatCode>
                <c:ptCount val="3"/>
                <c:pt idx="0">
                  <c:v>33.167999999999999</c:v>
                </c:pt>
                <c:pt idx="1">
                  <c:v>33.176000000000002</c:v>
                </c:pt>
                <c:pt idx="2">
                  <c:v>12.271000000000001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626-B25E-B77AAEEF0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64296"/>
        <c:axId val="354961944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Folha1!$C$1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9.8943049999999992</c:v>
                      </c:pt>
                      <c:pt idx="2">
                        <c:v>9.8943049999999992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375-4626-B25E-B77AAEEF004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1.468262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375-4626-B25E-B77AAEEF004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Folha1!$E$1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3.4920900000000001</c:v>
                      </c:pt>
                      <c:pt idx="2">
                        <c:v>1.7216849999999999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375-4626-B25E-B77AAEEF004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Folha1!$F$1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Folha1!$F$2:$F$4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13.386395</c:v>
                      </c:pt>
                      <c:pt idx="2">
                        <c:v>13.084251999999999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375-4626-B25E-B77AAEEF004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Folha1!$G$1</c15:sqref>
                        </c15:formulaRef>
                      </c:ext>
                    </c:extLst>
                    <c:strCache>
                      <c:ptCount val="1"/>
                      <c:pt idx="0">
                        <c:v>TAMANHO INPUT (MB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375-4626-B25E-B77AAEEF004D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Folha1!$I$1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Folha1!$I$2:$I$4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2.41E-2</c:v>
                      </c:pt>
                      <c:pt idx="1">
                        <c:v>2.41E-2</c:v>
                      </c:pt>
                      <c:pt idx="2">
                        <c:v>0.63900000000000001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375-4626-B25E-B77AAEEF004D}"/>
                  </c:ext>
                </c:extLst>
              </c15:ser>
            </c15:filteredBarSeries>
          </c:ext>
        </c:extLst>
      </c:bar3DChart>
      <c:catAx>
        <c:axId val="35496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1944"/>
        <c:crosses val="autoZero"/>
        <c:auto val="1"/>
        <c:lblAlgn val="ctr"/>
        <c:lblOffset val="100"/>
        <c:noMultiLvlLbl val="0"/>
      </c:catAx>
      <c:valAx>
        <c:axId val="35496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Taxa de Compressão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6"/>
          <c:order val="6"/>
          <c:tx>
            <c:strRef>
              <c:f>Folha1!$I$1</c:f>
              <c:strCache>
                <c:ptCount val="1"/>
                <c:pt idx="0">
                  <c:v>TAXA DE COMPRESSÃO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Folha1!$A$2:$B$4</c15:sqref>
                  </c15:fullRef>
                  <c15:levelRef>
                    <c15:sqref>Folha1!$B$2:$B$4</c15:sqref>
                  </c15:levelRef>
                </c:ext>
              </c:extLst>
              <c:f>Folha1!$B$2:$B$4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Folha1!$I$2:$I$4</c:f>
              <c:numCache>
                <c:formatCode>0.00%</c:formatCode>
                <c:ptCount val="3"/>
                <c:pt idx="0">
                  <c:v>2.41E-2</c:v>
                </c:pt>
                <c:pt idx="1">
                  <c:v>2.41E-2</c:v>
                </c:pt>
                <c:pt idx="2">
                  <c:v>0.63900000000000001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1-48AE-B6DF-8735891C8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58808"/>
        <c:axId val="354959592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Folha1!$C$1</c15:sqref>
                        </c15:formulaRef>
                      </c:ext>
                    </c:extLst>
                    <c:strCache>
                      <c:ptCount val="1"/>
                      <c:pt idx="0">
                        <c:v>TEMPO BWT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9.8943049999999992</c:v>
                      </c:pt>
                      <c:pt idx="2">
                        <c:v>9.8943049999999992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5D1-48AE-B6DF-8735891C833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Folha1!$D$1</c15:sqref>
                        </c15:formulaRef>
                      </c:ext>
                    </c:extLst>
                    <c:strCache>
                      <c:ptCount val="1"/>
                      <c:pt idx="0">
                        <c:v>TEMPO MTF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1.468262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5D1-48AE-B6DF-8735891C83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Folha1!$E$1</c15:sqref>
                        </c15:formulaRef>
                      </c:ext>
                    </c:extLst>
                    <c:strCache>
                      <c:ptCount val="1"/>
                      <c:pt idx="0">
                        <c:v>TEMPO HC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3.4920900000000001</c:v>
                      </c:pt>
                      <c:pt idx="2">
                        <c:v>1.7216849999999999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5D1-48AE-B6DF-8735891C833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Folha1!$F$1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Folha1!$F$2:$F$4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13.386395</c:v>
                      </c:pt>
                      <c:pt idx="2">
                        <c:v>13.084251999999999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A5D1-48AE-B6DF-8735891C833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Folha1!$G$1</c15:sqref>
                        </c15:formulaRef>
                      </c:ext>
                    </c:extLst>
                    <c:strCache>
                      <c:ptCount val="1"/>
                      <c:pt idx="0">
                        <c:v>TAMANHO INPUT (MB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A5D1-48AE-B6DF-8735891C833D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Folha1!$H$1</c15:sqref>
                        </c15:formulaRef>
                      </c:ext>
                    </c:extLst>
                    <c:strCache>
                      <c:ptCount val="1"/>
                      <c:pt idx="0">
                        <c:v>TAMANHO COMPRESSO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Folha1!$H$2:$H$4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33.167999999999999</c:v>
                      </c:pt>
                      <c:pt idx="1">
                        <c:v>33.176000000000002</c:v>
                      </c:pt>
                      <c:pt idx="2">
                        <c:v>12.271000000000001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A5D1-48AE-B6DF-8735891C833D}"/>
                  </c:ext>
                </c:extLst>
              </c15:ser>
            </c15:filteredBarSeries>
          </c:ext>
        </c:extLst>
      </c:bar3DChart>
      <c:catAx>
        <c:axId val="35495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9592"/>
        <c:crosses val="autoZero"/>
        <c:auto val="1"/>
        <c:lblAlgn val="ctr"/>
        <c:lblOffset val="100"/>
        <c:noMultiLvlLbl val="0"/>
      </c:catAx>
      <c:valAx>
        <c:axId val="3549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PT"/>
              <a:t>Tempo de</a:t>
            </a:r>
            <a:r>
              <a:rPr lang="pt-PT" baseline="0"/>
              <a:t> Compressão e Codificação (segundos)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Folha1!$C$1</c:f>
              <c:strCache>
                <c:ptCount val="1"/>
                <c:pt idx="0">
                  <c:v>TEMPO BWT (s)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Folha1!$A$2:$B$4</c15:sqref>
                  </c15:fullRef>
                  <c15:levelRef>
                    <c15:sqref>Folha1!$B$2:$B$4</c15:sqref>
                  </c15:levelRef>
                </c:ext>
              </c:extLst>
              <c:f>Folha1!$B$2:$B$4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Folha1!$C$2:$C$4</c:f>
              <c:numCache>
                <c:formatCode>General</c:formatCode>
                <c:ptCount val="3"/>
                <c:pt idx="0">
                  <c:v>0</c:v>
                </c:pt>
                <c:pt idx="1">
                  <c:v>9.8943049999999992</c:v>
                </c:pt>
                <c:pt idx="2">
                  <c:v>9.8943049999999992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9-439F-8EDA-FC4BBABCEBEC}"/>
            </c:ext>
          </c:extLst>
        </c:ser>
        <c:ser>
          <c:idx val="1"/>
          <c:order val="1"/>
          <c:tx>
            <c:strRef>
              <c:f>Folha1!$D$1</c:f>
              <c:strCache>
                <c:ptCount val="1"/>
                <c:pt idx="0">
                  <c:v>TEMPO MTF (s)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Folha1!$A$2:$B$4</c15:sqref>
                  </c15:fullRef>
                  <c15:levelRef>
                    <c15:sqref>Folha1!$B$2:$B$4</c15:sqref>
                  </c15:levelRef>
                </c:ext>
              </c:extLst>
              <c:f>Folha1!$B$2:$B$4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1.468262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9-439F-8EDA-FC4BBABCEBEC}"/>
            </c:ext>
          </c:extLst>
        </c:ser>
        <c:ser>
          <c:idx val="2"/>
          <c:order val="2"/>
          <c:tx>
            <c:strRef>
              <c:f>Folha1!$E$1</c:f>
              <c:strCache>
                <c:ptCount val="1"/>
                <c:pt idx="0">
                  <c:v>TEMPO HC (s)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Folha1!$A$2:$B$4</c15:sqref>
                  </c15:fullRef>
                  <c15:levelRef>
                    <c15:sqref>Folha1!$B$2:$B$4</c15:sqref>
                  </c15:levelRef>
                </c:ext>
              </c:extLst>
              <c:f>Folha1!$B$2:$B$4</c:f>
              <c:strCache>
                <c:ptCount val="3"/>
                <c:pt idx="0">
                  <c:v>HC</c:v>
                </c:pt>
                <c:pt idx="1">
                  <c:v>BWT+HC</c:v>
                </c:pt>
                <c:pt idx="2">
                  <c:v>BWT+MTF+HC</c:v>
                </c:pt>
              </c:strCache>
            </c:strRef>
          </c:cat>
          <c:val>
            <c:numRef>
              <c:f>Folha1!$E$2:$E$4</c:f>
              <c:numCache>
                <c:formatCode>General</c:formatCode>
                <c:ptCount val="3"/>
                <c:pt idx="0">
                  <c:v>5.0404640000000001</c:v>
                </c:pt>
                <c:pt idx="1">
                  <c:v>3.4920900000000001</c:v>
                </c:pt>
                <c:pt idx="2">
                  <c:v>1.7216849999999999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9-439F-8EDA-FC4BBABC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961552"/>
        <c:axId val="354957632"/>
        <c:axId val="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Folha1!$F$1</c15:sqref>
                        </c15:formulaRef>
                      </c:ext>
                    </c:extLst>
                    <c:strCache>
                      <c:ptCount val="1"/>
                      <c:pt idx="0">
                        <c:v>TEMPO TOTAL (s)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Folha1!$F$2:$F$4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5.0404640000000001</c:v>
                      </c:pt>
                      <c:pt idx="1">
                        <c:v>13.386395</c:v>
                      </c:pt>
                      <c:pt idx="2">
                        <c:v>13.084251999999999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C509-439F-8EDA-FC4BBABCEBEC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Folha1!$G$1</c15:sqref>
                        </c15:formulaRef>
                      </c:ext>
                    </c:extLst>
                    <c:strCache>
                      <c:ptCount val="1"/>
                      <c:pt idx="0">
                        <c:v>TAMANHO INPUT (MB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C509-439F-8EDA-FC4BBABCEBE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Folha1!$H$1</c15:sqref>
                        </c15:formulaRef>
                      </c:ext>
                    </c:extLst>
                    <c:strCache>
                      <c:ptCount val="1"/>
                      <c:pt idx="0">
                        <c:v>TAMANHO COMPRESSO (MB)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Folha1!$H$2:$H$4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33.167999999999999</c:v>
                      </c:pt>
                      <c:pt idx="1">
                        <c:v>33.176000000000002</c:v>
                      </c:pt>
                      <c:pt idx="2">
                        <c:v>12.271000000000001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C509-439F-8EDA-FC4BBABCEBEC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Folha1!$I$1</c15:sqref>
                        </c15:formulaRef>
                      </c:ext>
                    </c:extLst>
                    <c:strCache>
                      <c:ptCount val="1"/>
                      <c:pt idx="0">
                        <c:v>TAXA DE COMPRESSÃO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Folha1!$A$2:$B$4</c15:sqref>
                        </c15:fullRef>
                        <c15:levelRef>
                          <c15:sqref>Folha1!$B$2:$B$4</c15:sqref>
                        </c15:levelRef>
                        <c15:formulaRef>
                          <c15:sqref>Folha1!$B$2:$B$4</c15:sqref>
                        </c15:formulaRef>
                      </c:ext>
                    </c:extLst>
                    <c:strCache>
                      <c:ptCount val="3"/>
                      <c:pt idx="0">
                        <c:v>HC</c:v>
                      </c:pt>
                      <c:pt idx="1">
                        <c:v>BWT+HC</c:v>
                      </c:pt>
                      <c:pt idx="2">
                        <c:v>BWT+MTF+HC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Folha1!$I$2:$I$4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2.41E-2</c:v>
                      </c:pt>
                      <c:pt idx="1">
                        <c:v>2.41E-2</c:v>
                      </c:pt>
                      <c:pt idx="2">
                        <c:v>0.63900000000000001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C509-439F-8EDA-FC4BBABCEBEC}"/>
                  </c:ext>
                </c:extLst>
              </c15:ser>
            </c15:filteredBarSeries>
          </c:ext>
        </c:extLst>
      </c:bar3DChart>
      <c:catAx>
        <c:axId val="35496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57632"/>
        <c:crosses val="autoZero"/>
        <c:auto val="1"/>
        <c:lblAlgn val="ctr"/>
        <c:lblOffset val="100"/>
        <c:noMultiLvlLbl val="0"/>
      </c:catAx>
      <c:valAx>
        <c:axId val="3549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49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A65804-EE1B-4520-92C5-1A7B01A530B4}" type="datetime1">
              <a:rPr lang="pt-PT" smtClean="0"/>
              <a:t>23/12/2019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FB2D-1C8E-4D5E-A91A-4A53A44769D4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Clique para editar os Estilos de título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De que forma a apresentação irá beneficiar a audiência: os formandos adultos têm mais interesse num assunto se souberem como e por que motivo o mesmo é importante para eles.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Nível de conhecimento do apresentador em relação ao assunto: indique brevemente as suas acreditações na área ou explique por que motivo os participantes devem ouvi-lo.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b="1" dirty="0"/>
              <a:t>Objetivos de exemplo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PT" dirty="0"/>
              <a:t>No fim desta lição, poderá: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Guardar ficheiros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Mover ficheiros para localizações diferentes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Partilhar ficheiros no servidor Web da equipa.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895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0" name="Retângulo arredond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1" name="Retângulo arredond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307359-072E-416D-933E-FEF5EC6531AF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8CCD03-0D97-4984-8583-55824A2C0940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pt-PT" dirty="0"/>
              <a:t>Clique para editar os Estilos de título do modelo global</a:t>
            </a:r>
          </a:p>
          <a:p>
            <a:pPr lvl="1" rtl="0" eaLnBrk="1" latinLnBrk="0" hangingPunct="1"/>
            <a:r>
              <a:rPr lang="pt-PT" dirty="0"/>
              <a:t>Segundo nível</a:t>
            </a:r>
          </a:p>
          <a:p>
            <a:pPr lvl="2" rtl="0" eaLnBrk="1" latinLnBrk="0" hangingPunct="1"/>
            <a:r>
              <a:rPr lang="pt-PT" dirty="0"/>
              <a:t>Terceiro nível</a:t>
            </a:r>
          </a:p>
          <a:p>
            <a:pPr lvl="3" rtl="0" eaLnBrk="1" latinLnBrk="0" hangingPunct="1"/>
            <a:r>
              <a:rPr lang="pt-PT" dirty="0"/>
              <a:t>Quarto nível</a:t>
            </a:r>
          </a:p>
          <a:p>
            <a:pPr lvl="4" rtl="0" eaLnBrk="1" latinLnBrk="0" hangingPunct="1"/>
            <a:r>
              <a:rPr lang="pt-PT" dirty="0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F5B36D-E8FA-4326-97F2-88CF2ED42069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048332-21C6-476D-AF49-CFA6E03B2A36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AA25D7-E67C-48EC-9065-421B287FBCA0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B98EFA-7B53-4970-B2CD-E0708888D01C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1408A3-7311-4363-B45B-369186A4830A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5E31ACAB-B073-4BD1-AC4B-FC139132E3C8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E1957F-AC43-46FF-BE78-DE1B79A7BCC6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9709C-BB24-418F-8E87-29CFF396943F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PT"/>
              <a:t>Clique no ícone para adicionar uma imagem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C0F268-8085-445B-9B74-0D5FD7713D39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3" name="Retângulo arredond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4" name="Retângulo arredond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C705051-B9DE-4BE8-B9FC-2D93FB9CDF23}" type="datetime1">
              <a:rPr lang="pt-PT" smtClean="0"/>
              <a:pPr/>
              <a:t>23/12/2019</a:t>
            </a:fld>
            <a:endParaRPr lang="pt-PT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CODEC não destrutiva para Texto e Imagem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/>
          <a:p>
            <a:r>
              <a:rPr lang="en-US" dirty="0"/>
              <a:t>Apresentado por:</a:t>
            </a:r>
          </a:p>
          <a:p>
            <a:r>
              <a:rPr lang="en-US" dirty="0"/>
              <a:t>Afonso Serra, 2018279154</a:t>
            </a:r>
          </a:p>
          <a:p>
            <a:r>
              <a:rPr lang="en-US" dirty="0"/>
              <a:t>Dinis Carvalho, 2018278118</a:t>
            </a:r>
          </a:p>
          <a:p>
            <a:r>
              <a:rPr lang="en-US" dirty="0"/>
              <a:t>João Teixeira, 2018278532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242A5-404B-4A2F-A454-E57371E2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Codificação – </a:t>
            </a:r>
            <a:r>
              <a:rPr lang="pt-PT" i="1" dirty="0"/>
              <a:t>Códigos de </a:t>
            </a:r>
            <a:r>
              <a:rPr lang="pt-PT" i="1" dirty="0" err="1"/>
              <a:t>Huffman</a:t>
            </a:r>
            <a:r>
              <a:rPr lang="pt-PT" i="1" dirty="0"/>
              <a:t>	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13B1DF-21D2-4F1B-A7DC-71F05DC4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de Codificação de </a:t>
            </a:r>
            <a:r>
              <a:rPr lang="pt-PT" dirty="0" err="1"/>
              <a:t>Huffman</a:t>
            </a:r>
            <a:r>
              <a:rPr lang="pt-PT" dirty="0"/>
              <a:t> usa a distribuição de probabilidades do alfabeto da fonte para desenvolver códigos de comprimento variável para os símbolos.</a:t>
            </a:r>
          </a:p>
          <a:p>
            <a:r>
              <a:rPr lang="pt-PT" dirty="0"/>
              <a:t>Códigos mais pequenos são usados para símbolos com maior probabilidade e códigos maiores são atribuídos a símbolos com menor probabilidade.</a:t>
            </a:r>
          </a:p>
          <a:p>
            <a:r>
              <a:rPr lang="pt-PT" dirty="0"/>
              <a:t>É criada uma árvore binária usando os símbolos como folhas da árvore, de acordo com as suas probabilidades</a:t>
            </a:r>
          </a:p>
        </p:txBody>
      </p:sp>
    </p:spTree>
    <p:extLst>
      <p:ext uri="{BB962C8B-B14F-4D97-AF65-F5344CB8AC3E}">
        <p14:creationId xmlns:p14="http://schemas.microsoft.com/office/powerpoint/2010/main" val="30573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7BCE-85FF-47E0-AE83-B010BAD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Resultado de imagem para huffman tree">
            <a:extLst>
              <a:ext uri="{FF2B5EF4-FFF2-40B4-BE49-F238E27FC236}">
                <a16:creationId xmlns:a16="http://schemas.microsoft.com/office/drawing/2014/main" id="{E3F5E65B-CF30-46DB-9EB1-68BF35574F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57" y="1143000"/>
            <a:ext cx="6802285" cy="49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5AA66-6024-449C-8970-FD875CE6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9696CB-BB1C-4A97-83B7-9C3DF58A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o </a:t>
            </a:r>
            <a:r>
              <a:rPr lang="pt-PT" i="1" dirty="0"/>
              <a:t>input</a:t>
            </a:r>
            <a:r>
              <a:rPr lang="pt-PT" dirty="0"/>
              <a:t> do </a:t>
            </a:r>
            <a:r>
              <a:rPr lang="pt-PT" i="1" dirty="0" err="1"/>
              <a:t>Huffman</a:t>
            </a:r>
            <a:r>
              <a:rPr lang="pt-PT" i="1" dirty="0"/>
              <a:t> </a:t>
            </a:r>
            <a:r>
              <a:rPr lang="pt-PT" i="1" dirty="0" err="1"/>
              <a:t>Encoding</a:t>
            </a:r>
            <a:r>
              <a:rPr lang="pt-PT" i="1" dirty="0"/>
              <a:t> </a:t>
            </a:r>
            <a:r>
              <a:rPr lang="pt-PT" dirty="0"/>
              <a:t>vai ser o </a:t>
            </a:r>
            <a:r>
              <a:rPr lang="pt-PT" i="1" dirty="0"/>
              <a:t>output</a:t>
            </a:r>
            <a:r>
              <a:rPr lang="pt-PT" dirty="0"/>
              <a:t> do </a:t>
            </a:r>
            <a:r>
              <a:rPr lang="pt-PT" i="1" dirty="0"/>
              <a:t>Move To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dirty="0"/>
              <a:t>(uma sequência com grande número de 0’s e números inteiros positivos próximos deste) a codificação de </a:t>
            </a:r>
            <a:r>
              <a:rPr lang="pt-PT" dirty="0" err="1"/>
              <a:t>Huffman</a:t>
            </a:r>
            <a:r>
              <a:rPr lang="pt-PT" dirty="0"/>
              <a:t> vai ser particularmente eficaz.</a:t>
            </a:r>
          </a:p>
        </p:txBody>
      </p:sp>
    </p:spTree>
    <p:extLst>
      <p:ext uri="{BB962C8B-B14F-4D97-AF65-F5344CB8AC3E}">
        <p14:creationId xmlns:p14="http://schemas.microsoft.com/office/powerpoint/2010/main" val="38798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E30C3-DC94-4154-B05D-3B16B2F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Análise de resultados – </a:t>
            </a:r>
            <a:r>
              <a:rPr lang="pt-PT" i="1" dirty="0"/>
              <a:t>war_and_peace.txt (3.36MB) 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48716"/>
              </p:ext>
            </p:extLst>
          </p:nvPr>
        </p:nvGraphicFramePr>
        <p:xfrm>
          <a:off x="609601" y="2249488"/>
          <a:ext cx="5430252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916959"/>
              </p:ext>
            </p:extLst>
          </p:nvPr>
        </p:nvGraphicFramePr>
        <p:xfrm>
          <a:off x="6240020" y="2249487"/>
          <a:ext cx="5430253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2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C86AF-2FD6-45DC-A2D7-A79198E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DAB7A7-9A81-4A83-8778-C580E656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531828"/>
              </p:ext>
            </p:extLst>
          </p:nvPr>
        </p:nvGraphicFramePr>
        <p:xfrm>
          <a:off x="2622884" y="1228725"/>
          <a:ext cx="6946232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7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pt-PT" dirty="0"/>
              <a:t>Análise de resultados – </a:t>
            </a:r>
            <a:r>
              <a:rPr lang="pt-PT" i="1" dirty="0"/>
              <a:t>cromenco_c10.bmp (33.987MB) </a:t>
            </a:r>
            <a:endParaRPr lang="pt-PT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84961"/>
              </p:ext>
            </p:extLst>
          </p:nvPr>
        </p:nvGraphicFramePr>
        <p:xfrm>
          <a:off x="609599" y="2209799"/>
          <a:ext cx="5149517" cy="442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409773"/>
              </p:ext>
            </p:extLst>
          </p:nvPr>
        </p:nvGraphicFramePr>
        <p:xfrm>
          <a:off x="6096000" y="2209799"/>
          <a:ext cx="5149516" cy="442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8CC8C-0EA1-4EA0-BB6D-9276A98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9C8A6D-A39E-475D-B02C-0BBB4A3E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539114"/>
              </p:ext>
            </p:extLst>
          </p:nvPr>
        </p:nvGraphicFramePr>
        <p:xfrm>
          <a:off x="2652554" y="1140714"/>
          <a:ext cx="6886891" cy="457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7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ECACD-F3C4-463F-90E0-6BEE918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Alternativas testadas dignas de nota: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596882-5C9C-4911-8574-142B85CD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Burrows-Wheeler</a:t>
            </a:r>
            <a:r>
              <a:rPr lang="pt-PT" dirty="0"/>
              <a:t> </a:t>
            </a:r>
            <a:r>
              <a:rPr lang="pt-PT" dirty="0" err="1"/>
              <a:t>Transform</a:t>
            </a:r>
            <a:r>
              <a:rPr lang="pt-PT" dirty="0"/>
              <a:t> -&gt; Move to </a:t>
            </a:r>
            <a:r>
              <a:rPr lang="pt-PT" dirty="0" err="1"/>
              <a:t>Front</a:t>
            </a:r>
            <a:r>
              <a:rPr lang="pt-PT" dirty="0"/>
              <a:t> -&gt;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Lenght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: com tempos de compressão bastante próximos do algoritmo que apresentámos, este algoritmo apresentou resultados aceitáveis no ficheiro de imagem (taxa de compressão de ~60%), os resultados no ficheiro de texto foram menos promissores: taxa de compressão de 20%. Atribuímos este mau resultado à baixa redundância espacial do ficheiro de texto, mesmo após as transformações aplicadas. </a:t>
            </a:r>
          </a:p>
        </p:txBody>
      </p:sp>
    </p:spTree>
    <p:extLst>
      <p:ext uri="{BB962C8B-B14F-4D97-AF65-F5344CB8AC3E}">
        <p14:creationId xmlns:p14="http://schemas.microsoft.com/office/powerpoint/2010/main" val="15970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5B7864-344D-4661-86CC-B9297E54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9930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Prediction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Partial</a:t>
            </a:r>
            <a:r>
              <a:rPr lang="pt-PT" dirty="0"/>
              <a:t> </a:t>
            </a:r>
            <a:r>
              <a:rPr lang="pt-PT" dirty="0" err="1"/>
              <a:t>Matching</a:t>
            </a:r>
            <a:r>
              <a:rPr lang="pt-PT" dirty="0"/>
              <a:t>: Apesar de ter sido com este método que obtivemos os melhores resultados em termos de taxa da compressão (a custo dos elevados tempo de compressão em comparação com o algoritmo proposto), não conseguimos atribuir este sucesso a nenhum fator específico que conseguíssemos explicar. Apesar das nossas tentativas de transformação dos dados de forma a ainda melhorar mais os resultados do PPM, esses esforços foram infrutíferos: os melhores resultados foram aqueles em que apenas aplicámos o PPM: taxas de compressão de 65% e 78% para o texto e para a imagem, respetivamente, com tempo de compressão de 17.5 segundos e 216 segundos.</a:t>
            </a:r>
          </a:p>
        </p:txBody>
      </p:sp>
    </p:spTree>
    <p:extLst>
      <p:ext uri="{BB962C8B-B14F-4D97-AF65-F5344CB8AC3E}">
        <p14:creationId xmlns:p14="http://schemas.microsoft.com/office/powerpoint/2010/main" val="266946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PT" dirty="0"/>
              <a:t>A Teoria d Informação pode ser usada com bastante eficácia na compressão de dados. </a:t>
            </a:r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estudar</a:t>
            </a:r>
            <a:r>
              <a:rPr lang="en-US" dirty="0"/>
              <a:t> o context dos CODEC’s : Coder / Decoder</a:t>
            </a:r>
          </a:p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lossless –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PPM e Huffman Encoding.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7B1A6-189D-4D00-A7DD-6E0D31A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PT" i="1" dirty="0"/>
              <a:t>PPM – </a:t>
            </a:r>
            <a:r>
              <a:rPr lang="pt-PT" i="1" dirty="0" err="1"/>
              <a:t>Predictions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</a:t>
            </a:r>
            <a:r>
              <a:rPr lang="pt-PT" i="1" dirty="0" err="1"/>
              <a:t>Partial</a:t>
            </a:r>
            <a:r>
              <a:rPr lang="pt-PT" i="1" dirty="0"/>
              <a:t> </a:t>
            </a:r>
            <a:r>
              <a:rPr lang="pt-PT" i="1" dirty="0" err="1"/>
              <a:t>Matching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B1A44-CD83-4D67-9994-CAB201740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8" y="2250141"/>
            <a:ext cx="5384800" cy="43418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PT" dirty="0"/>
              <a:t>Tal como se passa com o </a:t>
            </a:r>
            <a:r>
              <a:rPr lang="pt-PT" i="1" dirty="0" err="1"/>
              <a:t>Context</a:t>
            </a:r>
            <a:r>
              <a:rPr lang="pt-PT" i="1" dirty="0"/>
              <a:t> </a:t>
            </a:r>
            <a:r>
              <a:rPr lang="pt-PT" i="1" dirty="0" err="1"/>
              <a:t>Mixing</a:t>
            </a:r>
            <a:r>
              <a:rPr lang="pt-PT" dirty="0"/>
              <a:t>, esta técnica realiza predições do símbolo seguinte, baseando-se num conjunto dos símbolos anteriormente </a:t>
            </a:r>
            <a:r>
              <a:rPr lang="pt-PT" dirty="0" err="1"/>
              <a:t>analizados</a:t>
            </a:r>
            <a:r>
              <a:rPr lang="pt-PT" dirty="0"/>
              <a:t>.</a:t>
            </a:r>
          </a:p>
          <a:p>
            <a:r>
              <a:rPr lang="pt-PT" dirty="0"/>
              <a:t>É feito um tabelamento dos símbolos únicos, organizado por probabilidade de ser o próximo.</a:t>
            </a:r>
          </a:p>
          <a:p>
            <a:r>
              <a:rPr lang="pt-PT" dirty="0"/>
              <a:t>À medida que o algoritmo é aplicado, essa tabela vai sendo atualizada, e as predições futuras são feitas com base nessa tabela.</a:t>
            </a:r>
          </a:p>
          <a:p>
            <a:endParaRPr lang="pt-PT" dirty="0"/>
          </a:p>
        </p:txBody>
      </p:sp>
      <p:pic>
        <p:nvPicPr>
          <p:cNvPr id="4100" name="Picture 4" descr="Resultado de imagem para prediction by partial matching">
            <a:extLst>
              <a:ext uri="{FF2B5EF4-FFF2-40B4-BE49-F238E27FC236}">
                <a16:creationId xmlns:a16="http://schemas.microsoft.com/office/drawing/2014/main" id="{CA8553E9-99A1-44CD-98D5-CED8B30756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2" y="2209800"/>
            <a:ext cx="5384800" cy="4038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297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2691-F8E3-4BE4-9E9A-2F82FDE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sugerido: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6F68DB-4C08-4353-ABB4-AF5243A81AEF}"/>
              </a:ext>
            </a:extLst>
          </p:cNvPr>
          <p:cNvSpPr txBox="1"/>
          <p:nvPr/>
        </p:nvSpPr>
        <p:spPr>
          <a:xfrm>
            <a:off x="3927308" y="2257773"/>
            <a:ext cx="433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455F51"/>
                </a:solidFill>
              </a:rPr>
              <a:t>Burrows-Wheeler</a:t>
            </a:r>
            <a:r>
              <a:rPr lang="pt-PT" sz="2800" dirty="0">
                <a:solidFill>
                  <a:srgbClr val="455F51"/>
                </a:solidFill>
              </a:rPr>
              <a:t> </a:t>
            </a:r>
            <a:r>
              <a:rPr lang="pt-PT" sz="2800" dirty="0" err="1">
                <a:solidFill>
                  <a:srgbClr val="455F51"/>
                </a:solidFill>
              </a:rPr>
              <a:t>Transform</a:t>
            </a:r>
            <a:r>
              <a:rPr lang="pt-PT" sz="2800" dirty="0">
                <a:solidFill>
                  <a:srgbClr val="455F51"/>
                </a:solidFill>
              </a:rPr>
              <a:t> 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8B0902-0D12-4E71-9501-6564166BF71F}"/>
              </a:ext>
            </a:extLst>
          </p:cNvPr>
          <p:cNvSpPr txBox="1"/>
          <p:nvPr/>
        </p:nvSpPr>
        <p:spPr>
          <a:xfrm>
            <a:off x="4983583" y="3701870"/>
            <a:ext cx="222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rgbClr val="455F51"/>
                </a:solidFill>
              </a:rPr>
              <a:t>Move to </a:t>
            </a:r>
            <a:r>
              <a:rPr lang="pt-PT" sz="2800" dirty="0" err="1">
                <a:solidFill>
                  <a:srgbClr val="455F51"/>
                </a:solidFill>
              </a:rPr>
              <a:t>front</a:t>
            </a:r>
            <a:endParaRPr lang="pt-PT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A686F5A-21F1-4F0A-8251-7DFA18F5C04A}"/>
              </a:ext>
            </a:extLst>
          </p:cNvPr>
          <p:cNvCxnSpPr>
            <a:stCxn id="10" idx="2"/>
          </p:cNvCxnSpPr>
          <p:nvPr/>
        </p:nvCxnSpPr>
        <p:spPr>
          <a:xfrm>
            <a:off x="6096000" y="4225090"/>
            <a:ext cx="0" cy="89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5A7FF114-6996-4E22-A2BD-824DC9FDA7E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2780993"/>
            <a:ext cx="0" cy="92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D8FB18-233E-4667-B79F-2E1BDCD4C4FD}"/>
              </a:ext>
            </a:extLst>
          </p:cNvPr>
          <p:cNvSpPr txBox="1"/>
          <p:nvPr/>
        </p:nvSpPr>
        <p:spPr>
          <a:xfrm>
            <a:off x="4649454" y="5191780"/>
            <a:ext cx="2893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rgbClr val="455F51"/>
                </a:solidFill>
              </a:rPr>
              <a:t>Huffman</a:t>
            </a:r>
            <a:r>
              <a:rPr lang="pt-PT" sz="2800" dirty="0">
                <a:solidFill>
                  <a:srgbClr val="455F51"/>
                </a:solidFill>
              </a:rPr>
              <a:t> </a:t>
            </a:r>
            <a:r>
              <a:rPr lang="pt-PT" sz="2800" dirty="0" err="1">
                <a:solidFill>
                  <a:srgbClr val="455F51"/>
                </a:solidFill>
              </a:rPr>
              <a:t>Encoding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22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BWT – Burrows-Wheeler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transformada</a:t>
            </a:r>
            <a:r>
              <a:rPr lang="en-US" dirty="0"/>
              <a:t> de Burrows-Wheeler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atua</a:t>
            </a:r>
            <a:r>
              <a:rPr lang="en-US" dirty="0"/>
              <a:t>, por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.</a:t>
            </a:r>
          </a:p>
          <a:p>
            <a:r>
              <a:rPr lang="en-US" dirty="0" err="1"/>
              <a:t>Meramente</a:t>
            </a:r>
            <a:r>
              <a:rPr lang="en-US" dirty="0"/>
              <a:t> </a:t>
            </a:r>
            <a:r>
              <a:rPr lang="en-US" dirty="0" err="1"/>
              <a:t>rearranja</a:t>
            </a:r>
            <a:r>
              <a:rPr lang="en-US" dirty="0"/>
              <a:t> e </a:t>
            </a:r>
            <a:r>
              <a:rPr lang="en-US" dirty="0" err="1"/>
              <a:t>organiza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compressão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sucessivas</a:t>
            </a:r>
            <a:r>
              <a:rPr lang="en-US" dirty="0"/>
              <a:t> </a:t>
            </a:r>
            <a:r>
              <a:rPr lang="en-US" dirty="0" err="1"/>
              <a:t>rotações</a:t>
            </a:r>
            <a:r>
              <a:rPr lang="en-US" dirty="0"/>
              <a:t> e </a:t>
            </a:r>
            <a:r>
              <a:rPr lang="en-US" dirty="0" err="1"/>
              <a:t>reorganizações</a:t>
            </a:r>
            <a:endParaRPr lang="en-US" dirty="0"/>
          </a:p>
          <a:p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b="1" dirty="0" err="1"/>
              <a:t>aumentar</a:t>
            </a:r>
            <a:r>
              <a:rPr lang="en-US" b="1" dirty="0"/>
              <a:t> a </a:t>
            </a:r>
            <a:r>
              <a:rPr lang="en-US" b="1" dirty="0" err="1"/>
              <a:t>redundância</a:t>
            </a:r>
            <a:r>
              <a:rPr lang="en-US" b="1" dirty="0"/>
              <a:t> </a:t>
            </a:r>
            <a:r>
              <a:rPr lang="en-US" b="1" dirty="0" err="1"/>
              <a:t>espacial</a:t>
            </a:r>
            <a:r>
              <a:rPr lang="en-US" dirty="0"/>
              <a:t>: </a:t>
            </a:r>
            <a:r>
              <a:rPr lang="en-US" dirty="0" err="1"/>
              <a:t>semelhança</a:t>
            </a:r>
            <a:r>
              <a:rPr lang="en-US" dirty="0"/>
              <a:t> entre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9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87F0-60CA-424A-9D30-726C68B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122" name="Picture 2" descr="Resultado de imagem para burrow wheeler transform">
            <a:extLst>
              <a:ext uri="{FF2B5EF4-FFF2-40B4-BE49-F238E27FC236}">
                <a16:creationId xmlns:a16="http://schemas.microsoft.com/office/drawing/2014/main" id="{0BBE92FF-A44F-44CF-8810-CB1CA6F59F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10" y="2268583"/>
            <a:ext cx="8286779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i="1" dirty="0"/>
              <a:t>Move to </a:t>
            </a:r>
            <a:r>
              <a:rPr lang="pt-PT" i="1" dirty="0" err="1"/>
              <a:t>Front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dirty="0"/>
              <a:t>Após aplicada a transformada de </a:t>
            </a:r>
            <a:r>
              <a:rPr lang="pt-PT" dirty="0" err="1"/>
              <a:t>Burrows-Wheeler</a:t>
            </a:r>
            <a:r>
              <a:rPr lang="pt-PT" dirty="0"/>
              <a:t>, ficamos na posse de uma mensagem com menor entropia, e mais redundância espacial.</a:t>
            </a:r>
          </a:p>
          <a:p>
            <a:pPr rtl="0"/>
            <a:r>
              <a:rPr lang="pt-PT" dirty="0"/>
              <a:t>Isto irá permitir a eficácia do algoritmo, que é beneficiado quando recebe informação com alta redundância espacial. Porquê?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F350-1900-438E-8442-3B29DA7A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34CC6C-0556-4FE3-AF68-1100C0C4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E408D1-E7DF-4FC5-A5A4-225FD78AF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" t="788" b="1"/>
          <a:stretch/>
        </p:blipFill>
        <p:spPr>
          <a:xfrm>
            <a:off x="2784453" y="1694701"/>
            <a:ext cx="6623094" cy="34685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1D38C3-7652-4D2A-ABC5-ADB9DE4E6095}"/>
              </a:ext>
            </a:extLst>
          </p:cNvPr>
          <p:cNvSpPr/>
          <p:nvPr/>
        </p:nvSpPr>
        <p:spPr>
          <a:xfrm>
            <a:off x="4932947" y="4207443"/>
            <a:ext cx="441158" cy="4090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F72334-72F8-44F3-A532-B1449C696760}"/>
              </a:ext>
            </a:extLst>
          </p:cNvPr>
          <p:cNvSpPr/>
          <p:nvPr/>
        </p:nvSpPr>
        <p:spPr>
          <a:xfrm>
            <a:off x="5795211" y="3614286"/>
            <a:ext cx="216568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4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6824B-06AE-44FD-AA0D-4C07B494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BAEC50-5137-477A-9691-772185A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alta redundância irá permitir gerar uma sequência consistente maioritariamente em 0’s e números positivos próximos deste, o que irá facilitar ainda mais o próximo passo do algoritmo: </a:t>
            </a:r>
            <a:r>
              <a:rPr lang="pt-PT" dirty="0" err="1"/>
              <a:t>Huffman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2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e formaçã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9_TF03460604" id="{196ED37B-AC7B-4DA8-A68D-2D338A0D5577}" vid="{30372BC6-7C3F-4B5E-8748-0BC844B4BB22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238</TotalTime>
  <Words>750</Words>
  <Application>Microsoft Office PowerPoint</Application>
  <PresentationFormat>Ecrã Panorâmico</PresentationFormat>
  <Paragraphs>52</Paragraphs>
  <Slides>18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Wingdings 2</vt:lpstr>
      <vt:lpstr>Apresentação de formação</vt:lpstr>
      <vt:lpstr>CODEC não destrutiva para Texto e Imagem </vt:lpstr>
      <vt:lpstr>Introdução</vt:lpstr>
      <vt:lpstr>PPM – Predictions by Partial Matching</vt:lpstr>
      <vt:lpstr>Algoritmo sugerido:</vt:lpstr>
      <vt:lpstr>BWT – Burrows-Wheeler Transform</vt:lpstr>
      <vt:lpstr>Apresentação do PowerPoint</vt:lpstr>
      <vt:lpstr>Move to Front</vt:lpstr>
      <vt:lpstr>Apresentação do PowerPoint</vt:lpstr>
      <vt:lpstr>Apresentação do PowerPoint</vt:lpstr>
      <vt:lpstr>Codificação – Códigos de Huffman </vt:lpstr>
      <vt:lpstr>Apresentação do PowerPoint</vt:lpstr>
      <vt:lpstr>Apresentação do PowerPoint</vt:lpstr>
      <vt:lpstr>Análise de resultados – war_and_peace.txt (3.36MB) </vt:lpstr>
      <vt:lpstr>Apresentação do PowerPoint</vt:lpstr>
      <vt:lpstr>Análise de resultados – cromenco_c10.bmp (33.987MB) </vt:lpstr>
      <vt:lpstr>Apresentação do PowerPoint</vt:lpstr>
      <vt:lpstr>Alternativas testadas dignas de nota: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 não destrutiva para Texto e Imagem</dc:title>
  <dc:creator>João Tex</dc:creator>
  <cp:lastModifiedBy>João Tex</cp:lastModifiedBy>
  <cp:revision>12</cp:revision>
  <dcterms:created xsi:type="dcterms:W3CDTF">2019-12-22T18:03:18Z</dcterms:created>
  <dcterms:modified xsi:type="dcterms:W3CDTF">2019-12-23T14:12:25Z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