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72" r:id="rId12"/>
    <p:sldId id="273" r:id="rId13"/>
    <p:sldId id="274" r:id="rId14"/>
    <p:sldId id="277" r:id="rId15"/>
    <p:sldId id="278" r:id="rId16"/>
    <p:sldId id="27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8F79B-EF44-4E0E-AC4B-DE737BE7B758}" v="83" dt="2019-11-23T20:19:26.59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2" autoAdjust="0"/>
    <p:restoredTop sz="89911" autoAdjust="0"/>
  </p:normalViewPr>
  <p:slideViewPr>
    <p:cSldViewPr snapToGrid="0">
      <p:cViewPr varScale="1">
        <p:scale>
          <a:sx n="111" d="100"/>
          <a:sy n="111" d="100"/>
        </p:scale>
        <p:origin x="132" y="52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Estado da Arte de algoritmos de compressão lossless para texto e imagem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Apresentado por:</a:t>
            </a:r>
          </a:p>
          <a:p>
            <a:r>
              <a:rPr lang="en-US" dirty="0"/>
              <a:t>Afonso Serra, 2018279154</a:t>
            </a:r>
          </a:p>
          <a:p>
            <a:r>
              <a:rPr lang="en-US" dirty="0"/>
              <a:t>Dinis Carvalho, 2018278118</a:t>
            </a:r>
          </a:p>
          <a:p>
            <a:r>
              <a:rPr lang="en-US" dirty="0"/>
              <a:t>João Teixeira, 2018278532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BWT – Burrows-Wheeler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transformada</a:t>
            </a:r>
            <a:r>
              <a:rPr lang="en-US" dirty="0"/>
              <a:t> de Burrows-Wheeler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atua</a:t>
            </a:r>
            <a:r>
              <a:rPr lang="en-US" dirty="0"/>
              <a:t>, por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compressão</a:t>
            </a:r>
            <a:r>
              <a:rPr lang="en-US" dirty="0"/>
              <a:t>.</a:t>
            </a:r>
          </a:p>
          <a:p>
            <a:r>
              <a:rPr lang="en-US" dirty="0" err="1"/>
              <a:t>Meramente</a:t>
            </a:r>
            <a:r>
              <a:rPr lang="en-US" dirty="0"/>
              <a:t> </a:t>
            </a:r>
            <a:r>
              <a:rPr lang="en-US" dirty="0" err="1"/>
              <a:t>rearranja</a:t>
            </a:r>
            <a:r>
              <a:rPr lang="en-US" dirty="0"/>
              <a:t> e </a:t>
            </a:r>
            <a:r>
              <a:rPr lang="en-US" dirty="0" err="1"/>
              <a:t>organiza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forma 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compressão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sucessivas</a:t>
            </a:r>
            <a:r>
              <a:rPr lang="en-US" dirty="0"/>
              <a:t> </a:t>
            </a:r>
            <a:r>
              <a:rPr lang="en-US" dirty="0" err="1"/>
              <a:t>rotações</a:t>
            </a:r>
            <a:r>
              <a:rPr lang="en-US" dirty="0"/>
              <a:t> e </a:t>
            </a:r>
            <a:r>
              <a:rPr lang="en-US" dirty="0" err="1"/>
              <a:t>reorganizações</a:t>
            </a:r>
            <a:endParaRPr lang="en-US" dirty="0"/>
          </a:p>
          <a:p>
            <a:r>
              <a:rPr lang="en-US" dirty="0" err="1"/>
              <a:t>Facilita</a:t>
            </a:r>
            <a:r>
              <a:rPr lang="en-US" dirty="0"/>
              <a:t> a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aumentar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: </a:t>
            </a:r>
            <a:r>
              <a:rPr lang="en-US" dirty="0" err="1"/>
              <a:t>semelhança</a:t>
            </a:r>
            <a:r>
              <a:rPr lang="en-US" dirty="0"/>
              <a:t> entre </a:t>
            </a:r>
            <a:r>
              <a:rPr lang="en-US" dirty="0" err="1"/>
              <a:t>símbolos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487F0-60CA-424A-9D30-726C68BB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122" name="Picture 2" descr="Resultado de imagem para burrow wheeler transform">
            <a:extLst>
              <a:ext uri="{FF2B5EF4-FFF2-40B4-BE49-F238E27FC236}">
                <a16:creationId xmlns:a16="http://schemas.microsoft.com/office/drawing/2014/main" id="{0BBE92FF-A44F-44CF-8810-CB1CA6F59F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10" y="2268583"/>
            <a:ext cx="8286779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7A7B7-BAB5-43A0-B817-5DCDAC2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LZ-77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01D62F-0A85-4851-9338-5EEE02A8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transformada </a:t>
            </a:r>
            <a:r>
              <a:rPr lang="pt-PT" dirty="0" err="1"/>
              <a:t>Lempel-Ziv</a:t>
            </a:r>
            <a:r>
              <a:rPr lang="pt-PT" dirty="0"/>
              <a:t> deu origem a um dos mais conhecidos algoritmos de compressão de sempre – o LZ77.</a:t>
            </a:r>
          </a:p>
          <a:p>
            <a:r>
              <a:rPr lang="pt-PT" dirty="0"/>
              <a:t>Este algoritmo é o </a:t>
            </a:r>
            <a:r>
              <a:rPr lang="pt-PT" i="1" dirty="0" err="1"/>
              <a:t>backbone</a:t>
            </a:r>
            <a:r>
              <a:rPr lang="pt-PT" dirty="0"/>
              <a:t> de grande parte da compressão moderna, quer na sua forma original quer nos seus “descendentes”, como por exemplo o LZSS (</a:t>
            </a:r>
            <a:r>
              <a:rPr lang="pt-PT" i="1" dirty="0" err="1"/>
              <a:t>WinRar</a:t>
            </a:r>
            <a:r>
              <a:rPr lang="pt-PT" dirty="0"/>
              <a:t>), o DEFLATE (</a:t>
            </a:r>
            <a:r>
              <a:rPr lang="pt-PT" i="1" dirty="0"/>
              <a:t>GZIP</a:t>
            </a:r>
            <a:r>
              <a:rPr lang="pt-PT" dirty="0"/>
              <a:t>) ou o LZMA (</a:t>
            </a:r>
            <a:r>
              <a:rPr lang="pt-PT" i="1" dirty="0"/>
              <a:t>7ZIP</a:t>
            </a:r>
            <a:r>
              <a:rPr lang="pt-PT" dirty="0"/>
              <a:t>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97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8CAF6-F41A-4F80-A30F-D2D96A07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DCD052-B4CE-4A81-A767-BB6915A6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C1750F-24DA-48EC-A546-994B3D5B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31" y="1266444"/>
            <a:ext cx="7504137" cy="43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242A5-404B-4A2F-A454-E57371E2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Codificação – </a:t>
            </a:r>
            <a:r>
              <a:rPr lang="pt-PT" i="1" dirty="0"/>
              <a:t>Códigos de </a:t>
            </a:r>
            <a:r>
              <a:rPr lang="pt-PT" i="1" dirty="0" err="1"/>
              <a:t>Huffman</a:t>
            </a:r>
            <a:r>
              <a:rPr lang="pt-PT" i="1" dirty="0"/>
              <a:t>	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13B1DF-21D2-4F1B-A7DC-71F05DC4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de Codificação de </a:t>
            </a:r>
            <a:r>
              <a:rPr lang="pt-PT" dirty="0" err="1"/>
              <a:t>Huffman</a:t>
            </a:r>
            <a:r>
              <a:rPr lang="pt-PT" dirty="0"/>
              <a:t> usa a distribuição de probabilidades do alfabeto da fonte para desenvolver códigos de comprimento variável para os símbolos.</a:t>
            </a:r>
          </a:p>
          <a:p>
            <a:r>
              <a:rPr lang="pt-PT" dirty="0"/>
              <a:t>Códigos mais pequenos são usados para símbolos com maior probabilidade e códigos maiores são atribuídos a símbolos com menor probabilidade.</a:t>
            </a:r>
          </a:p>
          <a:p>
            <a:r>
              <a:rPr lang="pt-PT" dirty="0"/>
              <a:t>É criada uma árvore binária usando os símbolos como folhas da árvore, de acordo com as suas probabilidades</a:t>
            </a:r>
          </a:p>
        </p:txBody>
      </p:sp>
    </p:spTree>
    <p:extLst>
      <p:ext uri="{BB962C8B-B14F-4D97-AF65-F5344CB8AC3E}">
        <p14:creationId xmlns:p14="http://schemas.microsoft.com/office/powerpoint/2010/main" val="30573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F7BCE-85FF-47E0-AE83-B010BAD2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Resultado de imagem para huffman tree">
            <a:extLst>
              <a:ext uri="{FF2B5EF4-FFF2-40B4-BE49-F238E27FC236}">
                <a16:creationId xmlns:a16="http://schemas.microsoft.com/office/drawing/2014/main" id="{E3F5E65B-CF30-46DB-9EB1-68BF35574F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57" y="1143000"/>
            <a:ext cx="6802285" cy="49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D4B2F-BC2D-4340-B20F-833EB528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Arithmetic</a:t>
            </a:r>
            <a:r>
              <a:rPr lang="pt-PT" i="1" dirty="0"/>
              <a:t> </a:t>
            </a:r>
            <a:r>
              <a:rPr lang="pt-PT" i="1" dirty="0" err="1"/>
              <a:t>Encoding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C15018-7B19-459A-B059-3654C8E9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Método de codificação entrópica usado para comprimir dados, quando a distribuição estatística dos dados a comprimir é conhecida.</a:t>
            </a:r>
          </a:p>
          <a:p>
            <a:r>
              <a:rPr lang="pt-PT" dirty="0"/>
              <a:t>O conjunto de dados é representado por valores entre 0 e 1.</a:t>
            </a:r>
          </a:p>
          <a:p>
            <a:r>
              <a:rPr lang="pt-PT" dirty="0"/>
              <a:t>Este método em vez de ser fixo relativamente ao número de símbolos a codificar depende da frequência estatística com que a fonte produz cada símbolo do seu alfabeto.</a:t>
            </a:r>
          </a:p>
          <a:p>
            <a:r>
              <a:rPr lang="pt-PT" dirty="0"/>
              <a:t>À medida que vai codificando novos símbolos os intervalos vão sendo subdivididos para codificar um símbolo novo. Este processo é repetido até que seja possível representar vários símbolos por um valor</a:t>
            </a:r>
          </a:p>
          <a:p>
            <a:r>
              <a:rPr lang="pt-PT" dirty="0"/>
              <a:t>A sua vantagem em relação aos códigos de </a:t>
            </a:r>
            <a:r>
              <a:rPr lang="pt-PT" dirty="0" err="1"/>
              <a:t>Huffman</a:t>
            </a:r>
            <a:r>
              <a:rPr lang="pt-PT" dirty="0"/>
              <a:t> consiste no facto de ser possível agrupar vários símbolos da fonte e representá-los com apenas um símbolo na fonte comprimida.</a:t>
            </a:r>
          </a:p>
        </p:txBody>
      </p:sp>
    </p:spTree>
    <p:extLst>
      <p:ext uri="{BB962C8B-B14F-4D97-AF65-F5344CB8AC3E}">
        <p14:creationId xmlns:p14="http://schemas.microsoft.com/office/powerpoint/2010/main" val="16952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BEB01-DAFE-403F-973A-CA2D03B2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Primeiras 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D3468A-3E2C-4045-AD94-122AEDF0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Torna-se claro que o estado da arte deste ramo da teoria da informação está assegurado pelo método PPM.</a:t>
            </a:r>
          </a:p>
          <a:p>
            <a:r>
              <a:rPr lang="pt-PT" dirty="0"/>
              <a:t>Apesar de não ser maximizante das taxas de compressão, ao contrário do método CM, é o que melhor equilibra os critérios que utilizámos neste trabalho. É portanto o mais praticável. </a:t>
            </a:r>
          </a:p>
          <a:p>
            <a:r>
              <a:rPr lang="pt-PT" dirty="0"/>
              <a:t>Não se reprova, no entanto, o potencial extremo do método CM, unicamente devido às enormes taxas de compressão que tem vindo a apresentar.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08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Teoria da Informação pode ser usada com bastante eficácia na compressão de dados. </a:t>
            </a:r>
            <a:endParaRPr lang="en-US" dirty="0"/>
          </a:p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estudar</a:t>
            </a:r>
            <a:r>
              <a:rPr lang="en-US" dirty="0"/>
              <a:t> o context dos CODEC’s : Coder / Decoder</a:t>
            </a:r>
          </a:p>
          <a:p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lossless –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Lossy Compression – </a:t>
            </a:r>
            <a:r>
              <a:rPr lang="en-US" i="1" dirty="0" err="1"/>
              <a:t>Compressão</a:t>
            </a:r>
            <a:r>
              <a:rPr lang="en-US" i="1" dirty="0"/>
              <a:t> </a:t>
            </a:r>
            <a:r>
              <a:rPr lang="en-US" i="1" dirty="0" err="1"/>
              <a:t>Destrutiva</a:t>
            </a:r>
            <a:endParaRPr lang="en-US" i="1" dirty="0"/>
          </a:p>
        </p:txBody>
      </p:sp>
      <p:pic>
        <p:nvPicPr>
          <p:cNvPr id="1026" name="Picture 2" descr="Resultado de imagem para file compression schematics">
            <a:extLst>
              <a:ext uri="{FF2B5EF4-FFF2-40B4-BE49-F238E27FC236}">
                <a16:creationId xmlns:a16="http://schemas.microsoft.com/office/drawing/2014/main" id="{661DF7BB-128C-4993-8089-32CB7D156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" t="46518" r="-1"/>
          <a:stretch/>
        </p:blipFill>
        <p:spPr bwMode="auto">
          <a:xfrm>
            <a:off x="1377024" y="3429000"/>
            <a:ext cx="8711974" cy="25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984F83-57DE-4C98-BD71-B90303CB75F0}"/>
              </a:ext>
            </a:extLst>
          </p:cNvPr>
          <p:cNvSpPr txBox="1">
            <a:spLocks/>
          </p:cNvSpPr>
          <p:nvPr/>
        </p:nvSpPr>
        <p:spPr>
          <a:xfrm>
            <a:off x="609600" y="2249424"/>
            <a:ext cx="4311535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857E35-826E-41B0-AC32-D8A6DFB5C739}"/>
              </a:ext>
            </a:extLst>
          </p:cNvPr>
          <p:cNvSpPr txBox="1">
            <a:spLocks/>
          </p:cNvSpPr>
          <p:nvPr/>
        </p:nvSpPr>
        <p:spPr>
          <a:xfrm>
            <a:off x="609600" y="2249424"/>
            <a:ext cx="10246822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compressão</a:t>
            </a:r>
            <a:r>
              <a:rPr lang="en-US" dirty="0"/>
              <a:t> é </a:t>
            </a:r>
            <a:r>
              <a:rPr lang="en-US" dirty="0" err="1"/>
              <a:t>perdida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. </a:t>
            </a:r>
          </a:p>
          <a:p>
            <a:r>
              <a:rPr lang="en-US" dirty="0" err="1"/>
              <a:t>Dependendo</a:t>
            </a:r>
            <a:r>
              <a:rPr lang="en-US" dirty="0"/>
              <a:t> do </a:t>
            </a:r>
            <a:r>
              <a:rPr lang="en-US" dirty="0" err="1"/>
              <a:t>contexto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perda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ser </a:t>
            </a:r>
            <a:r>
              <a:rPr lang="en-US" dirty="0" err="1"/>
              <a:t>significativa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Lossless Compression </a:t>
            </a:r>
            <a:r>
              <a:rPr lang="en-US" dirty="0"/>
              <a:t>–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Destrutiva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49424"/>
            <a:ext cx="8758843" cy="4325112"/>
          </a:xfrm>
        </p:spPr>
        <p:txBody>
          <a:bodyPr>
            <a:norm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infomação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incial</a:t>
            </a:r>
            <a:r>
              <a:rPr lang="en-US" dirty="0"/>
              <a:t> e a de output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.</a:t>
            </a:r>
          </a:p>
        </p:txBody>
      </p:sp>
      <p:pic>
        <p:nvPicPr>
          <p:cNvPr id="5" name="Picture 2" descr="Resultado de imagem para file compression schematics">
            <a:extLst>
              <a:ext uri="{FF2B5EF4-FFF2-40B4-BE49-F238E27FC236}">
                <a16:creationId xmlns:a16="http://schemas.microsoft.com/office/drawing/2014/main" id="{8ACDD154-CDBF-4F79-9688-60848950F5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" t="-1039" r="-1" b="56373"/>
          <a:stretch/>
        </p:blipFill>
        <p:spPr bwMode="auto">
          <a:xfrm>
            <a:off x="2274522" y="3505200"/>
            <a:ext cx="930787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 err="1"/>
              <a:t>Motivação</a:t>
            </a:r>
            <a:r>
              <a:rPr lang="en-US" dirty="0"/>
              <a:t> – </a:t>
            </a:r>
            <a:r>
              <a:rPr lang="en-US" dirty="0" err="1"/>
              <a:t>Exemplo</a:t>
            </a:r>
            <a:r>
              <a:rPr lang="en-US" dirty="0"/>
              <a:t> real: NASA DSN</a:t>
            </a:r>
          </a:p>
        </p:txBody>
      </p:sp>
      <p:pic>
        <p:nvPicPr>
          <p:cNvPr id="2050" name="Picture 2" descr="Resultado de imagem para nasa deep space network">
            <a:extLst>
              <a:ext uri="{FF2B5EF4-FFF2-40B4-BE49-F238E27FC236}">
                <a16:creationId xmlns:a16="http://schemas.microsoft.com/office/drawing/2014/main" id="{621A9598-99C0-4634-882B-03F01E85518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5" r="5253" b="2"/>
          <a:stretch/>
        </p:blipFill>
        <p:spPr bwMode="auto">
          <a:xfrm>
            <a:off x="609600" y="2249425"/>
            <a:ext cx="5384800" cy="43418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rede </a:t>
            </a:r>
            <a:r>
              <a:rPr lang="en-US" i="1" dirty="0"/>
              <a:t>Deep Space Network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rede de </a:t>
            </a:r>
            <a:r>
              <a:rPr lang="en-US" dirty="0" err="1"/>
              <a:t>antenas</a:t>
            </a:r>
            <a:r>
              <a:rPr lang="en-US" dirty="0"/>
              <a:t> que </a:t>
            </a:r>
            <a:r>
              <a:rPr lang="en-US" dirty="0" err="1"/>
              <a:t>realizam</a:t>
            </a:r>
            <a:r>
              <a:rPr lang="en-US" dirty="0"/>
              <a:t> a </a:t>
            </a:r>
            <a:r>
              <a:rPr lang="en-US" dirty="0" err="1"/>
              <a:t>comunicação</a:t>
            </a:r>
            <a:r>
              <a:rPr lang="en-US" dirty="0"/>
              <a:t> e a </a:t>
            </a:r>
            <a:r>
              <a:rPr lang="en-US" dirty="0" err="1"/>
              <a:t>monitorização</a:t>
            </a:r>
            <a:r>
              <a:rPr lang="en-US" dirty="0"/>
              <a:t> das </a:t>
            </a:r>
            <a:r>
              <a:rPr lang="en-US" dirty="0" err="1"/>
              <a:t>missões</a:t>
            </a:r>
            <a:r>
              <a:rPr lang="en-US" dirty="0"/>
              <a:t> </a:t>
            </a:r>
            <a:r>
              <a:rPr lang="en-US" dirty="0" err="1"/>
              <a:t>interplanetárias</a:t>
            </a:r>
            <a:r>
              <a:rPr lang="en-US" dirty="0"/>
              <a:t>.</a:t>
            </a:r>
          </a:p>
          <a:p>
            <a:r>
              <a:rPr lang="en-US" dirty="0" err="1"/>
              <a:t>Algumas</a:t>
            </a:r>
            <a:r>
              <a:rPr lang="en-US" dirty="0"/>
              <a:t> das </a:t>
            </a:r>
            <a:r>
              <a:rPr lang="en-US" dirty="0" err="1"/>
              <a:t>ligações</a:t>
            </a:r>
            <a:r>
              <a:rPr lang="en-US" dirty="0"/>
              <a:t> </a:t>
            </a:r>
            <a:r>
              <a:rPr lang="en-US" dirty="0" err="1"/>
              <a:t>chegam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velocidades</a:t>
            </a:r>
            <a:r>
              <a:rPr lang="en-US" dirty="0"/>
              <a:t> de </a:t>
            </a:r>
            <a:r>
              <a:rPr lang="en-US" dirty="0" err="1"/>
              <a:t>transimssão</a:t>
            </a:r>
            <a:r>
              <a:rPr lang="en-US" dirty="0"/>
              <a:t> </a:t>
            </a:r>
            <a:r>
              <a:rPr lang="en-US" dirty="0" err="1"/>
              <a:t>tão</a:t>
            </a:r>
            <a:r>
              <a:rPr lang="en-US" dirty="0"/>
              <a:t> </a:t>
            </a:r>
            <a:r>
              <a:rPr lang="en-US" dirty="0" err="1"/>
              <a:t>baixas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500 bit/sec.</a:t>
            </a:r>
          </a:p>
          <a:p>
            <a:r>
              <a:rPr lang="en-US" dirty="0"/>
              <a:t>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do </a:t>
            </a:r>
            <a:r>
              <a:rPr lang="en-US" dirty="0" err="1"/>
              <a:t>telescópio</a:t>
            </a:r>
            <a:r>
              <a:rPr lang="en-US" dirty="0"/>
              <a:t> Hubble </a:t>
            </a:r>
            <a:r>
              <a:rPr lang="en-US" dirty="0" err="1"/>
              <a:t>demoraria</a:t>
            </a:r>
            <a:r>
              <a:rPr lang="en-US" dirty="0"/>
              <a:t> 444 horas a ser </a:t>
            </a:r>
            <a:r>
              <a:rPr lang="en-US" dirty="0" err="1"/>
              <a:t>transmitida</a:t>
            </a:r>
            <a:r>
              <a:rPr lang="en-US" dirty="0"/>
              <a:t> (por </a:t>
            </a:r>
            <a:r>
              <a:rPr lang="en-US" dirty="0" err="1"/>
              <a:t>exemplo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Comparação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9957993" cy="4325112"/>
          </a:xfrm>
        </p:spPr>
        <p:txBody>
          <a:bodyPr/>
          <a:lstStyle/>
          <a:p>
            <a:r>
              <a:rPr lang="en-US" dirty="0"/>
              <a:t>Taxa de </a:t>
            </a:r>
            <a:r>
              <a:rPr lang="en-US" dirty="0" err="1"/>
              <a:t>compressão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Onde</a:t>
            </a:r>
            <a:r>
              <a:rPr lang="en-US" dirty="0"/>
              <a:t> L(</a:t>
            </a:r>
            <a:r>
              <a:rPr lang="en-US" dirty="0" err="1"/>
              <a:t>orig</a:t>
            </a:r>
            <a:r>
              <a:rPr lang="en-US" dirty="0"/>
              <a:t>)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comprimento</a:t>
            </a:r>
            <a:r>
              <a:rPr lang="en-US" dirty="0"/>
              <a:t> do </a:t>
            </a:r>
            <a:r>
              <a:rPr lang="en-US" dirty="0" err="1"/>
              <a:t>ficheiro</a:t>
            </a:r>
            <a:r>
              <a:rPr lang="en-US" dirty="0"/>
              <a:t> original e L(comp) o </a:t>
            </a:r>
            <a:r>
              <a:rPr lang="en-US" dirty="0" err="1"/>
              <a:t>comprimento</a:t>
            </a:r>
            <a:r>
              <a:rPr lang="en-US" dirty="0"/>
              <a:t> do </a:t>
            </a:r>
            <a:r>
              <a:rPr lang="en-US" dirty="0" err="1"/>
              <a:t>ficheiro</a:t>
            </a:r>
            <a:r>
              <a:rPr lang="en-US" dirty="0"/>
              <a:t> </a:t>
            </a:r>
            <a:r>
              <a:rPr lang="en-US" dirty="0" err="1"/>
              <a:t>comprimido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D8FC3539-90DB-4049-B7BB-7911FA222A68}"/>
                  </a:ext>
                </a:extLst>
              </p:cNvPr>
              <p:cNvSpPr/>
              <p:nvPr/>
            </p:nvSpPr>
            <p:spPr>
              <a:xfrm>
                <a:off x="1657657" y="3263574"/>
                <a:ext cx="4592857" cy="806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pt-PT" sz="2800" spc="-5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2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𝑜𝑟𝑖𝑔</m:t>
                            </m:r>
                          </m:sub>
                        </m:sSub>
                        <m:r>
                          <a:rPr lang="pt-PT" sz="2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pt-PT" sz="2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𝑐𝑜𝑚𝑝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PT" sz="2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𝑜𝑟𝑖𝑔</m:t>
                            </m:r>
                          </m:sub>
                        </m:sSub>
                      </m:den>
                    </m:f>
                    <m:r>
                      <a:rPr lang="pt-PT" sz="2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×100</m:t>
                    </m:r>
                  </m:oMath>
                </a14:m>
                <a:endParaRPr lang="pt-PT" sz="2800" spc="-5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D8FC3539-90DB-4049-B7BB-7911FA222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657" y="3263574"/>
                <a:ext cx="4592857" cy="806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Comparação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Velocidade</a:t>
            </a:r>
            <a:r>
              <a:rPr lang="en-US" dirty="0"/>
              <a:t> de </a:t>
            </a:r>
            <a:r>
              <a:rPr lang="en-US" dirty="0" err="1"/>
              <a:t>compressão</a:t>
            </a:r>
            <a:r>
              <a:rPr lang="en-US" dirty="0"/>
              <a:t> e </a:t>
            </a:r>
            <a:r>
              <a:rPr lang="en-US" dirty="0" err="1"/>
              <a:t>descompressão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: </a:t>
            </a:r>
            <a:r>
              <a:rPr lang="pt-PT" dirty="0"/>
              <a:t>memória refere-se estritamente à memória necessária para o algoritmo poder correr. É uma das razões para programas como o </a:t>
            </a:r>
            <a:r>
              <a:rPr lang="pt-PT" dirty="0" err="1"/>
              <a:t>WinRAR</a:t>
            </a:r>
            <a:r>
              <a:rPr lang="pt-PT" dirty="0"/>
              <a:t> exigirem certas especificações de hardware para poderem ser utilizados.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Context Mixing Compression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1194473" cy="4341875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bits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um a um, e </a:t>
            </a:r>
            <a:r>
              <a:rPr lang="en-US" dirty="0" err="1"/>
              <a:t>baseia</a:t>
            </a:r>
            <a:r>
              <a:rPr lang="en-US" dirty="0"/>
              <a:t>-se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previsão</a:t>
            </a:r>
            <a:r>
              <a:rPr lang="en-US" dirty="0"/>
              <a:t> do </a:t>
            </a:r>
            <a:r>
              <a:rPr lang="en-US" dirty="0" err="1"/>
              <a:t>próximo</a:t>
            </a:r>
            <a:r>
              <a:rPr lang="en-US" dirty="0"/>
              <a:t> bit.</a:t>
            </a:r>
          </a:p>
          <a:p>
            <a:r>
              <a:rPr lang="en-US" dirty="0"/>
              <a:t>É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combinação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estatísticos</a:t>
            </a:r>
            <a:r>
              <a:rPr lang="en-US" dirty="0"/>
              <a:t> de forma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prever</a:t>
            </a:r>
            <a:r>
              <a:rPr lang="en-US" dirty="0"/>
              <a:t> o </a:t>
            </a:r>
            <a:r>
              <a:rPr lang="en-US" dirty="0" err="1"/>
              <a:t>próximo</a:t>
            </a:r>
            <a:r>
              <a:rPr lang="en-US" dirty="0"/>
              <a:t> bit.</a:t>
            </a:r>
          </a:p>
          <a:p>
            <a:r>
              <a:rPr lang="en-US" dirty="0"/>
              <a:t>Grande taxa de </a:t>
            </a:r>
            <a:r>
              <a:rPr lang="en-US" dirty="0" err="1"/>
              <a:t>compressão</a:t>
            </a:r>
            <a:r>
              <a:rPr lang="en-US" dirty="0"/>
              <a:t>, mas tempo de </a:t>
            </a:r>
            <a:r>
              <a:rPr lang="en-US" dirty="0" err="1"/>
              <a:t>compressão</a:t>
            </a:r>
            <a:r>
              <a:rPr lang="en-US" dirty="0"/>
              <a:t>, </a:t>
            </a:r>
            <a:r>
              <a:rPr lang="en-US" dirty="0" err="1"/>
              <a:t>descompressão</a:t>
            </a:r>
            <a:r>
              <a:rPr lang="en-US" dirty="0"/>
              <a:t> e 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. </a:t>
            </a:r>
          </a:p>
          <a:p>
            <a:r>
              <a:rPr lang="pt-PT" dirty="0"/>
              <a:t>Para uma mais fiel predição, são utilizadas duas formas de </a:t>
            </a:r>
            <a:r>
              <a:rPr lang="pt-PT" i="1" dirty="0"/>
              <a:t>misturar (</a:t>
            </a:r>
            <a:r>
              <a:rPr lang="pt-PT" i="1" dirty="0" err="1"/>
              <a:t>mixing</a:t>
            </a:r>
            <a:r>
              <a:rPr lang="pt-PT" i="1" dirty="0"/>
              <a:t>) </a:t>
            </a:r>
            <a:r>
              <a:rPr lang="pt-PT" dirty="0"/>
              <a:t>os contextos (que foram independentemente estimados): Linear </a:t>
            </a:r>
            <a:r>
              <a:rPr lang="pt-PT" dirty="0" err="1"/>
              <a:t>Mixing</a:t>
            </a:r>
            <a:r>
              <a:rPr lang="pt-PT" dirty="0"/>
              <a:t> e </a:t>
            </a:r>
            <a:r>
              <a:rPr lang="pt-PT" dirty="0" err="1"/>
              <a:t>Logistic</a:t>
            </a:r>
            <a:r>
              <a:rPr lang="pt-PT" dirty="0"/>
              <a:t> </a:t>
            </a:r>
            <a:r>
              <a:rPr lang="pt-PT" dirty="0" err="1"/>
              <a:t>Mixing</a:t>
            </a:r>
            <a:r>
              <a:rPr lang="pt-PT" dirty="0"/>
              <a:t>. O </a:t>
            </a:r>
            <a:r>
              <a:rPr lang="pt-PT" dirty="0" err="1"/>
              <a:t>Logistic</a:t>
            </a:r>
            <a:r>
              <a:rPr lang="pt-PT" dirty="0"/>
              <a:t> </a:t>
            </a:r>
            <a:r>
              <a:rPr lang="pt-PT" dirty="0" err="1"/>
              <a:t>Mixing</a:t>
            </a:r>
            <a:r>
              <a:rPr lang="pt-PT" dirty="0"/>
              <a:t> recorre a redes neurais artificiais para fazer as predições com mais exatidão.</a:t>
            </a:r>
          </a:p>
          <a:p>
            <a:r>
              <a:rPr lang="pt-PT" dirty="0"/>
              <a:t>Os contextos a utilizar irão depender do tipo de ficheiro.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7B1A6-189D-4D00-A7DD-6E0D31A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PT" i="1" dirty="0"/>
              <a:t>PPM – </a:t>
            </a:r>
            <a:r>
              <a:rPr lang="pt-PT" i="1" dirty="0" err="1"/>
              <a:t>Predictions</a:t>
            </a:r>
            <a:r>
              <a:rPr lang="pt-PT" i="1" dirty="0"/>
              <a:t> </a:t>
            </a:r>
            <a:r>
              <a:rPr lang="pt-PT" i="1" dirty="0" err="1"/>
              <a:t>by</a:t>
            </a:r>
            <a:r>
              <a:rPr lang="pt-PT" i="1" dirty="0"/>
              <a:t> </a:t>
            </a:r>
            <a:r>
              <a:rPr lang="pt-PT" i="1" dirty="0" err="1"/>
              <a:t>Partial</a:t>
            </a:r>
            <a:r>
              <a:rPr lang="pt-PT" i="1" dirty="0"/>
              <a:t> </a:t>
            </a:r>
            <a:r>
              <a:rPr lang="pt-PT" i="1" dirty="0" err="1"/>
              <a:t>Matching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FB1A44-CD83-4D67-9994-CAB201740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8" y="2250141"/>
            <a:ext cx="5384800" cy="43418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PT" dirty="0"/>
              <a:t>Tal como se passa com o </a:t>
            </a:r>
            <a:r>
              <a:rPr lang="pt-PT" i="1" dirty="0" err="1"/>
              <a:t>Context</a:t>
            </a:r>
            <a:r>
              <a:rPr lang="pt-PT" i="1" dirty="0"/>
              <a:t> </a:t>
            </a:r>
            <a:r>
              <a:rPr lang="pt-PT" i="1" dirty="0" err="1"/>
              <a:t>Mixing</a:t>
            </a:r>
            <a:r>
              <a:rPr lang="pt-PT" dirty="0"/>
              <a:t>, esta técnica realiza predições do símbolo seguinte, baseando-se num conjunto dos símbolos anteriormente </a:t>
            </a:r>
            <a:r>
              <a:rPr lang="pt-PT" dirty="0" err="1"/>
              <a:t>analizados</a:t>
            </a:r>
            <a:r>
              <a:rPr lang="pt-PT" dirty="0"/>
              <a:t>.</a:t>
            </a:r>
          </a:p>
          <a:p>
            <a:r>
              <a:rPr lang="pt-PT" dirty="0"/>
              <a:t>É feito um tabelamento dos símbolos únicos, organizado por probabilidade de ser o próximo.</a:t>
            </a:r>
          </a:p>
          <a:p>
            <a:r>
              <a:rPr lang="pt-PT" dirty="0"/>
              <a:t>À medida que o algoritmo é aplicado, essa tabela vai sendo atualizada, e as predições futuras são feitas com base nessa tabela.</a:t>
            </a:r>
          </a:p>
          <a:p>
            <a:endParaRPr lang="pt-PT" dirty="0"/>
          </a:p>
        </p:txBody>
      </p:sp>
      <p:pic>
        <p:nvPicPr>
          <p:cNvPr id="4100" name="Picture 4" descr="Resultado de imagem para prediction by partial matching">
            <a:extLst>
              <a:ext uri="{FF2B5EF4-FFF2-40B4-BE49-F238E27FC236}">
                <a16:creationId xmlns:a16="http://schemas.microsoft.com/office/drawing/2014/main" id="{CA8553E9-99A1-44CD-98D5-CED8B30756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2" y="2209800"/>
            <a:ext cx="5384800" cy="40386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297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940</Words>
  <Application>Microsoft Office PowerPoint</Application>
  <PresentationFormat>Ecrã Panorâmico</PresentationFormat>
  <Paragraphs>77</Paragraphs>
  <Slides>17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Georgia</vt:lpstr>
      <vt:lpstr>Times New Roman</vt:lpstr>
      <vt:lpstr>Wingdings 2</vt:lpstr>
      <vt:lpstr>Training presentation</vt:lpstr>
      <vt:lpstr>Estado da Arte de algoritmos de compressão lossless para texto e imagem</vt:lpstr>
      <vt:lpstr>Introdução</vt:lpstr>
      <vt:lpstr>Lossy Compression – Compressão Destrutiva</vt:lpstr>
      <vt:lpstr>Lossless Compression – Compressão Não Destrutiva</vt:lpstr>
      <vt:lpstr>Motivação – Exemplo real: NASA DSN</vt:lpstr>
      <vt:lpstr>Critérios de Comparação </vt:lpstr>
      <vt:lpstr>Critérios de Comparação </vt:lpstr>
      <vt:lpstr>Context Mixing Compression</vt:lpstr>
      <vt:lpstr>PPM – Predictions by Partial Matching</vt:lpstr>
      <vt:lpstr>BWT – Burrows-Wheeler Transform</vt:lpstr>
      <vt:lpstr>Apresentação do PowerPoint</vt:lpstr>
      <vt:lpstr>LZ-77</vt:lpstr>
      <vt:lpstr>Apresentação do PowerPoint</vt:lpstr>
      <vt:lpstr>Codificação – Códigos de Huffman </vt:lpstr>
      <vt:lpstr>Apresentação do PowerPoint</vt:lpstr>
      <vt:lpstr>Arithmetic Encoding</vt:lpstr>
      <vt:lpstr>Primeiras 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da Arte de algoritmos de compressão lossless para texto e imagem</dc:title>
  <dc:creator>João Tex</dc:creator>
  <cp:lastModifiedBy>João Tex</cp:lastModifiedBy>
  <cp:revision>16</cp:revision>
  <dcterms:created xsi:type="dcterms:W3CDTF">2019-11-23T20:16:45Z</dcterms:created>
  <dcterms:modified xsi:type="dcterms:W3CDTF">2019-11-24T20:43:37Z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